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 id="2147483849" r:id="rId2"/>
  </p:sldMasterIdLst>
  <p:notesMasterIdLst>
    <p:notesMasterId r:id="rId29"/>
  </p:notesMasterIdLst>
  <p:handoutMasterIdLst>
    <p:handoutMasterId r:id="rId30"/>
  </p:handoutMasterIdLst>
  <p:sldIdLst>
    <p:sldId id="256" r:id="rId3"/>
    <p:sldId id="275" r:id="rId4"/>
    <p:sldId id="278" r:id="rId5"/>
    <p:sldId id="277" r:id="rId6"/>
    <p:sldId id="257" r:id="rId7"/>
    <p:sldId id="292" r:id="rId8"/>
    <p:sldId id="279" r:id="rId9"/>
    <p:sldId id="280" r:id="rId10"/>
    <p:sldId id="274" r:id="rId11"/>
    <p:sldId id="264" r:id="rId12"/>
    <p:sldId id="288" r:id="rId13"/>
    <p:sldId id="289" r:id="rId14"/>
    <p:sldId id="290" r:id="rId15"/>
    <p:sldId id="269" r:id="rId16"/>
    <p:sldId id="270" r:id="rId17"/>
    <p:sldId id="271" r:id="rId18"/>
    <p:sldId id="294" r:id="rId19"/>
    <p:sldId id="285" r:id="rId20"/>
    <p:sldId id="286" r:id="rId21"/>
    <p:sldId id="296" r:id="rId22"/>
    <p:sldId id="299" r:id="rId23"/>
    <p:sldId id="297" r:id="rId24"/>
    <p:sldId id="300" r:id="rId25"/>
    <p:sldId id="287" r:id="rId26"/>
    <p:sldId id="301" r:id="rId27"/>
    <p:sldId id="265" r:id="rId28"/>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5785132-2F4C-4E66-9999-356A7F306B96}">
          <p14:sldIdLst>
            <p14:sldId id="256"/>
            <p14:sldId id="275"/>
            <p14:sldId id="278"/>
            <p14:sldId id="277"/>
            <p14:sldId id="257"/>
            <p14:sldId id="292"/>
            <p14:sldId id="279"/>
            <p14:sldId id="280"/>
            <p14:sldId id="274"/>
            <p14:sldId id="264"/>
            <p14:sldId id="288"/>
            <p14:sldId id="289"/>
            <p14:sldId id="290"/>
            <p14:sldId id="269"/>
            <p14:sldId id="270"/>
            <p14:sldId id="271"/>
            <p14:sldId id="294"/>
            <p14:sldId id="285"/>
            <p14:sldId id="286"/>
            <p14:sldId id="296"/>
            <p14:sldId id="299"/>
            <p14:sldId id="297"/>
            <p14:sldId id="300"/>
            <p14:sldId id="287"/>
            <p14:sldId id="301"/>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9B55"/>
    <a:srgbClr val="43AD4D"/>
    <a:srgbClr val="E4671A"/>
    <a:srgbClr val="F9DDD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72390" autoAdjust="0"/>
  </p:normalViewPr>
  <p:slideViewPr>
    <p:cSldViewPr snapToGrid="0">
      <p:cViewPr varScale="1">
        <p:scale>
          <a:sx n="76" d="100"/>
          <a:sy n="76" d="100"/>
        </p:scale>
        <p:origin x="594" y="84"/>
      </p:cViewPr>
      <p:guideLst/>
    </p:cSldViewPr>
  </p:slideViewPr>
  <p:outlineViewPr>
    <p:cViewPr>
      <p:scale>
        <a:sx n="33" d="100"/>
        <a:sy n="33" d="100"/>
      </p:scale>
      <p:origin x="0" y="-54"/>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tamucc-my.sharepoint.com/personal/trent_thigpen_tamucc_edu/Documents/AFV%20Master%20Folder%20Rider%208%2013-15%20Task%204.1/AFV%20Data%20-Thigpen%20_with_chart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https://tamucc-my.sharepoint.com/personal/trent_thigpen_tamucc_edu/Documents/AFV%20Master%20Folder%20Rider%208%2013-15%20Task%204.1/AFV%20Data%20-Thigpen%20_with_chart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https://tamucc-my.sharepoint.com/personal/trent_thigpen_tamucc_edu/Documents/AFV%20Master%20Folder%20Rider%208%2013-15%20Task%204.1/AFV%20Data%20-Thigpen%20_with_char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r>
              <a:rPr lang="en-US" sz="2800" dirty="0"/>
              <a:t>Annual Pounds of NO</a:t>
            </a:r>
            <a:r>
              <a:rPr lang="en-US" sz="2800" baseline="-25000" dirty="0"/>
              <a:t>X</a:t>
            </a:r>
            <a:r>
              <a:rPr lang="en-US" sz="2800" baseline="0" dirty="0"/>
              <a:t> &amp; Total VOC</a:t>
            </a:r>
            <a:r>
              <a:rPr lang="en-US" sz="2800" dirty="0"/>
              <a:t> </a:t>
            </a:r>
          </a:p>
          <a:p>
            <a:pPr>
              <a:defRPr sz="2800"/>
            </a:pPr>
            <a:r>
              <a:rPr lang="en-US" sz="2800" dirty="0"/>
              <a:t>1 Passenger Car</a:t>
            </a:r>
          </a:p>
        </c:rich>
      </c:tx>
      <c:overlay val="0"/>
      <c:spPr>
        <a:noFill/>
        <a:ln>
          <a:noFill/>
        </a:ln>
        <a:effectLst/>
      </c:spPr>
      <c:txPr>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3862350494258769E-2"/>
          <c:y val="0.15167623323702328"/>
          <c:w val="0.91365336150965293"/>
          <c:h val="0.69459649296814985"/>
        </c:manualLayout>
      </c:layout>
      <c:bar3DChart>
        <c:barDir val="col"/>
        <c:grouping val="clustered"/>
        <c:varyColors val="0"/>
        <c:ser>
          <c:idx val="0"/>
          <c:order val="0"/>
          <c:tx>
            <c:strRef>
              <c:f>'Emissions compared by Type '!$A$3</c:f>
              <c:strCache>
                <c:ptCount val="1"/>
                <c:pt idx="0">
                  <c:v>NOx</c:v>
                </c:pt>
              </c:strCache>
            </c:strRef>
          </c:tx>
          <c:spPr>
            <a:gradFill rotWithShape="1">
              <a:gsLst>
                <a:gs pos="0">
                  <a:schemeClr val="accent4">
                    <a:tint val="77000"/>
                    <a:satMod val="103000"/>
                    <a:lumMod val="102000"/>
                    <a:tint val="94000"/>
                  </a:schemeClr>
                </a:gs>
                <a:gs pos="50000">
                  <a:schemeClr val="accent4">
                    <a:tint val="77000"/>
                    <a:satMod val="110000"/>
                    <a:lumMod val="100000"/>
                    <a:shade val="100000"/>
                  </a:schemeClr>
                </a:gs>
                <a:gs pos="100000">
                  <a:schemeClr val="accent4">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2.4617727301567158E-4"/>
                  <c:y val="-5.774638417510649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49-4F20-BFFC-2871BEDC33E6}"/>
                </c:ext>
              </c:extLst>
            </c:dLbl>
            <c:dLbl>
              <c:idx val="1"/>
              <c:layout>
                <c:manualLayout>
                  <c:x val="6.7131181108720604E-3"/>
                  <c:y val="1.1561992801808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49-4F20-BFFC-2871BEDC33E6}"/>
                </c:ext>
              </c:extLst>
            </c:dLbl>
            <c:dLbl>
              <c:idx val="5"/>
              <c:layout>
                <c:manualLayout>
                  <c:x val="-1.465066245219788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349-4F20-BFFC-2871BEDC33E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'Emissions compared by Type '!$B$2:$J$2</c:f>
              <c:strCache>
                <c:ptCount val="9"/>
                <c:pt idx="0">
                  <c:v> Gasoline </c:v>
                </c:pt>
                <c:pt idx="1">
                  <c:v> Diesel </c:v>
                </c:pt>
                <c:pt idx="2">
                  <c:v> LPG </c:v>
                </c:pt>
                <c:pt idx="3">
                  <c:v> E85 </c:v>
                </c:pt>
                <c:pt idx="4">
                  <c:v> CNG </c:v>
                </c:pt>
                <c:pt idx="5">
                  <c:v> Gasoline HEV </c:v>
                </c:pt>
                <c:pt idx="6">
                  <c:v> Gasoline PHEV </c:v>
                </c:pt>
                <c:pt idx="7">
                  <c:v> Gasoline EREV </c:v>
                </c:pt>
                <c:pt idx="8">
                  <c:v> EV </c:v>
                </c:pt>
              </c:strCache>
            </c:strRef>
          </c:cat>
          <c:val>
            <c:numRef>
              <c:f>'Emissions compared by Type '!$B$3:$J$3</c:f>
              <c:numCache>
                <c:formatCode>General</c:formatCode>
                <c:ptCount val="9"/>
                <c:pt idx="0">
                  <c:v>2.2999999999999998</c:v>
                </c:pt>
                <c:pt idx="1">
                  <c:v>3.1</c:v>
                </c:pt>
                <c:pt idx="2">
                  <c:v>2.4</c:v>
                </c:pt>
                <c:pt idx="3">
                  <c:v>1.5</c:v>
                </c:pt>
                <c:pt idx="4">
                  <c:v>1.9</c:v>
                </c:pt>
                <c:pt idx="5">
                  <c:v>1.5</c:v>
                </c:pt>
                <c:pt idx="6">
                  <c:v>1.3</c:v>
                </c:pt>
                <c:pt idx="7">
                  <c:v>0.5</c:v>
                </c:pt>
                <c:pt idx="8">
                  <c:v>0</c:v>
                </c:pt>
              </c:numCache>
            </c:numRef>
          </c:val>
          <c:shape val="cylinder"/>
          <c:extLst>
            <c:ext xmlns:c16="http://schemas.microsoft.com/office/drawing/2014/chart" uri="{C3380CC4-5D6E-409C-BE32-E72D297353CC}">
              <c16:uniqueId val="{00000003-9349-4F20-BFFC-2871BEDC33E6}"/>
            </c:ext>
          </c:extLst>
        </c:ser>
        <c:ser>
          <c:idx val="1"/>
          <c:order val="1"/>
          <c:tx>
            <c:strRef>
              <c:f>'Emissions compared by Type '!$A$4</c:f>
              <c:strCache>
                <c:ptCount val="1"/>
                <c:pt idx="0">
                  <c:v>Total VOC</c:v>
                </c:pt>
              </c:strCache>
            </c:strRef>
          </c:tx>
          <c:spPr>
            <a:gradFill rotWithShape="1">
              <a:gsLst>
                <a:gs pos="0">
                  <a:schemeClr val="accent4">
                    <a:shade val="76000"/>
                    <a:satMod val="103000"/>
                    <a:lumMod val="102000"/>
                    <a:tint val="94000"/>
                  </a:schemeClr>
                </a:gs>
                <a:gs pos="50000">
                  <a:schemeClr val="accent4">
                    <a:shade val="76000"/>
                    <a:satMod val="110000"/>
                    <a:lumMod val="100000"/>
                    <a:shade val="100000"/>
                  </a:schemeClr>
                </a:gs>
                <a:gs pos="100000">
                  <a:schemeClr val="accent4">
                    <a:shade val="76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3.3919167565509803E-3"/>
                  <c:y val="3.178991696950536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349-4F20-BFFC-2871BEDC33E6}"/>
                </c:ext>
              </c:extLst>
            </c:dLbl>
            <c:dLbl>
              <c:idx val="1"/>
              <c:layout>
                <c:manualLayout>
                  <c:x val="5.868666305629269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349-4F20-BFFC-2871BEDC33E6}"/>
                </c:ext>
              </c:extLst>
            </c:dLbl>
            <c:dLbl>
              <c:idx val="2"/>
              <c:layout>
                <c:manualLayout>
                  <c:x val="2.93721991217317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349-4F20-BFFC-2871BEDC33E6}"/>
                </c:ext>
              </c:extLst>
            </c:dLbl>
            <c:dLbl>
              <c:idx val="3"/>
              <c:layout>
                <c:manualLayout>
                  <c:x val="2.937219912173233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349-4F20-BFFC-2871BEDC33E6}"/>
                </c:ext>
              </c:extLst>
            </c:dLbl>
            <c:dLbl>
              <c:idx val="4"/>
              <c:layout>
                <c:manualLayout>
                  <c:x val="7.336641174657023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349-4F20-BFFC-2871BEDC33E6}"/>
                </c:ext>
              </c:extLst>
            </c:dLbl>
            <c:dLbl>
              <c:idx val="5"/>
              <c:layout>
                <c:manualLayout>
                  <c:x val="4.4021925514680328E-3"/>
                  <c:y val="-7.401419774666909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349-4F20-BFFC-2871BEDC33E6}"/>
                </c:ext>
              </c:extLst>
            </c:dLbl>
            <c:dLbl>
              <c:idx val="6"/>
              <c:layout>
                <c:manualLayout>
                  <c:x val="4.3994212624837905E-3"/>
                  <c:y val="-2.01859234813636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349-4F20-BFFC-2871BEDC33E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'Emissions compared by Type '!$B$2:$J$2</c:f>
              <c:strCache>
                <c:ptCount val="9"/>
                <c:pt idx="0">
                  <c:v> Gasoline </c:v>
                </c:pt>
                <c:pt idx="1">
                  <c:v> Diesel </c:v>
                </c:pt>
                <c:pt idx="2">
                  <c:v> LPG </c:v>
                </c:pt>
                <c:pt idx="3">
                  <c:v> E85 </c:v>
                </c:pt>
                <c:pt idx="4">
                  <c:v> CNG </c:v>
                </c:pt>
                <c:pt idx="5">
                  <c:v> Gasoline HEV </c:v>
                </c:pt>
                <c:pt idx="6">
                  <c:v> Gasoline PHEV </c:v>
                </c:pt>
                <c:pt idx="7">
                  <c:v> Gasoline EREV </c:v>
                </c:pt>
                <c:pt idx="8">
                  <c:v> EV </c:v>
                </c:pt>
              </c:strCache>
            </c:strRef>
          </c:cat>
          <c:val>
            <c:numRef>
              <c:f>'Emissions compared by Type '!$B$4:$J$4</c:f>
              <c:numCache>
                <c:formatCode>General</c:formatCode>
                <c:ptCount val="9"/>
                <c:pt idx="0">
                  <c:v>3.1</c:v>
                </c:pt>
                <c:pt idx="1">
                  <c:v>1.1000000000000001</c:v>
                </c:pt>
                <c:pt idx="2">
                  <c:v>3.3</c:v>
                </c:pt>
                <c:pt idx="3">
                  <c:v>2.9</c:v>
                </c:pt>
                <c:pt idx="4">
                  <c:v>1.7999999999999998</c:v>
                </c:pt>
                <c:pt idx="5">
                  <c:v>2.4000000000000004</c:v>
                </c:pt>
                <c:pt idx="6">
                  <c:v>2.2000000000000002</c:v>
                </c:pt>
                <c:pt idx="7">
                  <c:v>0.7</c:v>
                </c:pt>
                <c:pt idx="8">
                  <c:v>0</c:v>
                </c:pt>
              </c:numCache>
            </c:numRef>
          </c:val>
          <c:shape val="cylinder"/>
          <c:extLst>
            <c:ext xmlns:c16="http://schemas.microsoft.com/office/drawing/2014/chart" uri="{C3380CC4-5D6E-409C-BE32-E72D297353CC}">
              <c16:uniqueId val="{0000000B-9349-4F20-BFFC-2871BEDC33E6}"/>
            </c:ext>
          </c:extLst>
        </c:ser>
        <c:dLbls>
          <c:showLegendKey val="0"/>
          <c:showVal val="1"/>
          <c:showCatName val="0"/>
          <c:showSerName val="0"/>
          <c:showPercent val="0"/>
          <c:showBubbleSize val="0"/>
        </c:dLbls>
        <c:gapWidth val="150"/>
        <c:shape val="box"/>
        <c:axId val="80901864"/>
        <c:axId val="80902256"/>
        <c:axId val="0"/>
      </c:bar3DChart>
      <c:catAx>
        <c:axId val="80901864"/>
        <c:scaling>
          <c:orientation val="minMax"/>
        </c:scaling>
        <c:delete val="0"/>
        <c:axPos val="b"/>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0902256"/>
        <c:crosses val="autoZero"/>
        <c:auto val="1"/>
        <c:lblAlgn val="ctr"/>
        <c:lblOffset val="100"/>
        <c:noMultiLvlLbl val="0"/>
      </c:catAx>
      <c:valAx>
        <c:axId val="80902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a:t>lbs/year</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901864"/>
        <c:crosses val="autoZero"/>
        <c:crossBetween val="between"/>
      </c:valAx>
      <c:spPr>
        <a:noFill/>
        <a:ln>
          <a:noFill/>
        </a:ln>
        <a:effectLst/>
      </c:spPr>
    </c:plotArea>
    <c:legend>
      <c:legendPos val="b"/>
      <c:layout>
        <c:manualLayout>
          <c:xMode val="edge"/>
          <c:yMode val="edge"/>
          <c:x val="0.29086931848443714"/>
          <c:y val="0.91670270776468732"/>
          <c:w val="0.32898846670961784"/>
          <c:h val="6.5839482657745307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r>
              <a:rPr lang="en-US" sz="2800" b="1" i="0" baseline="0">
                <a:effectLst/>
              </a:rPr>
              <a:t>Annual Pounds of NO</a:t>
            </a:r>
            <a:r>
              <a:rPr lang="en-US" sz="2800" b="1" i="0" baseline="-25000">
                <a:effectLst/>
              </a:rPr>
              <a:t>X</a:t>
            </a:r>
            <a:r>
              <a:rPr lang="en-US" sz="2800" b="1" i="0" baseline="0">
                <a:effectLst/>
              </a:rPr>
              <a:t> &amp; Total VOC </a:t>
            </a:r>
            <a:endParaRPr lang="en-US" sz="2800">
              <a:effectLst/>
            </a:endParaRPr>
          </a:p>
          <a:p>
            <a:pPr>
              <a:defRPr sz="2800"/>
            </a:pPr>
            <a:r>
              <a:rPr lang="en-US" sz="2800" b="1" i="0" baseline="0">
                <a:effectLst/>
              </a:rPr>
              <a:t>1 Passenger Truck</a:t>
            </a:r>
            <a:endParaRPr lang="en-US" sz="2800">
              <a:effectLst/>
            </a:endParaRPr>
          </a:p>
        </c:rich>
      </c:tx>
      <c:overlay val="0"/>
      <c:spPr>
        <a:noFill/>
        <a:ln>
          <a:noFill/>
        </a:ln>
        <a:effectLst/>
      </c:spPr>
      <c:txPr>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3862295308904025E-2"/>
          <c:y val="0.16689595144280922"/>
          <c:w val="0.91365336150965293"/>
          <c:h val="0.69459649296814985"/>
        </c:manualLayout>
      </c:layout>
      <c:bar3DChart>
        <c:barDir val="col"/>
        <c:grouping val="clustered"/>
        <c:varyColors val="0"/>
        <c:ser>
          <c:idx val="0"/>
          <c:order val="0"/>
          <c:tx>
            <c:strRef>
              <c:f>'What if Data'!$E$19</c:f>
              <c:strCache>
                <c:ptCount val="1"/>
                <c:pt idx="0">
                  <c:v>NOx</c:v>
                </c:pt>
              </c:strCache>
            </c:strRef>
          </c:tx>
          <c:spPr>
            <a:gradFill rotWithShape="1">
              <a:gsLst>
                <a:gs pos="0">
                  <a:schemeClr val="accent4">
                    <a:tint val="77000"/>
                    <a:satMod val="103000"/>
                    <a:lumMod val="102000"/>
                    <a:tint val="94000"/>
                  </a:schemeClr>
                </a:gs>
                <a:gs pos="50000">
                  <a:schemeClr val="accent4">
                    <a:tint val="77000"/>
                    <a:satMod val="110000"/>
                    <a:lumMod val="100000"/>
                    <a:shade val="100000"/>
                  </a:schemeClr>
                </a:gs>
                <a:gs pos="100000">
                  <a:schemeClr val="accent4">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4.1490214626436943E-3"/>
                  <c:y val="-5.774638417510649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A5-4942-8466-54228DB7D774}"/>
                </c:ext>
              </c:extLst>
            </c:dLbl>
            <c:dLbl>
              <c:idx val="1"/>
              <c:layout>
                <c:manualLayout>
                  <c:x val="2.3179193752126941E-3"/>
                  <c:y val="-1.09557590852006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A5-4942-8466-54228DB7D774}"/>
                </c:ext>
              </c:extLst>
            </c:dLbl>
            <c:dLbl>
              <c:idx val="2"/>
              <c:layout>
                <c:manualLayout>
                  <c:x val="1.46506624521973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A5-4942-8466-54228DB7D774}"/>
                </c:ext>
              </c:extLst>
            </c:dLbl>
            <c:dLbl>
              <c:idx val="5"/>
              <c:layout>
                <c:manualLayout>
                  <c:x val="-1.465066245219788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A5-4942-8466-54228DB7D774}"/>
                </c:ext>
              </c:extLst>
            </c:dLbl>
            <c:dLbl>
              <c:idx val="8"/>
              <c:layout>
                <c:manualLayout>
                  <c:x val="-2.9301324904396852E-3"/>
                  <c:y val="-2.82612361858904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2A5-4942-8466-54228DB7D77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'What if Data'!$F$18:$O$18</c:f>
              <c:strCache>
                <c:ptCount val="9"/>
                <c:pt idx="0">
                  <c:v> Gasoline </c:v>
                </c:pt>
                <c:pt idx="1">
                  <c:v> Diesel </c:v>
                </c:pt>
                <c:pt idx="2">
                  <c:v> LPG </c:v>
                </c:pt>
                <c:pt idx="3">
                  <c:v> E85 </c:v>
                </c:pt>
                <c:pt idx="4">
                  <c:v> CNG </c:v>
                </c:pt>
                <c:pt idx="5">
                  <c:v> Gasoline HEV </c:v>
                </c:pt>
                <c:pt idx="6">
                  <c:v> Gasoline PHEV </c:v>
                </c:pt>
                <c:pt idx="7">
                  <c:v> Gasoline EREV (plugin)</c:v>
                </c:pt>
                <c:pt idx="8">
                  <c:v> EV </c:v>
                </c:pt>
              </c:strCache>
              <c:extLst/>
            </c:strRef>
          </c:cat>
          <c:val>
            <c:numRef>
              <c:f>'What if Data'!$F$19:$O$19</c:f>
              <c:numCache>
                <c:formatCode>0.00</c:formatCode>
                <c:ptCount val="9"/>
                <c:pt idx="0">
                  <c:v>5.7717704693860057</c:v>
                </c:pt>
                <c:pt idx="1">
                  <c:v>22.051641313071652</c:v>
                </c:pt>
                <c:pt idx="2">
                  <c:v>5.9818647778358116</c:v>
                </c:pt>
                <c:pt idx="3">
                  <c:v>3.7773384516323274</c:v>
                </c:pt>
                <c:pt idx="4">
                  <c:v>4.8252418929957432</c:v>
                </c:pt>
                <c:pt idx="5">
                  <c:v>3.7181432424874061</c:v>
                </c:pt>
                <c:pt idx="6">
                  <c:v>3.3572630648639179</c:v>
                </c:pt>
                <c:pt idx="7">
                  <c:v>0.90371428426152445</c:v>
                </c:pt>
                <c:pt idx="8">
                  <c:v>0</c:v>
                </c:pt>
              </c:numCache>
              <c:extLst/>
            </c:numRef>
          </c:val>
          <c:shape val="cylinder"/>
          <c:extLst>
            <c:ext xmlns:c16="http://schemas.microsoft.com/office/drawing/2014/chart" uri="{C3380CC4-5D6E-409C-BE32-E72D297353CC}">
              <c16:uniqueId val="{00000005-D2A5-4942-8466-54228DB7D774}"/>
            </c:ext>
          </c:extLst>
        </c:ser>
        <c:ser>
          <c:idx val="1"/>
          <c:order val="1"/>
          <c:tx>
            <c:strRef>
              <c:f>'What if Data'!$E$20</c:f>
              <c:strCache>
                <c:ptCount val="1"/>
                <c:pt idx="0">
                  <c:v>Total VOC</c:v>
                </c:pt>
              </c:strCache>
            </c:strRef>
          </c:tx>
          <c:spPr>
            <a:gradFill rotWithShape="1">
              <a:gsLst>
                <a:gs pos="0">
                  <a:schemeClr val="accent4">
                    <a:shade val="76000"/>
                    <a:satMod val="103000"/>
                    <a:lumMod val="102000"/>
                    <a:tint val="94000"/>
                  </a:schemeClr>
                </a:gs>
                <a:gs pos="50000">
                  <a:schemeClr val="accent4">
                    <a:shade val="76000"/>
                    <a:satMod val="110000"/>
                    <a:lumMod val="100000"/>
                    <a:shade val="100000"/>
                  </a:schemeClr>
                </a:gs>
                <a:gs pos="100000">
                  <a:schemeClr val="accent4">
                    <a:shade val="76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6.8635469599875416E-3"/>
                  <c:y val="3.178991695470202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2A5-4942-8466-54228DB7D774}"/>
                </c:ext>
              </c:extLst>
            </c:dLbl>
            <c:dLbl>
              <c:idx val="1"/>
              <c:layout>
                <c:manualLayout>
                  <c:x val="5.868666305629269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2A5-4942-8466-54228DB7D774}"/>
                </c:ext>
              </c:extLst>
            </c:dLbl>
            <c:dLbl>
              <c:idx val="2"/>
              <c:layout>
                <c:manualLayout>
                  <c:x val="8.797434403677662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2A5-4942-8466-54228DB7D774}"/>
                </c:ext>
              </c:extLst>
            </c:dLbl>
            <c:dLbl>
              <c:idx val="3"/>
              <c:layout>
                <c:manualLayout>
                  <c:x val="7.33236815845781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2A5-4942-8466-54228DB7D774}"/>
                </c:ext>
              </c:extLst>
            </c:dLbl>
            <c:dLbl>
              <c:idx val="4"/>
              <c:layout>
                <c:manualLayout>
                  <c:x val="7.336641174657023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2A5-4942-8466-54228DB7D774}"/>
                </c:ext>
              </c:extLst>
            </c:dLbl>
            <c:dLbl>
              <c:idx val="5"/>
              <c:layout>
                <c:manualLayout>
                  <c:x val="5.867301913238085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2A5-4942-8466-54228DB7D774}"/>
                </c:ext>
              </c:extLst>
            </c:dLbl>
            <c:dLbl>
              <c:idx val="6"/>
              <c:layout>
                <c:manualLayout>
                  <c:x val="5.8645332841132597E-3"/>
                  <c:y val="-2.01865972756359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2A5-4942-8466-54228DB7D774}"/>
                </c:ext>
              </c:extLst>
            </c:dLbl>
            <c:dLbl>
              <c:idx val="7"/>
              <c:layout>
                <c:manualLayout>
                  <c:x val="7.3253312260989443E-3"/>
                  <c:y val="-1.4803333659426013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2A5-4942-8466-54228DB7D774}"/>
                </c:ext>
              </c:extLst>
            </c:dLbl>
            <c:dLbl>
              <c:idx val="8"/>
              <c:layout>
                <c:manualLayout>
                  <c:x val="1.4650662452197889E-2"/>
                  <c:y val="-3.22985556410174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2A5-4942-8466-54228DB7D77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'What if Data'!$F$18:$O$18</c:f>
              <c:strCache>
                <c:ptCount val="9"/>
                <c:pt idx="0">
                  <c:v> Gasoline </c:v>
                </c:pt>
                <c:pt idx="1">
                  <c:v> Diesel </c:v>
                </c:pt>
                <c:pt idx="2">
                  <c:v> LPG </c:v>
                </c:pt>
                <c:pt idx="3">
                  <c:v> E85 </c:v>
                </c:pt>
                <c:pt idx="4">
                  <c:v> CNG </c:v>
                </c:pt>
                <c:pt idx="5">
                  <c:v> Gasoline HEV </c:v>
                </c:pt>
                <c:pt idx="6">
                  <c:v> Gasoline PHEV </c:v>
                </c:pt>
                <c:pt idx="7">
                  <c:v> Gasoline EREV (plugin)</c:v>
                </c:pt>
                <c:pt idx="8">
                  <c:v> EV </c:v>
                </c:pt>
              </c:strCache>
              <c:extLst/>
            </c:strRef>
          </c:cat>
          <c:val>
            <c:numRef>
              <c:f>'What if Data'!$F$20:$O$20</c:f>
              <c:numCache>
                <c:formatCode>0.00</c:formatCode>
                <c:ptCount val="9"/>
                <c:pt idx="0">
                  <c:v>3.5534770422143063</c:v>
                </c:pt>
                <c:pt idx="1">
                  <c:v>1.2746101012178317</c:v>
                </c:pt>
                <c:pt idx="2">
                  <c:v>3.8348711712998371</c:v>
                </c:pt>
                <c:pt idx="3">
                  <c:v>3.2250600504635507</c:v>
                </c:pt>
                <c:pt idx="4">
                  <c:v>1.9731543863539602</c:v>
                </c:pt>
                <c:pt idx="5">
                  <c:v>2.8201984798472486</c:v>
                </c:pt>
                <c:pt idx="6">
                  <c:v>2.546472143349277</c:v>
                </c:pt>
                <c:pt idx="7">
                  <c:v>0.68546408367676759</c:v>
                </c:pt>
                <c:pt idx="8">
                  <c:v>0</c:v>
                </c:pt>
              </c:numCache>
              <c:extLst/>
            </c:numRef>
          </c:val>
          <c:shape val="cylinder"/>
          <c:extLst>
            <c:ext xmlns:c16="http://schemas.microsoft.com/office/drawing/2014/chart" uri="{C3380CC4-5D6E-409C-BE32-E72D297353CC}">
              <c16:uniqueId val="{0000000F-D2A5-4942-8466-54228DB7D774}"/>
            </c:ext>
          </c:extLst>
        </c:ser>
        <c:dLbls>
          <c:showLegendKey val="0"/>
          <c:showVal val="1"/>
          <c:showCatName val="0"/>
          <c:showSerName val="0"/>
          <c:showPercent val="0"/>
          <c:showBubbleSize val="0"/>
        </c:dLbls>
        <c:gapWidth val="150"/>
        <c:shape val="box"/>
        <c:axId val="321900576"/>
        <c:axId val="316487400"/>
        <c:axId val="0"/>
      </c:bar3DChart>
      <c:catAx>
        <c:axId val="321900576"/>
        <c:scaling>
          <c:orientation val="minMax"/>
        </c:scaling>
        <c:delete val="0"/>
        <c:axPos val="b"/>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16487400"/>
        <c:crosses val="autoZero"/>
        <c:auto val="1"/>
        <c:lblAlgn val="ctr"/>
        <c:lblOffset val="100"/>
        <c:noMultiLvlLbl val="0"/>
      </c:catAx>
      <c:valAx>
        <c:axId val="3164874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900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2400" dirty="0"/>
              <a:t>Passenger Cars by Fuel Type </a:t>
            </a:r>
          </a:p>
        </c:rich>
      </c:tx>
      <c:layout>
        <c:manualLayout>
          <c:xMode val="edge"/>
          <c:yMode val="edge"/>
          <c:x val="5.7549458661417321E-2"/>
          <c:y val="7.230393842968560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9.3364501312335948E-4"/>
          <c:y val="7.503684385401499E-2"/>
          <c:w val="0.97091527230971109"/>
          <c:h val="0.89005642142632013"/>
        </c:manualLayout>
      </c:layout>
      <c:ofPieChart>
        <c:ofPieType val="bar"/>
        <c:varyColors val="1"/>
        <c:ser>
          <c:idx val="0"/>
          <c:order val="0"/>
          <c:explosion val="1"/>
          <c:dPt>
            <c:idx val="0"/>
            <c:bubble3D val="0"/>
            <c:explosion val="68"/>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3FD-4211-8CDE-9C5652CCFC8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3FD-4211-8CDE-9C5652CCFC87}"/>
              </c:ext>
            </c:extLst>
          </c:dPt>
          <c:dPt>
            <c:idx val="2"/>
            <c:bubble3D val="0"/>
            <c:explosion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3FD-4211-8CDE-9C5652CCFC8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3FD-4211-8CDE-9C5652CCFC87}"/>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3FD-4211-8CDE-9C5652CCFC87}"/>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B3FD-4211-8CDE-9C5652CCFC87}"/>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B3FD-4211-8CDE-9C5652CCFC87}"/>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B3FD-4211-8CDE-9C5652CCFC87}"/>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B3FD-4211-8CDE-9C5652CCFC87}"/>
              </c:ext>
            </c:extLst>
          </c:dPt>
          <c:dLbls>
            <c:dLbl>
              <c:idx val="0"/>
              <c:layout>
                <c:manualLayout>
                  <c:x val="2.2916666666666665E-2"/>
                  <c:y val="-2.0084427341579337E-3"/>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B3FD-4211-8CDE-9C5652CCFC87}"/>
                </c:ext>
              </c:extLst>
            </c:dLbl>
            <c:dLbl>
              <c:idx val="1"/>
              <c:layout>
                <c:manualLayout>
                  <c:x val="4.996202427821507E-2"/>
                  <c:y val="-0.14517846436998869"/>
                </c:manualLayout>
              </c:layout>
              <c:dLblPos val="outEnd"/>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B3FD-4211-8CDE-9C5652CCFC87}"/>
                </c:ext>
              </c:extLst>
            </c:dLbl>
            <c:dLbl>
              <c:idx val="2"/>
              <c:layout>
                <c:manualLayout>
                  <c:x val="9.9314222440944885E-2"/>
                  <c:y val="-0.37321515466511429"/>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B3FD-4211-8CDE-9C5652CCFC87}"/>
                </c:ext>
              </c:extLst>
            </c:dLbl>
            <c:dLbl>
              <c:idx val="3"/>
              <c:layout>
                <c:manualLayout>
                  <c:x val="9.2094570209973747E-2"/>
                  <c:y val="-0.4156287208576146"/>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B3FD-4211-8CDE-9C5652CCFC87}"/>
                </c:ext>
              </c:extLst>
            </c:dLbl>
            <c:dLbl>
              <c:idx val="4"/>
              <c:layout>
                <c:manualLayout>
                  <c:x val="0.14499040354330708"/>
                  <c:y val="-0.39861642017381094"/>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B3FD-4211-8CDE-9C5652CCFC87}"/>
                </c:ext>
              </c:extLst>
            </c:dLbl>
            <c:dLbl>
              <c:idx val="5"/>
              <c:layout>
                <c:manualLayout>
                  <c:x val="0.1109567749343832"/>
                  <c:y val="-0.21814076083922557"/>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B3FD-4211-8CDE-9C5652CCFC87}"/>
                </c:ext>
              </c:extLst>
            </c:dLbl>
            <c:dLbl>
              <c:idx val="6"/>
              <c:layout>
                <c:manualLayout>
                  <c:x val="0.11716453412073491"/>
                  <c:y val="-0.10056383471496798"/>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B3FD-4211-8CDE-9C5652CCFC87}"/>
                </c:ext>
              </c:extLst>
            </c:dLbl>
            <c:dLbl>
              <c:idx val="7"/>
              <c:layout>
                <c:manualLayout>
                  <c:x val="0.115498031496063"/>
                  <c:y val="-1.0206210136563035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6.4865895669291337E-2"/>
                      <c:h val="6.5943342621194889E-2"/>
                    </c:manualLayout>
                  </c15:layout>
                </c:ext>
                <c:ext xmlns:c16="http://schemas.microsoft.com/office/drawing/2014/chart" uri="{C3380CC4-5D6E-409C-BE32-E72D297353CC}">
                  <c16:uniqueId val="{0000000F-B3FD-4211-8CDE-9C5652CCFC87}"/>
                </c:ext>
              </c:extLst>
            </c:dLbl>
            <c:dLbl>
              <c:idx val="8"/>
              <c:layout>
                <c:manualLayout>
                  <c:x val="2.4999999999999925E-2"/>
                  <c:y val="-2.0084427341579337E-3"/>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1-B3FD-4211-8CDE-9C5652CCFC87}"/>
                </c:ext>
              </c:extLst>
            </c:dLbl>
            <c:numFmt formatCode="0.00%" sourceLinked="0"/>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outEnd"/>
            <c:showLegendKey val="0"/>
            <c:showVal val="0"/>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'Nueces and San Patricio'!$I$4:$I$11</c:f>
              <c:strCache>
                <c:ptCount val="8"/>
                <c:pt idx="0">
                  <c:v>   Gasoline ICE Vehicles</c:v>
                </c:pt>
                <c:pt idx="1">
                  <c:v>   Ethanol-Flex Fuel ICE</c:v>
                </c:pt>
                <c:pt idx="2">
                  <c:v>Gasoline(HEV) </c:v>
                </c:pt>
                <c:pt idx="3">
                  <c:v>   TDI Diesel ICE</c:v>
                </c:pt>
                <c:pt idx="4">
                  <c:v>PHEV </c:v>
                </c:pt>
                <c:pt idx="5">
                  <c:v>Natural Gas  </c:v>
                </c:pt>
                <c:pt idx="6">
                  <c:v>All Electric</c:v>
                </c:pt>
                <c:pt idx="7">
                  <c:v>Propane</c:v>
                </c:pt>
              </c:strCache>
            </c:strRef>
          </c:cat>
          <c:val>
            <c:numRef>
              <c:f>'Nueces and San Patricio'!$J$4:$J$11</c:f>
              <c:numCache>
                <c:formatCode>0</c:formatCode>
                <c:ptCount val="8"/>
                <c:pt idx="0">
                  <c:v>175621.17712922467</c:v>
                </c:pt>
                <c:pt idx="1">
                  <c:v>4293.4060457282549</c:v>
                </c:pt>
                <c:pt idx="2">
                  <c:v>4044.4452070737402</c:v>
                </c:pt>
                <c:pt idx="3">
                  <c:v>1893.5364469912593</c:v>
                </c:pt>
                <c:pt idx="4">
                  <c:v>261.021865972358</c:v>
                </c:pt>
                <c:pt idx="5">
                  <c:v>146</c:v>
                </c:pt>
                <c:pt idx="6">
                  <c:v>121.43189269348966</c:v>
                </c:pt>
                <c:pt idx="7">
                  <c:v>95.769301467073305</c:v>
                </c:pt>
              </c:numCache>
            </c:numRef>
          </c:val>
          <c:extLst>
            <c:ext xmlns:c16="http://schemas.microsoft.com/office/drawing/2014/chart" uri="{C3380CC4-5D6E-409C-BE32-E72D297353CC}">
              <c16:uniqueId val="{00000012-B3FD-4211-8CDE-9C5652CCFC87}"/>
            </c:ext>
          </c:extLst>
        </c:ser>
        <c:dLbls>
          <c:showLegendKey val="0"/>
          <c:showVal val="0"/>
          <c:showCatName val="0"/>
          <c:showSerName val="0"/>
          <c:showPercent val="0"/>
          <c:showBubbleSize val="0"/>
          <c:showLeaderLines val="0"/>
        </c:dLbls>
        <c:gapWidth val="150"/>
        <c:splitType val="percent"/>
        <c:splitPos val="5"/>
        <c:secondPieSize val="127"/>
        <c:serLines>
          <c:spPr>
            <a:ln w="9525">
              <a:solidFill>
                <a:schemeClr val="dk1">
                  <a:lumMod val="50000"/>
                  <a:lumOff val="50000"/>
                </a:schemeClr>
              </a:solidFill>
              <a:round/>
            </a:ln>
            <a:effectLst/>
          </c:spPr>
        </c:serLines>
      </c:of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Passenger Trucks/SUV by Fuel Type </a:t>
            </a:r>
          </a:p>
        </c:rich>
      </c:tx>
      <c:layout>
        <c:manualLayout>
          <c:xMode val="edge"/>
          <c:yMode val="edge"/>
          <c:x val="2.2648375984251973E-2"/>
          <c:y val="7.3949877122655758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2.2916666666666665E-2"/>
          <c:y val="7.0027811071047275E-2"/>
          <c:w val="0.92395833333333333"/>
          <c:h val="0.90176548053099126"/>
        </c:manualLayout>
      </c:layout>
      <c:ofPieChart>
        <c:ofPieType val="bar"/>
        <c:varyColors val="1"/>
        <c:ser>
          <c:idx val="0"/>
          <c:order val="0"/>
          <c:explosion val="40"/>
          <c:dPt>
            <c:idx val="0"/>
            <c:bubble3D val="0"/>
            <c:explosion val="32"/>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FA1-4BC6-BF23-96A6F5ADA60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FA1-4BC6-BF23-96A6F5ADA60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FA1-4BC6-BF23-96A6F5ADA60B}"/>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FA1-4BC6-BF23-96A6F5ADA60B}"/>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FA1-4BC6-BF23-96A6F5ADA60B}"/>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2FA1-4BC6-BF23-96A6F5ADA60B}"/>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2FA1-4BC6-BF23-96A6F5ADA60B}"/>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2FA1-4BC6-BF23-96A6F5ADA60B}"/>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2FA1-4BC6-BF23-96A6F5ADA60B}"/>
              </c:ext>
            </c:extLst>
          </c:dPt>
          <c:dLbls>
            <c:dLbl>
              <c:idx val="0"/>
              <c:layout>
                <c:manualLayout>
                  <c:x val="-8.1037565616797896E-3"/>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FA1-4BC6-BF23-96A6F5ADA60B}"/>
                </c:ext>
              </c:extLst>
            </c:dLbl>
            <c:dLbl>
              <c:idx val="1"/>
              <c:layout>
                <c:manualLayout>
                  <c:x val="6.0285433070866139E-2"/>
                  <c:y val="-0.3408625083093286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FA1-4BC6-BF23-96A6F5ADA60B}"/>
                </c:ext>
              </c:extLst>
            </c:dLbl>
            <c:dLbl>
              <c:idx val="2"/>
              <c:layout>
                <c:manualLayout>
                  <c:x val="9.9518700787401423E-2"/>
                  <c:y val="-0.6385344484620187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FA1-4BC6-BF23-96A6F5ADA60B}"/>
                </c:ext>
              </c:extLst>
            </c:dLbl>
            <c:dLbl>
              <c:idx val="3"/>
              <c:layout>
                <c:manualLayout>
                  <c:x val="9.9964402887139106E-2"/>
                  <c:y val="-0.538083635910400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FA1-4BC6-BF23-96A6F5ADA60B}"/>
                </c:ext>
              </c:extLst>
            </c:dLbl>
            <c:dLbl>
              <c:idx val="4"/>
              <c:layout>
                <c:manualLayout>
                  <c:x val="0.12324876968503937"/>
                  <c:y val="-0.4315575710573494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FA1-4BC6-BF23-96A6F5ADA60B}"/>
                </c:ext>
              </c:extLst>
            </c:dLbl>
            <c:dLbl>
              <c:idx val="5"/>
              <c:layout>
                <c:manualLayout>
                  <c:x val="0.10889558727034106"/>
                  <c:y val="-0.2800679665310316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2FA1-4BC6-BF23-96A6F5ADA60B}"/>
                </c:ext>
              </c:extLst>
            </c:dLbl>
            <c:dLbl>
              <c:idx val="6"/>
              <c:layout>
                <c:manualLayout>
                  <c:x val="0.11095242782152231"/>
                  <c:y val="-0.1445675246258284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2FA1-4BC6-BF23-96A6F5ADA60B}"/>
                </c:ext>
              </c:extLst>
            </c:dLbl>
            <c:dLbl>
              <c:idx val="7"/>
              <c:layout>
                <c:manualLayout>
                  <c:x val="0.13336663385826772"/>
                  <c:y val="-3.05891880526962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2FA1-4BC6-BF23-96A6F5ADA60B}"/>
                </c:ext>
              </c:extLst>
            </c:dLbl>
            <c:dLbl>
              <c:idx val="8"/>
              <c:layout>
                <c:manualLayout>
                  <c:x val="1.2559957349081365E-2"/>
                  <c:y val="7.994581310557379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2FA1-4BC6-BF23-96A6F5ADA60B}"/>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'Nueces and San Patricio'!$I$29:$I$36</c:f>
              <c:strCache>
                <c:ptCount val="8"/>
                <c:pt idx="0">
                  <c:v>   Gasoline ICE Vehicles</c:v>
                </c:pt>
                <c:pt idx="1">
                  <c:v>   Ethanol-Flex Fuel ICE</c:v>
                </c:pt>
                <c:pt idx="2">
                  <c:v>Propane </c:v>
                </c:pt>
                <c:pt idx="3">
                  <c:v>Gasoline(HEV) </c:v>
                </c:pt>
                <c:pt idx="4">
                  <c:v>TDI Diesel</c:v>
                </c:pt>
                <c:pt idx="5">
                  <c:v>Natural Gas </c:v>
                </c:pt>
                <c:pt idx="6">
                  <c:v>All Electric</c:v>
                </c:pt>
                <c:pt idx="7">
                  <c:v>PHEV</c:v>
                </c:pt>
              </c:strCache>
            </c:strRef>
          </c:cat>
          <c:val>
            <c:numRef>
              <c:f>'Nueces and San Patricio'!$J$29:$J$36</c:f>
              <c:numCache>
                <c:formatCode>0</c:formatCode>
                <c:ptCount val="8"/>
                <c:pt idx="0">
                  <c:v>86656.413680550759</c:v>
                </c:pt>
                <c:pt idx="1">
                  <c:v>10474.724535122572</c:v>
                </c:pt>
                <c:pt idx="2">
                  <c:v>495.20404477223099</c:v>
                </c:pt>
                <c:pt idx="3">
                  <c:v>426.62057834955601</c:v>
                </c:pt>
                <c:pt idx="4">
                  <c:v>226.8329943534101</c:v>
                </c:pt>
                <c:pt idx="5">
                  <c:v>202.91418023525551</c:v>
                </c:pt>
                <c:pt idx="6">
                  <c:v>14.287970107843389</c:v>
                </c:pt>
                <c:pt idx="7">
                  <c:v>0</c:v>
                </c:pt>
              </c:numCache>
            </c:numRef>
          </c:val>
          <c:extLst>
            <c:ext xmlns:c16="http://schemas.microsoft.com/office/drawing/2014/chart" uri="{C3380CC4-5D6E-409C-BE32-E72D297353CC}">
              <c16:uniqueId val="{00000012-2FA1-4BC6-BF23-96A6F5ADA60B}"/>
            </c:ext>
          </c:extLst>
        </c:ser>
        <c:dLbls>
          <c:dLblPos val="ctr"/>
          <c:showLegendKey val="0"/>
          <c:showVal val="0"/>
          <c:showCatName val="0"/>
          <c:showSerName val="0"/>
          <c:showPercent val="1"/>
          <c:showBubbleSize val="0"/>
          <c:showLeaderLines val="1"/>
        </c:dLbls>
        <c:gapWidth val="150"/>
        <c:splitType val="percent"/>
        <c:splitPos val="11"/>
        <c:secondPieSize val="165"/>
        <c:serLines>
          <c:spPr>
            <a:ln w="9525">
              <a:solidFill>
                <a:schemeClr val="dk1">
                  <a:lumMod val="50000"/>
                  <a:lumOff val="50000"/>
                </a:schemeClr>
              </a:solidFill>
              <a:round/>
            </a:ln>
            <a:effectLst/>
          </c:spPr>
        </c:serLines>
      </c:of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r>
              <a:rPr lang="en-US" sz="1800" b="0" dirty="0"/>
              <a:t>% </a:t>
            </a:r>
            <a:r>
              <a:rPr lang="en-US" sz="1800" b="0" cap="none" baseline="0" dirty="0"/>
              <a:t>Change from Conventional Fuel Passenger Vehicles to Alternative Fuel:</a:t>
            </a:r>
          </a:p>
          <a:p>
            <a:pPr>
              <a:defRPr/>
            </a:pPr>
            <a:r>
              <a:rPr lang="en-US" sz="1800" b="0" cap="none" baseline="0" dirty="0"/>
              <a:t> NO</a:t>
            </a:r>
            <a:r>
              <a:rPr lang="en-US" sz="1800" b="0" cap="none" baseline="-25000" dirty="0"/>
              <a:t>X </a:t>
            </a:r>
            <a:r>
              <a:rPr lang="en-US" sz="1800" b="0" cap="none" baseline="0" dirty="0"/>
              <a:t>Reductions</a:t>
            </a:r>
          </a:p>
        </c:rich>
      </c:tx>
      <c:layout>
        <c:manualLayout>
          <c:xMode val="edge"/>
          <c:yMode val="edge"/>
          <c:x val="0.12125710549876385"/>
          <c:y val="1.6156619984212309E-2"/>
        </c:manualLayout>
      </c:layout>
      <c:overlay val="0"/>
      <c:spPr>
        <a:noFill/>
        <a:ln>
          <a:noFill/>
        </a:ln>
        <a:effectLst/>
      </c:spPr>
      <c:txPr>
        <a:bodyPr rot="0" spcFirstLastPara="1" vertOverflow="ellipsis" vert="horz" wrap="square" anchor="ctr" anchorCtr="1"/>
        <a:lstStyle/>
        <a:p>
          <a:pPr>
            <a:defRPr sz="1440"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endParaRPr lang="en-US"/>
        </a:p>
      </c:txPr>
    </c:title>
    <c:autoTitleDeleted val="0"/>
    <c:plotArea>
      <c:layout>
        <c:manualLayout>
          <c:layoutTarget val="inner"/>
          <c:xMode val="edge"/>
          <c:yMode val="edge"/>
          <c:x val="0.10487763466622926"/>
          <c:y val="0.26238478071840982"/>
          <c:w val="0.87754389024572266"/>
          <c:h val="0.71634906822737077"/>
        </c:manualLayout>
      </c:layout>
      <c:lineChart>
        <c:grouping val="standard"/>
        <c:varyColors val="0"/>
        <c:ser>
          <c:idx val="0"/>
          <c:order val="0"/>
          <c:tx>
            <c:strRef>
              <c:f>'What if Data'!$AR$38</c:f>
              <c:strCache>
                <c:ptCount val="1"/>
                <c:pt idx="0">
                  <c:v>CNG</c:v>
                </c:pt>
              </c:strCache>
            </c:strRef>
          </c:tx>
          <c:spPr>
            <a:ln w="28575" cap="rnd" cmpd="sng" algn="ctr">
              <a:solidFill>
                <a:srgbClr val="E4671A"/>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'What if Data'!$AS$37:$AX$37</c:f>
              <c:strCache>
                <c:ptCount val="6"/>
                <c:pt idx="0">
                  <c:v>5% Change</c:v>
                </c:pt>
                <c:pt idx="1">
                  <c:v>10% Change</c:v>
                </c:pt>
                <c:pt idx="2">
                  <c:v>15% Change</c:v>
                </c:pt>
                <c:pt idx="3">
                  <c:v>20% Change</c:v>
                </c:pt>
                <c:pt idx="4">
                  <c:v>25% Change</c:v>
                </c:pt>
                <c:pt idx="5">
                  <c:v>30% Change</c:v>
                </c:pt>
              </c:strCache>
            </c:strRef>
          </c:cat>
          <c:val>
            <c:numRef>
              <c:f>'What if Data'!$AS$38:$AX$38</c:f>
              <c:numCache>
                <c:formatCode>0%</c:formatCode>
                <c:ptCount val="6"/>
                <c:pt idx="0">
                  <c:v>-8.4024770532649343E-3</c:v>
                </c:pt>
                <c:pt idx="1">
                  <c:v>-1.6804954106529747E-2</c:v>
                </c:pt>
                <c:pt idx="2">
                  <c:v>-2.520743115979468E-2</c:v>
                </c:pt>
                <c:pt idx="3">
                  <c:v>-3.3609908213059494E-2</c:v>
                </c:pt>
                <c:pt idx="4">
                  <c:v>-4.2012385266324427E-2</c:v>
                </c:pt>
                <c:pt idx="5">
                  <c:v>-5.0414862319589124E-2</c:v>
                </c:pt>
              </c:numCache>
            </c:numRef>
          </c:val>
          <c:smooth val="0"/>
          <c:extLst>
            <c:ext xmlns:c16="http://schemas.microsoft.com/office/drawing/2014/chart" uri="{C3380CC4-5D6E-409C-BE32-E72D297353CC}">
              <c16:uniqueId val="{00000000-B92D-45F9-A117-10D1247391A5}"/>
            </c:ext>
          </c:extLst>
        </c:ser>
        <c:ser>
          <c:idx val="1"/>
          <c:order val="1"/>
          <c:tx>
            <c:strRef>
              <c:f>'What if Data'!$AR$39</c:f>
              <c:strCache>
                <c:ptCount val="1"/>
                <c:pt idx="0">
                  <c:v>E85</c:v>
                </c:pt>
              </c:strCache>
            </c:strRef>
          </c:tx>
          <c:spPr>
            <a:ln w="28575" cap="rnd" cmpd="sng" algn="ctr">
              <a:solidFill>
                <a:srgbClr val="7030A0"/>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7030A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'What if Data'!$AS$37:$AX$37</c:f>
              <c:strCache>
                <c:ptCount val="6"/>
                <c:pt idx="0">
                  <c:v>5% Change</c:v>
                </c:pt>
                <c:pt idx="1">
                  <c:v>10% Change</c:v>
                </c:pt>
                <c:pt idx="2">
                  <c:v>15% Change</c:v>
                </c:pt>
                <c:pt idx="3">
                  <c:v>20% Change</c:v>
                </c:pt>
                <c:pt idx="4">
                  <c:v>25% Change</c:v>
                </c:pt>
                <c:pt idx="5">
                  <c:v>30% Change</c:v>
                </c:pt>
              </c:strCache>
            </c:strRef>
          </c:cat>
          <c:val>
            <c:numRef>
              <c:f>'What if Data'!$AS$39:$AX$39</c:f>
              <c:numCache>
                <c:formatCode>0%</c:formatCode>
                <c:ptCount val="6"/>
                <c:pt idx="0">
                  <c:v>-1.7704874085663753E-2</c:v>
                </c:pt>
                <c:pt idx="1">
                  <c:v>-3.5409748171327263E-2</c:v>
                </c:pt>
                <c:pt idx="2">
                  <c:v>-5.3114622256990901E-2</c:v>
                </c:pt>
                <c:pt idx="3">
                  <c:v>-7.0819496342654525E-2</c:v>
                </c:pt>
                <c:pt idx="4">
                  <c:v>-8.8524370428318039E-2</c:v>
                </c:pt>
                <c:pt idx="5">
                  <c:v>-0.10622924451398168</c:v>
                </c:pt>
              </c:numCache>
            </c:numRef>
          </c:val>
          <c:smooth val="0"/>
          <c:extLst>
            <c:ext xmlns:c16="http://schemas.microsoft.com/office/drawing/2014/chart" uri="{C3380CC4-5D6E-409C-BE32-E72D297353CC}">
              <c16:uniqueId val="{00000001-B92D-45F9-A117-10D1247391A5}"/>
            </c:ext>
          </c:extLst>
        </c:ser>
        <c:ser>
          <c:idx val="2"/>
          <c:order val="2"/>
          <c:tx>
            <c:strRef>
              <c:f>'What if Data'!$AR$40</c:f>
              <c:strCache>
                <c:ptCount val="1"/>
                <c:pt idx="0">
                  <c:v>HEV</c:v>
                </c:pt>
              </c:strCache>
            </c:strRef>
          </c:tx>
          <c:spPr>
            <a:ln w="28575" cap="rnd" cmpd="sng" algn="ctr">
              <a:solidFill>
                <a:srgbClr val="0070C0"/>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70C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'What if Data'!$AS$37:$AX$37</c:f>
              <c:strCache>
                <c:ptCount val="6"/>
                <c:pt idx="0">
                  <c:v>5% Change</c:v>
                </c:pt>
                <c:pt idx="1">
                  <c:v>10% Change</c:v>
                </c:pt>
                <c:pt idx="2">
                  <c:v>15% Change</c:v>
                </c:pt>
                <c:pt idx="3">
                  <c:v>20% Change</c:v>
                </c:pt>
                <c:pt idx="4">
                  <c:v>25% Change</c:v>
                </c:pt>
                <c:pt idx="5">
                  <c:v>30% Change</c:v>
                </c:pt>
              </c:strCache>
            </c:strRef>
          </c:cat>
          <c:val>
            <c:numRef>
              <c:f>'What if Data'!$AS$40:$AX$40</c:f>
              <c:numCache>
                <c:formatCode>0%</c:formatCode>
                <c:ptCount val="6"/>
                <c:pt idx="0">
                  <c:v>-3.7036723008857422E-2</c:v>
                </c:pt>
                <c:pt idx="1">
                  <c:v>-7.4073446017714609E-2</c:v>
                </c:pt>
                <c:pt idx="2">
                  <c:v>-0.11111016902657191</c:v>
                </c:pt>
                <c:pt idx="3">
                  <c:v>-0.14814689203542897</c:v>
                </c:pt>
                <c:pt idx="4">
                  <c:v>-0.18518361504428626</c:v>
                </c:pt>
                <c:pt idx="5">
                  <c:v>-0.22222033805314359</c:v>
                </c:pt>
              </c:numCache>
            </c:numRef>
          </c:val>
          <c:smooth val="0"/>
          <c:extLst>
            <c:ext xmlns:c16="http://schemas.microsoft.com/office/drawing/2014/chart" uri="{C3380CC4-5D6E-409C-BE32-E72D297353CC}">
              <c16:uniqueId val="{00000002-B92D-45F9-A117-10D1247391A5}"/>
            </c:ext>
          </c:extLst>
        </c:ser>
        <c:ser>
          <c:idx val="3"/>
          <c:order val="3"/>
          <c:tx>
            <c:strRef>
              <c:f>'What if Data'!$AR$41</c:f>
              <c:strCache>
                <c:ptCount val="1"/>
                <c:pt idx="0">
                  <c:v>EV</c:v>
                </c:pt>
              </c:strCache>
            </c:strRef>
          </c:tx>
          <c:spPr>
            <a:ln w="28575" cap="rnd" cmpd="sng" algn="ctr">
              <a:solidFill>
                <a:srgbClr val="43AD4D"/>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5F9B55"/>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'What if Data'!$AS$37:$AX$37</c:f>
              <c:strCache>
                <c:ptCount val="6"/>
                <c:pt idx="0">
                  <c:v>5% Change</c:v>
                </c:pt>
                <c:pt idx="1">
                  <c:v>10% Change</c:v>
                </c:pt>
                <c:pt idx="2">
                  <c:v>15% Change</c:v>
                </c:pt>
                <c:pt idx="3">
                  <c:v>20% Change</c:v>
                </c:pt>
                <c:pt idx="4">
                  <c:v>25% Change</c:v>
                </c:pt>
                <c:pt idx="5">
                  <c:v>30% Change</c:v>
                </c:pt>
              </c:strCache>
            </c:strRef>
          </c:cat>
          <c:val>
            <c:numRef>
              <c:f>'What if Data'!$AS$41:$AX$41</c:f>
              <c:numCache>
                <c:formatCode>0%</c:formatCode>
                <c:ptCount val="6"/>
                <c:pt idx="0">
                  <c:v>-0.05</c:v>
                </c:pt>
                <c:pt idx="1">
                  <c:v>-0.1</c:v>
                </c:pt>
                <c:pt idx="2">
                  <c:v>-0.15</c:v>
                </c:pt>
                <c:pt idx="3">
                  <c:v>-0.2</c:v>
                </c:pt>
                <c:pt idx="4">
                  <c:v>-0.25</c:v>
                </c:pt>
                <c:pt idx="5">
                  <c:v>-0.3</c:v>
                </c:pt>
              </c:numCache>
            </c:numRef>
          </c:val>
          <c:smooth val="0"/>
          <c:extLst>
            <c:ext xmlns:c16="http://schemas.microsoft.com/office/drawing/2014/chart" uri="{C3380CC4-5D6E-409C-BE32-E72D297353CC}">
              <c16:uniqueId val="{00000003-B92D-45F9-A117-10D1247391A5}"/>
            </c:ext>
          </c:extLst>
        </c:ser>
        <c:dLbls>
          <c:dLblPos val="ctr"/>
          <c:showLegendKey val="0"/>
          <c:showVal val="1"/>
          <c:showCatName val="0"/>
          <c:showSerName val="0"/>
          <c:showPercent val="0"/>
          <c:showBubbleSize val="0"/>
        </c:dLbls>
        <c:marker val="1"/>
        <c:smooth val="0"/>
        <c:axId val="80903040"/>
        <c:axId val="80903432"/>
      </c:lineChart>
      <c:catAx>
        <c:axId val="80903040"/>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r>
                  <a:rPr lang="en-US" sz="1600" b="0" i="0" baseline="0">
                    <a:effectLst/>
                  </a:rPr>
                  <a:t>% of Gasoline Vehicles Replaced with AFV</a:t>
                </a:r>
                <a:endParaRPr lang="en-US" sz="800">
                  <a:effectLst/>
                </a:endParaRPr>
              </a:p>
            </c:rich>
          </c:tx>
          <c:layout>
            <c:manualLayout>
              <c:xMode val="edge"/>
              <c:yMode val="edge"/>
              <c:x val="0.30849347162656493"/>
              <c:y val="0.1498082832573526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high"/>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endParaRPr lang="en-US"/>
          </a:p>
        </c:txPr>
        <c:crossAx val="80903432"/>
        <c:crosses val="autoZero"/>
        <c:auto val="0"/>
        <c:lblAlgn val="ctr"/>
        <c:lblOffset val="100"/>
        <c:noMultiLvlLbl val="0"/>
      </c:catAx>
      <c:valAx>
        <c:axId val="80903432"/>
        <c:scaling>
          <c:orientation val="minMax"/>
        </c:scaling>
        <c:delete val="1"/>
        <c:axPos val="l"/>
        <c:title>
          <c:tx>
            <c:rich>
              <a:bodyPr rot="-5400000" spcFirstLastPara="1" vertOverflow="ellipsis" vert="horz" wrap="square" anchor="ctr" anchorCtr="1"/>
              <a:lstStyle/>
              <a:p>
                <a:pPr>
                  <a:defRPr sz="4800" b="0" i="0" u="none" strike="noStrike" kern="1200" baseline="0">
                    <a:solidFill>
                      <a:schemeClr val="dk1">
                        <a:lumMod val="65000"/>
                        <a:lumOff val="35000"/>
                      </a:schemeClr>
                    </a:solidFill>
                    <a:latin typeface="+mn-lt"/>
                    <a:ea typeface="+mn-ea"/>
                    <a:cs typeface="+mn-cs"/>
                  </a:defRPr>
                </a:pPr>
                <a:r>
                  <a:rPr lang="en-US" sz="4800"/>
                  <a:t>NO</a:t>
                </a:r>
                <a:r>
                  <a:rPr lang="en-US" sz="4800" baseline="-25000"/>
                  <a:t>X</a:t>
                </a:r>
                <a:r>
                  <a:rPr lang="en-US" sz="4800"/>
                  <a:t> Emissions</a:t>
                </a:r>
              </a:p>
            </c:rich>
          </c:tx>
          <c:overlay val="0"/>
          <c:spPr>
            <a:noFill/>
            <a:ln>
              <a:noFill/>
            </a:ln>
            <a:effectLst/>
          </c:spPr>
          <c:txPr>
            <a:bodyPr rot="-5400000" spcFirstLastPara="1" vertOverflow="ellipsis" vert="horz" wrap="square" anchor="ctr" anchorCtr="1"/>
            <a:lstStyle/>
            <a:p>
              <a:pPr>
                <a:defRPr sz="4800" b="0" i="0" u="none" strike="noStrike" kern="1200" baseline="0">
                  <a:solidFill>
                    <a:schemeClr val="dk1">
                      <a:lumMod val="65000"/>
                      <a:lumOff val="35000"/>
                    </a:schemeClr>
                  </a:solidFill>
                  <a:latin typeface="+mn-lt"/>
                  <a:ea typeface="+mn-ea"/>
                  <a:cs typeface="+mn-cs"/>
                </a:defRPr>
              </a:pPr>
              <a:endParaRPr lang="en-US"/>
            </a:p>
          </c:txPr>
        </c:title>
        <c:numFmt formatCode="0%" sourceLinked="1"/>
        <c:majorTickMark val="none"/>
        <c:minorTickMark val="none"/>
        <c:tickLblPos val="nextTo"/>
        <c:crossAx val="80903040"/>
        <c:crosses val="autoZero"/>
        <c:crossBetween val="between"/>
      </c:valAx>
      <c:spPr>
        <a:noFill/>
        <a:ln>
          <a:noFill/>
        </a:ln>
        <a:effectLst/>
      </c:spPr>
    </c:plotArea>
    <c:legend>
      <c:legendPos val="t"/>
      <c:layout>
        <c:manualLayout>
          <c:xMode val="edge"/>
          <c:yMode val="edge"/>
          <c:x val="0.16398122009842564"/>
          <c:y val="0.84938388574343671"/>
          <c:w val="0.4903932018823271"/>
          <c:h val="4.628664897071517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b="1">
                <a:solidFill>
                  <a:schemeClr val="tx1"/>
                </a:solidFill>
              </a:rPr>
              <a:t>Possible Annual Pounds of NOx Reduced </a:t>
            </a:r>
          </a:p>
          <a:p>
            <a:pPr>
              <a:defRPr sz="2000"/>
            </a:pPr>
            <a:r>
              <a:rPr lang="en-US" sz="1800">
                <a:solidFill>
                  <a:schemeClr val="tx1"/>
                </a:solidFill>
              </a:rPr>
              <a:t>With % Change from Gasoline to Alternative Fuels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'What if Data'!$AJ$38</c:f>
              <c:strCache>
                <c:ptCount val="1"/>
                <c:pt idx="0">
                  <c:v>CNG</c:v>
                </c:pt>
              </c:strCache>
            </c:strRef>
          </c:tx>
          <c:spPr>
            <a:solidFill>
              <a:schemeClr val="accent6">
                <a:tint val="58000"/>
              </a:schemeClr>
            </a:solidFill>
            <a:ln>
              <a:noFill/>
            </a:ln>
            <a:effectLst/>
            <a:sp3d/>
          </c:spPr>
          <c:invertIfNegative val="0"/>
          <c:dLbls>
            <c:dLbl>
              <c:idx val="1"/>
              <c:layout>
                <c:manualLayout>
                  <c:x val="-8.7903974713187324E-3"/>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6BCA-44E9-AB89-6B67CC728BD9}"/>
                </c:ext>
              </c:extLst>
            </c:dLbl>
            <c:dLbl>
              <c:idx val="3"/>
              <c:layout>
                <c:manualLayout>
                  <c:x val="-8.7903974713187324E-3"/>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6BCA-44E9-AB89-6B67CC728BD9}"/>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'What if Data'!$AK$37:$AP$37</c:f>
              <c:strCache>
                <c:ptCount val="6"/>
                <c:pt idx="0">
                  <c:v>5% Change</c:v>
                </c:pt>
                <c:pt idx="1">
                  <c:v>10% Change</c:v>
                </c:pt>
                <c:pt idx="2">
                  <c:v>15% Change</c:v>
                </c:pt>
                <c:pt idx="3">
                  <c:v>20% Change</c:v>
                </c:pt>
                <c:pt idx="4">
                  <c:v>25% Change</c:v>
                </c:pt>
                <c:pt idx="5">
                  <c:v>30% Change</c:v>
                </c:pt>
              </c:strCache>
            </c:strRef>
          </c:cat>
          <c:val>
            <c:numRef>
              <c:f>'What if Data'!$AK$38:$AP$38</c:f>
              <c:numCache>
                <c:formatCode>_(* #,##0_);_(* \(#,##0\);_(* "-"??_);_(@_)</c:formatCode>
                <c:ptCount val="6"/>
                <c:pt idx="0">
                  <c:v>-8181.2868341997964</c:v>
                </c:pt>
                <c:pt idx="1">
                  <c:v>-16362.573668399476</c:v>
                </c:pt>
                <c:pt idx="2">
                  <c:v>-24543.860502599273</c:v>
                </c:pt>
                <c:pt idx="3">
                  <c:v>-32725.147336798953</c:v>
                </c:pt>
                <c:pt idx="4">
                  <c:v>-40906.434170998749</c:v>
                </c:pt>
                <c:pt idx="5">
                  <c:v>-49087.721005198313</c:v>
                </c:pt>
              </c:numCache>
            </c:numRef>
          </c:val>
          <c:shape val="cylinder"/>
          <c:extLst>
            <c:ext xmlns:c16="http://schemas.microsoft.com/office/drawing/2014/chart" uri="{C3380CC4-5D6E-409C-BE32-E72D297353CC}">
              <c16:uniqueId val="{00000002-6BCA-44E9-AB89-6B67CC728BD9}"/>
            </c:ext>
          </c:extLst>
        </c:ser>
        <c:ser>
          <c:idx val="1"/>
          <c:order val="1"/>
          <c:tx>
            <c:strRef>
              <c:f>'What if Data'!$AJ$39</c:f>
              <c:strCache>
                <c:ptCount val="1"/>
                <c:pt idx="0">
                  <c:v>E85</c:v>
                </c:pt>
              </c:strCache>
            </c:strRef>
          </c:tx>
          <c:spPr>
            <a:solidFill>
              <a:schemeClr val="accent6">
                <a:tint val="86000"/>
              </a:schemeClr>
            </a:solidFill>
            <a:ln>
              <a:noFill/>
            </a:ln>
            <a:effectLst/>
            <a:sp3d/>
          </c:spPr>
          <c:invertIfNegative val="0"/>
          <c:dLbls>
            <c:dLbl>
              <c:idx val="0"/>
              <c:layout>
                <c:manualLayout>
                  <c:x val="-2.4617727301568502E-4"/>
                  <c:y val="5.4789921896942493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6BCA-44E9-AB89-6B67CC728BD9}"/>
                </c:ext>
              </c:extLst>
            </c:dLbl>
            <c:dLbl>
              <c:idx val="1"/>
              <c:layout>
                <c:manualLayout>
                  <c:x val="8.4858482675877363E-4"/>
                  <c:y val="5.1935187353080543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6BCA-44E9-AB89-6B67CC728BD9}"/>
                </c:ext>
              </c:extLst>
            </c:dLbl>
            <c:dLbl>
              <c:idx val="5"/>
              <c:layout>
                <c:manualLayout>
                  <c:x val="-1.4650662452197888E-3"/>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6BCA-44E9-AB89-6B67CC728BD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'What if Data'!$AK$37:$AP$37</c:f>
              <c:strCache>
                <c:ptCount val="6"/>
                <c:pt idx="0">
                  <c:v>5% Change</c:v>
                </c:pt>
                <c:pt idx="1">
                  <c:v>10% Change</c:v>
                </c:pt>
                <c:pt idx="2">
                  <c:v>15% Change</c:v>
                </c:pt>
                <c:pt idx="3">
                  <c:v>20% Change</c:v>
                </c:pt>
                <c:pt idx="4">
                  <c:v>25% Change</c:v>
                </c:pt>
                <c:pt idx="5">
                  <c:v>30% Change</c:v>
                </c:pt>
              </c:strCache>
            </c:strRef>
          </c:cat>
          <c:val>
            <c:numRef>
              <c:f>'What if Data'!$AK$39:$AP$39</c:f>
              <c:numCache>
                <c:formatCode>_(* #,##0_);_(* \(#,##0\);_(* "-"??_);_(@_)</c:formatCode>
                <c:ptCount val="6"/>
                <c:pt idx="0">
                  <c:v>-17238.803788452176</c:v>
                </c:pt>
                <c:pt idx="1">
                  <c:v>-34477.60757690412</c:v>
                </c:pt>
                <c:pt idx="2">
                  <c:v>-51716.41136535618</c:v>
                </c:pt>
                <c:pt idx="3">
                  <c:v>-68955.21515380824</c:v>
                </c:pt>
                <c:pt idx="4">
                  <c:v>-86194.018942260183</c:v>
                </c:pt>
                <c:pt idx="5">
                  <c:v>-103432.82273071224</c:v>
                </c:pt>
              </c:numCache>
            </c:numRef>
          </c:val>
          <c:shape val="cylinder"/>
          <c:extLst>
            <c:ext xmlns:c16="http://schemas.microsoft.com/office/drawing/2014/chart" uri="{C3380CC4-5D6E-409C-BE32-E72D297353CC}">
              <c16:uniqueId val="{00000006-6BCA-44E9-AB89-6B67CC728BD9}"/>
            </c:ext>
          </c:extLst>
        </c:ser>
        <c:ser>
          <c:idx val="2"/>
          <c:order val="2"/>
          <c:tx>
            <c:strRef>
              <c:f>'What if Data'!$AJ$40</c:f>
              <c:strCache>
                <c:ptCount val="1"/>
                <c:pt idx="0">
                  <c:v>HEV</c:v>
                </c:pt>
              </c:strCache>
            </c:strRef>
          </c:tx>
          <c:spPr>
            <a:solidFill>
              <a:schemeClr val="accent6">
                <a:shade val="86000"/>
              </a:schemeClr>
            </a:solidFill>
            <a:ln>
              <a:noFill/>
            </a:ln>
            <a:effectLst/>
            <a:sp3d/>
          </c:spPr>
          <c:invertIfNegative val="0"/>
          <c:dLbls>
            <c:dLbl>
              <c:idx val="0"/>
              <c:layout>
                <c:manualLayout>
                  <c:x val="-3.3919167565509803E-3"/>
                  <c:y val="3.1789916969505365E-7"/>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6BCA-44E9-AB89-6B67CC728BD9}"/>
                </c:ext>
              </c:extLst>
            </c:dLbl>
            <c:dLbl>
              <c:idx val="2"/>
              <c:layout>
                <c:manualLayout>
                  <c:x val="-4.3951987356593662E-3"/>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6BCA-44E9-AB89-6B67CC728BD9}"/>
                </c:ext>
              </c:extLst>
            </c:dLbl>
            <c:dLbl>
              <c:idx val="3"/>
              <c:layout>
                <c:manualLayout>
                  <c:x val="-4.3951987356594738E-3"/>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6BCA-44E9-AB89-6B67CC728BD9}"/>
                </c:ext>
              </c:extLst>
            </c:dLbl>
            <c:dLbl>
              <c:idx val="4"/>
              <c:layout>
                <c:manualLayout>
                  <c:x val="-4.3951987356593662E-3"/>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6BCA-44E9-AB89-6B67CC728BD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'What if Data'!$AK$37:$AP$37</c:f>
              <c:strCache>
                <c:ptCount val="6"/>
                <c:pt idx="0">
                  <c:v>5% Change</c:v>
                </c:pt>
                <c:pt idx="1">
                  <c:v>10% Change</c:v>
                </c:pt>
                <c:pt idx="2">
                  <c:v>15% Change</c:v>
                </c:pt>
                <c:pt idx="3">
                  <c:v>20% Change</c:v>
                </c:pt>
                <c:pt idx="4">
                  <c:v>25% Change</c:v>
                </c:pt>
                <c:pt idx="5">
                  <c:v>30% Change</c:v>
                </c:pt>
              </c:strCache>
            </c:strRef>
          </c:cat>
          <c:val>
            <c:numRef>
              <c:f>'What if Data'!$AK$40:$AP$40</c:f>
              <c:numCache>
                <c:formatCode>_(* #,##0_);_(* \(#,##0\);_(* "-"??_);_(@_)</c:formatCode>
                <c:ptCount val="6"/>
                <c:pt idx="0">
                  <c:v>-36061.753267928376</c:v>
                </c:pt>
                <c:pt idx="1">
                  <c:v>-72123.506535856519</c:v>
                </c:pt>
                <c:pt idx="2">
                  <c:v>-108185.25980378478</c:v>
                </c:pt>
                <c:pt idx="3">
                  <c:v>-144247.0130717128</c:v>
                </c:pt>
                <c:pt idx="4">
                  <c:v>-180308.76633964106</c:v>
                </c:pt>
                <c:pt idx="5">
                  <c:v>-216370.51960756932</c:v>
                </c:pt>
              </c:numCache>
            </c:numRef>
          </c:val>
          <c:shape val="cylinder"/>
          <c:extLst>
            <c:ext xmlns:c16="http://schemas.microsoft.com/office/drawing/2014/chart" uri="{C3380CC4-5D6E-409C-BE32-E72D297353CC}">
              <c16:uniqueId val="{0000000B-6BCA-44E9-AB89-6B67CC728BD9}"/>
            </c:ext>
          </c:extLst>
        </c:ser>
        <c:ser>
          <c:idx val="3"/>
          <c:order val="3"/>
          <c:tx>
            <c:strRef>
              <c:f>'What if Data'!$AJ$41</c:f>
              <c:strCache>
                <c:ptCount val="1"/>
                <c:pt idx="0">
                  <c:v>EV</c:v>
                </c:pt>
              </c:strCache>
            </c:strRef>
          </c:tx>
          <c:spPr>
            <a:solidFill>
              <a:schemeClr val="accent6">
                <a:shade val="58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'What if Data'!$AK$37:$AP$37</c:f>
              <c:strCache>
                <c:ptCount val="6"/>
                <c:pt idx="0">
                  <c:v>5% Change</c:v>
                </c:pt>
                <c:pt idx="1">
                  <c:v>10% Change</c:v>
                </c:pt>
                <c:pt idx="2">
                  <c:v>15% Change</c:v>
                </c:pt>
                <c:pt idx="3">
                  <c:v>20% Change</c:v>
                </c:pt>
                <c:pt idx="4">
                  <c:v>25% Change</c:v>
                </c:pt>
                <c:pt idx="5">
                  <c:v>30% Change</c:v>
                </c:pt>
              </c:strCache>
            </c:strRef>
          </c:cat>
          <c:val>
            <c:numRef>
              <c:f>'What if Data'!$AK$41:$AP$41</c:f>
              <c:numCache>
                <c:formatCode>_(* #,##0_);_(* \(#,##0\);_(* "-"??_);_(@_)</c:formatCode>
                <c:ptCount val="6"/>
                <c:pt idx="0">
                  <c:v>-49888.097337001003</c:v>
                </c:pt>
                <c:pt idx="1">
                  <c:v>-99776.194674002239</c:v>
                </c:pt>
                <c:pt idx="2">
                  <c:v>-149664.29201100348</c:v>
                </c:pt>
                <c:pt idx="3">
                  <c:v>-199552.38934800448</c:v>
                </c:pt>
                <c:pt idx="4">
                  <c:v>-249440.48668500572</c:v>
                </c:pt>
                <c:pt idx="5">
                  <c:v>-299328.58402200672</c:v>
                </c:pt>
              </c:numCache>
            </c:numRef>
          </c:val>
          <c:shape val="cylinder"/>
          <c:extLst>
            <c:ext xmlns:c16="http://schemas.microsoft.com/office/drawing/2014/chart" uri="{C3380CC4-5D6E-409C-BE32-E72D297353CC}">
              <c16:uniqueId val="{0000000C-6BCA-44E9-AB89-6B67CC728BD9}"/>
            </c:ext>
          </c:extLst>
        </c:ser>
        <c:dLbls>
          <c:showLegendKey val="0"/>
          <c:showVal val="1"/>
          <c:showCatName val="0"/>
          <c:showSerName val="0"/>
          <c:showPercent val="0"/>
          <c:showBubbleSize val="0"/>
        </c:dLbls>
        <c:gapWidth val="82"/>
        <c:gapDepth val="75"/>
        <c:shape val="box"/>
        <c:axId val="321897832"/>
        <c:axId val="316488184"/>
        <c:axId val="0"/>
      </c:bar3DChart>
      <c:catAx>
        <c:axId val="321897832"/>
        <c:scaling>
          <c:orientation val="minMax"/>
        </c:scaling>
        <c:delete val="0"/>
        <c:axPos val="b"/>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6488184"/>
        <c:crosses val="autoZero"/>
        <c:auto val="1"/>
        <c:lblAlgn val="ctr"/>
        <c:lblOffset val="100"/>
        <c:noMultiLvlLbl val="0"/>
      </c:catAx>
      <c:valAx>
        <c:axId val="316488184"/>
        <c:scaling>
          <c:orientation val="minMax"/>
        </c:scaling>
        <c:delete val="1"/>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Lbs./year</a:t>
                </a:r>
              </a:p>
            </c:rich>
          </c:tx>
          <c:layout>
            <c:manualLayout>
              <c:xMode val="edge"/>
              <c:yMode val="edge"/>
              <c:x val="3.2260528000646015E-2"/>
              <c:y val="0.3951834778900332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crossAx val="321897832"/>
        <c:crosses val="autoZero"/>
        <c:crossBetween val="between"/>
      </c:valAx>
      <c:spPr>
        <a:noFill/>
        <a:ln>
          <a:noFill/>
        </a:ln>
        <a:effectLst/>
      </c:spPr>
    </c:plotArea>
    <c:legend>
      <c:legendPos val="t"/>
      <c:overlay val="0"/>
      <c:spPr>
        <a:noFill/>
        <a:ln>
          <a:noFill/>
        </a:ln>
        <a:effectLst>
          <a:outerShdw blurRad="50800" dist="50800" dir="5400000" sx="8000" sy="8000" algn="ctr" rotWithShape="0">
            <a:srgbClr val="000000">
              <a:alpha val="43137"/>
            </a:srgbClr>
          </a:outerShdw>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r>
              <a:rPr lang="en-US" sz="1800" b="0" i="0" cap="none" baseline="0">
                <a:effectLst/>
              </a:rPr>
              <a:t>% Change from Conventional Fuel Passenger Vehicles to Alternative Fuels</a:t>
            </a:r>
          </a:p>
          <a:p>
            <a:pPr>
              <a:defRPr/>
            </a:pPr>
            <a:r>
              <a:rPr lang="en-US" sz="1800" b="0" i="0" cap="none" baseline="0">
                <a:effectLst/>
              </a:rPr>
              <a:t>VOC</a:t>
            </a:r>
            <a:r>
              <a:rPr lang="en-US" sz="1800" b="0" i="0" cap="none" baseline="-25000">
                <a:effectLst/>
              </a:rPr>
              <a:t> </a:t>
            </a:r>
            <a:r>
              <a:rPr lang="en-US" sz="1800" b="0" i="0" cap="none" baseline="0">
                <a:effectLst/>
              </a:rPr>
              <a:t>Reductions</a:t>
            </a:r>
            <a:endParaRPr lang="en-US" sz="1600" cap="none">
              <a:effectLst/>
            </a:endParaRPr>
          </a:p>
        </c:rich>
      </c:tx>
      <c:layout>
        <c:manualLayout>
          <c:xMode val="edge"/>
          <c:yMode val="edge"/>
          <c:x val="0.10492654480853199"/>
          <c:y val="3.6335875096144631E-2"/>
        </c:manualLayout>
      </c:layout>
      <c:overlay val="0"/>
      <c:spPr>
        <a:noFill/>
        <a:ln>
          <a:noFill/>
        </a:ln>
        <a:effectLst/>
      </c:spPr>
      <c:txPr>
        <a:bodyPr rot="0" spcFirstLastPara="1" vertOverflow="ellipsis" vert="horz" wrap="square" anchor="ctr" anchorCtr="1"/>
        <a:lstStyle/>
        <a:p>
          <a:pPr>
            <a:defRPr sz="1440"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endParaRPr lang="en-US"/>
        </a:p>
      </c:txPr>
    </c:title>
    <c:autoTitleDeleted val="0"/>
    <c:plotArea>
      <c:layout>
        <c:manualLayout>
          <c:layoutTarget val="inner"/>
          <c:xMode val="edge"/>
          <c:yMode val="edge"/>
          <c:x val="0.10635654175150398"/>
          <c:y val="0.25015358503635898"/>
          <c:w val="0.87752772955107827"/>
          <c:h val="0.72140349940227011"/>
        </c:manualLayout>
      </c:layout>
      <c:lineChart>
        <c:grouping val="standard"/>
        <c:varyColors val="0"/>
        <c:ser>
          <c:idx val="0"/>
          <c:order val="0"/>
          <c:tx>
            <c:strRef>
              <c:f>'What if Data'!$AR$45</c:f>
              <c:strCache>
                <c:ptCount val="1"/>
                <c:pt idx="0">
                  <c:v>CNG</c:v>
                </c:pt>
              </c:strCache>
            </c:strRef>
          </c:tx>
          <c:spPr>
            <a:ln w="28575" cap="rnd" cmpd="sng" algn="ctr">
              <a:solidFill>
                <a:srgbClr val="793C94"/>
              </a:solidFill>
              <a:round/>
            </a:ln>
            <a:effectLst/>
          </c:spPr>
          <c:marker>
            <c:symbol val="circle"/>
            <c:size val="17"/>
            <c:spPr>
              <a:solidFill>
                <a:schemeClr val="lt1"/>
              </a:solidFill>
              <a:ln>
                <a:noFill/>
              </a:ln>
              <a:effectLst/>
            </c:spPr>
          </c:marker>
          <c:dLbls>
            <c:dLbl>
              <c:idx val="0"/>
              <c:layout>
                <c:manualLayout>
                  <c:x val="-3.2539121306331506E-2"/>
                  <c:y val="-2.018659727563590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F0-422B-87D9-67415C23DD37}"/>
                </c:ext>
              </c:extLst>
            </c:dLbl>
            <c:dLbl>
              <c:idx val="1"/>
              <c:layout>
                <c:manualLayout>
                  <c:x val="-3.1074055061111775E-2"/>
                  <c:y val="-4.037319455127180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F0-422B-87D9-67415C23DD3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7030A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'What if Data'!$AS$44:$AX$44</c:f>
              <c:strCache>
                <c:ptCount val="6"/>
                <c:pt idx="0">
                  <c:v>5% Change</c:v>
                </c:pt>
                <c:pt idx="1">
                  <c:v>10% Change</c:v>
                </c:pt>
                <c:pt idx="2">
                  <c:v>15% Change</c:v>
                </c:pt>
                <c:pt idx="3">
                  <c:v>20% Change</c:v>
                </c:pt>
                <c:pt idx="4">
                  <c:v>25% Change</c:v>
                </c:pt>
                <c:pt idx="5">
                  <c:v>30% Change</c:v>
                </c:pt>
              </c:strCache>
            </c:strRef>
          </c:cat>
          <c:val>
            <c:numRef>
              <c:f>'What if Data'!$AS$45:$AX$45</c:f>
              <c:numCache>
                <c:formatCode>0%</c:formatCode>
                <c:ptCount val="6"/>
                <c:pt idx="0">
                  <c:v>-2.2557410126708085E-2</c:v>
                </c:pt>
                <c:pt idx="1">
                  <c:v>-4.5114820253416045E-2</c:v>
                </c:pt>
                <c:pt idx="2">
                  <c:v>-6.7672230380124002E-2</c:v>
                </c:pt>
                <c:pt idx="3">
                  <c:v>-9.022964050683209E-2</c:v>
                </c:pt>
                <c:pt idx="4">
                  <c:v>-0.11278705063354005</c:v>
                </c:pt>
                <c:pt idx="5">
                  <c:v>-0.135344460760248</c:v>
                </c:pt>
              </c:numCache>
            </c:numRef>
          </c:val>
          <c:smooth val="0"/>
          <c:extLst>
            <c:ext xmlns:c16="http://schemas.microsoft.com/office/drawing/2014/chart" uri="{C3380CC4-5D6E-409C-BE32-E72D297353CC}">
              <c16:uniqueId val="{00000002-3CF0-422B-87D9-67415C23DD37}"/>
            </c:ext>
          </c:extLst>
        </c:ser>
        <c:ser>
          <c:idx val="1"/>
          <c:order val="1"/>
          <c:tx>
            <c:strRef>
              <c:f>'What if Data'!$AR$46</c:f>
              <c:strCache>
                <c:ptCount val="1"/>
                <c:pt idx="0">
                  <c:v>E85</c:v>
                </c:pt>
              </c:strCache>
            </c:strRef>
          </c:tx>
          <c:spPr>
            <a:ln w="28575" cap="rnd" cmpd="sng" algn="ctr">
              <a:solidFill>
                <a:schemeClr val="accent2">
                  <a:lumMod val="7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'What if Data'!$AS$44:$AX$44</c:f>
              <c:strCache>
                <c:ptCount val="6"/>
                <c:pt idx="0">
                  <c:v>5% Change</c:v>
                </c:pt>
                <c:pt idx="1">
                  <c:v>10% Change</c:v>
                </c:pt>
                <c:pt idx="2">
                  <c:v>15% Change</c:v>
                </c:pt>
                <c:pt idx="3">
                  <c:v>20% Change</c:v>
                </c:pt>
                <c:pt idx="4">
                  <c:v>25% Change</c:v>
                </c:pt>
                <c:pt idx="5">
                  <c:v>30% Change</c:v>
                </c:pt>
              </c:strCache>
            </c:strRef>
          </c:cat>
          <c:val>
            <c:numRef>
              <c:f>'What if Data'!$AS$46:$AX$46</c:f>
              <c:numCache>
                <c:formatCode>0%</c:formatCode>
                <c:ptCount val="6"/>
                <c:pt idx="0">
                  <c:v>-4.6903664372656166E-3</c:v>
                </c:pt>
                <c:pt idx="1">
                  <c:v>-9.3807328745312332E-3</c:v>
                </c:pt>
                <c:pt idx="2">
                  <c:v>-1.4071099311796975E-2</c:v>
                </c:pt>
                <c:pt idx="3">
                  <c:v>-1.876146574906272E-2</c:v>
                </c:pt>
                <c:pt idx="4">
                  <c:v>-2.3451832186328337E-2</c:v>
                </c:pt>
                <c:pt idx="5">
                  <c:v>-2.8142198623594079E-2</c:v>
                </c:pt>
              </c:numCache>
            </c:numRef>
          </c:val>
          <c:smooth val="0"/>
          <c:extLst>
            <c:ext xmlns:c16="http://schemas.microsoft.com/office/drawing/2014/chart" uri="{C3380CC4-5D6E-409C-BE32-E72D297353CC}">
              <c16:uniqueId val="{00000003-3CF0-422B-87D9-67415C23DD37}"/>
            </c:ext>
          </c:extLst>
        </c:ser>
        <c:ser>
          <c:idx val="2"/>
          <c:order val="2"/>
          <c:tx>
            <c:strRef>
              <c:f>'What if Data'!$AR$47</c:f>
              <c:strCache>
                <c:ptCount val="1"/>
                <c:pt idx="0">
                  <c:v>HEV</c:v>
                </c:pt>
              </c:strCache>
            </c:strRef>
          </c:tx>
          <c:spPr>
            <a:ln w="28575" cap="rnd" cmpd="sng" algn="ctr">
              <a:solidFill>
                <a:schemeClr val="accent1">
                  <a:lumMod val="50000"/>
                </a:schemeClr>
              </a:solidFill>
              <a:round/>
            </a:ln>
            <a:effectLst/>
          </c:spPr>
          <c:marker>
            <c:symbol val="circle"/>
            <c:size val="17"/>
            <c:spPr>
              <a:solidFill>
                <a:schemeClr val="lt1"/>
              </a:solidFill>
              <a:ln>
                <a:noFill/>
              </a:ln>
              <a:effectLst/>
            </c:spPr>
          </c:marker>
          <c:dLbls>
            <c:dLbl>
              <c:idx val="0"/>
              <c:layout>
                <c:manualLayout>
                  <c:x val="-3.2846785217827662E-2"/>
                  <c:y val="8.074638910254325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F0-422B-87D9-67415C23DD3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5">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'What if Data'!$AS$44:$AX$44</c:f>
              <c:strCache>
                <c:ptCount val="6"/>
                <c:pt idx="0">
                  <c:v>5% Change</c:v>
                </c:pt>
                <c:pt idx="1">
                  <c:v>10% Change</c:v>
                </c:pt>
                <c:pt idx="2">
                  <c:v>15% Change</c:v>
                </c:pt>
                <c:pt idx="3">
                  <c:v>20% Change</c:v>
                </c:pt>
                <c:pt idx="4">
                  <c:v>25% Change</c:v>
                </c:pt>
                <c:pt idx="5">
                  <c:v>30% Change</c:v>
                </c:pt>
              </c:strCache>
            </c:strRef>
          </c:cat>
          <c:val>
            <c:numRef>
              <c:f>'What if Data'!$AS$47:$AX$47</c:f>
              <c:numCache>
                <c:formatCode>0%</c:formatCode>
                <c:ptCount val="6"/>
                <c:pt idx="0">
                  <c:v>-2.5640412006026233E-2</c:v>
                </c:pt>
                <c:pt idx="1">
                  <c:v>-5.1280824012052084E-2</c:v>
                </c:pt>
                <c:pt idx="2">
                  <c:v>-7.6921236018078057E-2</c:v>
                </c:pt>
                <c:pt idx="3">
                  <c:v>-0.10256164802410417</c:v>
                </c:pt>
                <c:pt idx="4">
                  <c:v>-0.12820206003013015</c:v>
                </c:pt>
                <c:pt idx="5">
                  <c:v>-0.15384247203615611</c:v>
                </c:pt>
              </c:numCache>
            </c:numRef>
          </c:val>
          <c:smooth val="0"/>
          <c:extLst>
            <c:ext xmlns:c16="http://schemas.microsoft.com/office/drawing/2014/chart" uri="{C3380CC4-5D6E-409C-BE32-E72D297353CC}">
              <c16:uniqueId val="{00000005-3CF0-422B-87D9-67415C23DD37}"/>
            </c:ext>
          </c:extLst>
        </c:ser>
        <c:ser>
          <c:idx val="3"/>
          <c:order val="3"/>
          <c:tx>
            <c:strRef>
              <c:f>'What if Data'!$AR$48</c:f>
              <c:strCache>
                <c:ptCount val="1"/>
                <c:pt idx="0">
                  <c:v>EV</c:v>
                </c:pt>
              </c:strCache>
            </c:strRef>
          </c:tx>
          <c:spPr>
            <a:ln w="28575" cap="rnd" cmpd="sng" algn="ctr">
              <a:solidFill>
                <a:schemeClr val="accent6">
                  <a:lumMod val="7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6">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'What if Data'!$AS$44:$AX$44</c:f>
              <c:strCache>
                <c:ptCount val="6"/>
                <c:pt idx="0">
                  <c:v>5% Change</c:v>
                </c:pt>
                <c:pt idx="1">
                  <c:v>10% Change</c:v>
                </c:pt>
                <c:pt idx="2">
                  <c:v>15% Change</c:v>
                </c:pt>
                <c:pt idx="3">
                  <c:v>20% Change</c:v>
                </c:pt>
                <c:pt idx="4">
                  <c:v>25% Change</c:v>
                </c:pt>
                <c:pt idx="5">
                  <c:v>30% Change</c:v>
                </c:pt>
              </c:strCache>
            </c:strRef>
          </c:cat>
          <c:val>
            <c:numRef>
              <c:f>'What if Data'!$AS$48:$AX$48</c:f>
              <c:numCache>
                <c:formatCode>0%</c:formatCode>
                <c:ptCount val="6"/>
                <c:pt idx="0">
                  <c:v>-0.05</c:v>
                </c:pt>
                <c:pt idx="1">
                  <c:v>-0.1</c:v>
                </c:pt>
                <c:pt idx="2">
                  <c:v>-0.15</c:v>
                </c:pt>
                <c:pt idx="3">
                  <c:v>-0.2</c:v>
                </c:pt>
                <c:pt idx="4">
                  <c:v>-0.25</c:v>
                </c:pt>
                <c:pt idx="5">
                  <c:v>-0.3</c:v>
                </c:pt>
              </c:numCache>
            </c:numRef>
          </c:val>
          <c:smooth val="0"/>
          <c:extLst>
            <c:ext xmlns:c16="http://schemas.microsoft.com/office/drawing/2014/chart" uri="{C3380CC4-5D6E-409C-BE32-E72D297353CC}">
              <c16:uniqueId val="{00000006-3CF0-422B-87D9-67415C23DD37}"/>
            </c:ext>
          </c:extLst>
        </c:ser>
        <c:dLbls>
          <c:dLblPos val="ctr"/>
          <c:showLegendKey val="0"/>
          <c:showVal val="1"/>
          <c:showCatName val="0"/>
          <c:showSerName val="0"/>
          <c:showPercent val="0"/>
          <c:showBubbleSize val="0"/>
        </c:dLbls>
        <c:marker val="1"/>
        <c:smooth val="0"/>
        <c:axId val="316488968"/>
        <c:axId val="316489360"/>
      </c:lineChart>
      <c:catAx>
        <c:axId val="316488968"/>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r>
                  <a:rPr lang="en-US" sz="1400" b="0" i="0" baseline="0" dirty="0">
                    <a:effectLst/>
                  </a:rPr>
                  <a:t>% of Gasoline Vehicles Replaced with AFV</a:t>
                </a:r>
                <a:endParaRPr lang="en-US" sz="700" dirty="0">
                  <a:effectLst/>
                </a:endParaRPr>
              </a:p>
            </c:rich>
          </c:tx>
          <c:layout>
            <c:manualLayout>
              <c:xMode val="edge"/>
              <c:yMode val="edge"/>
              <c:x val="0.30114286703081833"/>
              <c:y val="0.1441386625314342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high"/>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endParaRPr lang="en-US"/>
          </a:p>
        </c:txPr>
        <c:crossAx val="316489360"/>
        <c:crosses val="autoZero"/>
        <c:auto val="0"/>
        <c:lblAlgn val="ctr"/>
        <c:lblOffset val="100"/>
        <c:noMultiLvlLbl val="0"/>
      </c:catAx>
      <c:valAx>
        <c:axId val="316489360"/>
        <c:scaling>
          <c:orientation val="minMax"/>
        </c:scaling>
        <c:delete val="1"/>
        <c:axPos val="l"/>
        <c:title>
          <c:tx>
            <c:rich>
              <a:bodyPr rot="-5400000" spcFirstLastPara="1" vertOverflow="ellipsis" vert="horz" wrap="square" anchor="ctr" anchorCtr="1"/>
              <a:lstStyle/>
              <a:p>
                <a:pPr>
                  <a:defRPr sz="4800" b="0" i="0" u="none" strike="noStrike" kern="1200" baseline="0">
                    <a:solidFill>
                      <a:schemeClr val="dk1">
                        <a:lumMod val="65000"/>
                        <a:lumOff val="35000"/>
                      </a:schemeClr>
                    </a:solidFill>
                    <a:latin typeface="+mn-lt"/>
                    <a:ea typeface="+mn-ea"/>
                    <a:cs typeface="+mn-cs"/>
                  </a:defRPr>
                </a:pPr>
                <a:r>
                  <a:rPr lang="en-US"/>
                  <a:t>VOC Emissions</a:t>
                </a:r>
              </a:p>
            </c:rich>
          </c:tx>
          <c:overlay val="0"/>
          <c:spPr>
            <a:noFill/>
            <a:ln>
              <a:noFill/>
            </a:ln>
            <a:effectLst/>
          </c:spPr>
          <c:txPr>
            <a:bodyPr rot="-5400000" spcFirstLastPara="1" vertOverflow="ellipsis" vert="horz" wrap="square" anchor="ctr" anchorCtr="1"/>
            <a:lstStyle/>
            <a:p>
              <a:pPr>
                <a:defRPr sz="4800" b="0" i="0" u="none" strike="noStrike" kern="1200" baseline="0">
                  <a:solidFill>
                    <a:schemeClr val="dk1">
                      <a:lumMod val="65000"/>
                      <a:lumOff val="35000"/>
                    </a:schemeClr>
                  </a:solidFill>
                  <a:latin typeface="+mn-lt"/>
                  <a:ea typeface="+mn-ea"/>
                  <a:cs typeface="+mn-cs"/>
                </a:defRPr>
              </a:pPr>
              <a:endParaRPr lang="en-US"/>
            </a:p>
          </c:txPr>
        </c:title>
        <c:numFmt formatCode="0%" sourceLinked="1"/>
        <c:majorTickMark val="none"/>
        <c:minorTickMark val="none"/>
        <c:tickLblPos val="nextTo"/>
        <c:crossAx val="316488968"/>
        <c:crosses val="autoZero"/>
        <c:crossBetween val="between"/>
      </c:valAx>
      <c:spPr>
        <a:noFill/>
        <a:ln>
          <a:noFill/>
        </a:ln>
        <a:effectLst/>
      </c:spPr>
    </c:plotArea>
    <c:legend>
      <c:legendPos val="t"/>
      <c:layout>
        <c:manualLayout>
          <c:xMode val="edge"/>
          <c:yMode val="edge"/>
          <c:x val="0.14342594782287696"/>
          <c:y val="0.83688593602946804"/>
          <c:w val="0.31758010278535626"/>
          <c:h val="4.626561461115447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000" b="0" i="0" u="none" strike="noStrike" kern="1200" spc="0" baseline="0">
                <a:solidFill>
                  <a:sysClr val="windowText" lastClr="000000">
                    <a:lumMod val="65000"/>
                    <a:lumOff val="35000"/>
                  </a:sysClr>
                </a:solidFill>
                <a:latin typeface="+mn-lt"/>
                <a:ea typeface="+mn-ea"/>
                <a:cs typeface="+mn-cs"/>
              </a:defRPr>
            </a:pPr>
            <a:r>
              <a:rPr lang="en-US" b="1">
                <a:solidFill>
                  <a:schemeClr val="tx1"/>
                </a:solidFill>
              </a:rPr>
              <a:t>Possible Annual Pounds of VOC  Reduced</a:t>
            </a:r>
          </a:p>
          <a:p>
            <a:pPr marL="0" marR="0" indent="0" algn="ctr" defTabSz="914400" rtl="0" eaLnBrk="1" fontAlgn="auto" latinLnBrk="0" hangingPunct="1">
              <a:lnSpc>
                <a:spcPct val="100000"/>
              </a:lnSpc>
              <a:spcBef>
                <a:spcPts val="0"/>
              </a:spcBef>
              <a:spcAft>
                <a:spcPts val="0"/>
              </a:spcAft>
              <a:buClrTx/>
              <a:buSzTx/>
              <a:buFontTx/>
              <a:buNone/>
              <a:tabLst/>
              <a:defRPr sz="2000">
                <a:solidFill>
                  <a:sysClr val="windowText" lastClr="000000">
                    <a:lumMod val="65000"/>
                    <a:lumOff val="35000"/>
                  </a:sysClr>
                </a:solidFill>
              </a:defRPr>
            </a:pPr>
            <a:r>
              <a:rPr lang="en-US" sz="1800" b="0" i="0" baseline="0">
                <a:solidFill>
                  <a:schemeClr val="tx1"/>
                </a:solidFill>
                <a:effectLst/>
              </a:rPr>
              <a:t>With % Change from Gasoline to Alternative Fuels</a:t>
            </a:r>
            <a:r>
              <a:rPr lang="en-US" sz="1800" b="1">
                <a:solidFill>
                  <a:schemeClr val="tx1"/>
                </a:solidFill>
              </a:rPr>
              <a:t> </a:t>
            </a: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0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'What if Data'!$AJ$45</c:f>
              <c:strCache>
                <c:ptCount val="1"/>
                <c:pt idx="0">
                  <c:v>CNG</c:v>
                </c:pt>
              </c:strCache>
            </c:strRef>
          </c:tx>
          <c:spPr>
            <a:solidFill>
              <a:schemeClr val="accent6">
                <a:tint val="58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'What if Data'!$AK$44:$AP$44</c:f>
              <c:strCache>
                <c:ptCount val="6"/>
                <c:pt idx="0">
                  <c:v>5% Change</c:v>
                </c:pt>
                <c:pt idx="1">
                  <c:v>10% Change</c:v>
                </c:pt>
                <c:pt idx="2">
                  <c:v>15% Change</c:v>
                </c:pt>
                <c:pt idx="3">
                  <c:v>20% Change</c:v>
                </c:pt>
                <c:pt idx="4">
                  <c:v>25% Change</c:v>
                </c:pt>
                <c:pt idx="5">
                  <c:v>30% Change</c:v>
                </c:pt>
              </c:strCache>
            </c:strRef>
          </c:cat>
          <c:val>
            <c:numRef>
              <c:f>'What if Data'!$AK$45:$AP$45</c:f>
              <c:numCache>
                <c:formatCode>_(* #,##0_);_(* \(#,##0\);_(* "-"??_);_(@_)</c:formatCode>
                <c:ptCount val="6"/>
                <c:pt idx="0">
                  <c:v>-20630.149238229264</c:v>
                </c:pt>
                <c:pt idx="1">
                  <c:v>-41260.298476458411</c:v>
                </c:pt>
                <c:pt idx="2">
                  <c:v>-61890.447714687558</c:v>
                </c:pt>
                <c:pt idx="3">
                  <c:v>-82520.596952916821</c:v>
                </c:pt>
                <c:pt idx="4">
                  <c:v>-103150.74619114597</c:v>
                </c:pt>
                <c:pt idx="5">
                  <c:v>-123780.89542937512</c:v>
                </c:pt>
              </c:numCache>
            </c:numRef>
          </c:val>
          <c:shape val="cylinder"/>
          <c:extLst>
            <c:ext xmlns:c16="http://schemas.microsoft.com/office/drawing/2014/chart" uri="{C3380CC4-5D6E-409C-BE32-E72D297353CC}">
              <c16:uniqueId val="{00000000-BAE9-4102-AB34-32458AA66164}"/>
            </c:ext>
          </c:extLst>
        </c:ser>
        <c:ser>
          <c:idx val="1"/>
          <c:order val="1"/>
          <c:tx>
            <c:strRef>
              <c:f>'What if Data'!$AJ$46</c:f>
              <c:strCache>
                <c:ptCount val="1"/>
                <c:pt idx="0">
                  <c:v>E85</c:v>
                </c:pt>
              </c:strCache>
            </c:strRef>
          </c:tx>
          <c:spPr>
            <a:solidFill>
              <a:schemeClr val="accent6">
                <a:tint val="86000"/>
              </a:schemeClr>
            </a:solidFill>
            <a:ln>
              <a:noFill/>
            </a:ln>
            <a:effectLst/>
            <a:sp3d/>
          </c:spPr>
          <c:invertIfNegative val="0"/>
          <c:dLbls>
            <c:dLbl>
              <c:idx val="0"/>
              <c:layout>
                <c:manualLayout>
                  <c:x val="2.6839552174239062E-3"/>
                  <c:y val="-5.7730489216621737E-4"/>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BAE9-4102-AB34-32458AA66164}"/>
                </c:ext>
              </c:extLst>
            </c:dLbl>
            <c:dLbl>
              <c:idx val="1"/>
              <c:layout>
                <c:manualLayout>
                  <c:x val="6.7088498076379828E-3"/>
                  <c:y val="5.1936776848929755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BAE9-4102-AB34-32458AA66164}"/>
                </c:ext>
              </c:extLst>
            </c:dLbl>
            <c:dLbl>
              <c:idx val="2"/>
              <c:layout>
                <c:manualLayout>
                  <c:x val="2.9301324904395239E-3"/>
                  <c:y val="3.7008334148565033E-17"/>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BAE9-4102-AB34-32458AA66164}"/>
                </c:ext>
              </c:extLst>
            </c:dLbl>
            <c:dLbl>
              <c:idx val="3"/>
              <c:layout>
                <c:manualLayout>
                  <c:x val="1.4650662452197888E-3"/>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BAE9-4102-AB34-32458AA66164}"/>
                </c:ext>
              </c:extLst>
            </c:dLbl>
            <c:dLbl>
              <c:idx val="4"/>
              <c:layout>
                <c:manualLayout>
                  <c:x val="2.9301324904395776E-3"/>
                  <c:y val="3.7008334148565033E-17"/>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BAE9-4102-AB34-32458AA66164}"/>
                </c:ext>
              </c:extLst>
            </c:dLbl>
            <c:dLbl>
              <c:idx val="5"/>
              <c:layout>
                <c:manualLayout>
                  <c:x val="2.9301324904393625E-3"/>
                  <c:y val="1.5894958484752682E-7"/>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BAE9-4102-AB34-32458AA6616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'What if Data'!$AK$44:$AP$44</c:f>
              <c:strCache>
                <c:ptCount val="6"/>
                <c:pt idx="0">
                  <c:v>5% Change</c:v>
                </c:pt>
                <c:pt idx="1">
                  <c:v>10% Change</c:v>
                </c:pt>
                <c:pt idx="2">
                  <c:v>15% Change</c:v>
                </c:pt>
                <c:pt idx="3">
                  <c:v>20% Change</c:v>
                </c:pt>
                <c:pt idx="4">
                  <c:v>25% Change</c:v>
                </c:pt>
                <c:pt idx="5">
                  <c:v>30% Change</c:v>
                </c:pt>
              </c:strCache>
            </c:strRef>
          </c:cat>
          <c:val>
            <c:numRef>
              <c:f>'What if Data'!$AK$46:$AP$46</c:f>
              <c:numCache>
                <c:formatCode>_(* #,##0_);_(* \(#,##0\);_(* "-"??_);_(@_)</c:formatCode>
                <c:ptCount val="6"/>
                <c:pt idx="0">
                  <c:v>-4289.6307261888869</c:v>
                </c:pt>
                <c:pt idx="1">
                  <c:v>-8579.2614523777738</c:v>
                </c:pt>
                <c:pt idx="2">
                  <c:v>-12868.892178566777</c:v>
                </c:pt>
                <c:pt idx="3">
                  <c:v>-17158.52290475578</c:v>
                </c:pt>
                <c:pt idx="4">
                  <c:v>-21448.153630944667</c:v>
                </c:pt>
                <c:pt idx="5">
                  <c:v>-25737.784357133671</c:v>
                </c:pt>
              </c:numCache>
            </c:numRef>
          </c:val>
          <c:shape val="cylinder"/>
          <c:extLst>
            <c:ext xmlns:c16="http://schemas.microsoft.com/office/drawing/2014/chart" uri="{C3380CC4-5D6E-409C-BE32-E72D297353CC}">
              <c16:uniqueId val="{00000007-BAE9-4102-AB34-32458AA66164}"/>
            </c:ext>
          </c:extLst>
        </c:ser>
        <c:ser>
          <c:idx val="2"/>
          <c:order val="2"/>
          <c:tx>
            <c:strRef>
              <c:f>'What if Data'!$AJ$47</c:f>
              <c:strCache>
                <c:ptCount val="1"/>
                <c:pt idx="0">
                  <c:v>HEV</c:v>
                </c:pt>
              </c:strCache>
            </c:strRef>
          </c:tx>
          <c:spPr>
            <a:solidFill>
              <a:schemeClr val="accent6">
                <a:shade val="86000"/>
              </a:schemeClr>
            </a:solidFill>
            <a:ln>
              <a:noFill/>
            </a:ln>
            <a:effectLst/>
            <a:sp3d/>
          </c:spPr>
          <c:invertIfNegative val="0"/>
          <c:dLbls>
            <c:dLbl>
              <c:idx val="0"/>
              <c:layout>
                <c:manualLayout>
                  <c:x val="-3.3919167565509803E-3"/>
                  <c:y val="3.1789916969505365E-7"/>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BAE9-4102-AB34-32458AA66164}"/>
                </c:ext>
              </c:extLst>
            </c:dLbl>
            <c:dLbl>
              <c:idx val="1"/>
              <c:layout>
                <c:manualLayout>
                  <c:x val="-2.9301324904395776E-3"/>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BAE9-4102-AB34-32458AA66164}"/>
                </c:ext>
              </c:extLst>
            </c:dLbl>
            <c:dLbl>
              <c:idx val="2"/>
              <c:layout>
                <c:manualLayout>
                  <c:x val="-4.3951987356593662E-3"/>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BAE9-4102-AB34-32458AA66164}"/>
                </c:ext>
              </c:extLst>
            </c:dLbl>
            <c:dLbl>
              <c:idx val="3"/>
              <c:layout>
                <c:manualLayout>
                  <c:x val="-4.3951987356594738E-3"/>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BAE9-4102-AB34-32458AA66164}"/>
                </c:ext>
              </c:extLst>
            </c:dLbl>
            <c:dLbl>
              <c:idx val="4"/>
              <c:layout>
                <c:manualLayout>
                  <c:x val="-4.3951987356593662E-3"/>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BAE9-4102-AB34-32458AA66164}"/>
                </c:ext>
              </c:extLst>
            </c:dLbl>
            <c:dLbl>
              <c:idx val="5"/>
              <c:layout>
                <c:manualLayout>
                  <c:x val="-2.9301324904395776E-3"/>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BAE9-4102-AB34-32458AA6616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'What if Data'!$AK$44:$AP$44</c:f>
              <c:strCache>
                <c:ptCount val="6"/>
                <c:pt idx="0">
                  <c:v>5% Change</c:v>
                </c:pt>
                <c:pt idx="1">
                  <c:v>10% Change</c:v>
                </c:pt>
                <c:pt idx="2">
                  <c:v>15% Change</c:v>
                </c:pt>
                <c:pt idx="3">
                  <c:v>20% Change</c:v>
                </c:pt>
                <c:pt idx="4">
                  <c:v>25% Change</c:v>
                </c:pt>
                <c:pt idx="5">
                  <c:v>30% Change</c:v>
                </c:pt>
              </c:strCache>
            </c:strRef>
          </c:cat>
          <c:val>
            <c:numRef>
              <c:f>'What if Data'!$AK$47:$AP$47</c:f>
              <c:numCache>
                <c:formatCode>_(* #,##0_);_(* \(#,##0\);_(* "-"??_);_(@_)</c:formatCode>
                <c:ptCount val="6"/>
                <c:pt idx="0">
                  <c:v>-23449.745482426137</c:v>
                </c:pt>
                <c:pt idx="1">
                  <c:v>-46899.490964851924</c:v>
                </c:pt>
                <c:pt idx="2">
                  <c:v>-70349.236447277828</c:v>
                </c:pt>
                <c:pt idx="3">
                  <c:v>-93798.981929703848</c:v>
                </c:pt>
                <c:pt idx="4">
                  <c:v>-117248.72741212975</c:v>
                </c:pt>
                <c:pt idx="5">
                  <c:v>-140698.47289455566</c:v>
                </c:pt>
              </c:numCache>
            </c:numRef>
          </c:val>
          <c:shape val="cylinder"/>
          <c:extLst>
            <c:ext xmlns:c16="http://schemas.microsoft.com/office/drawing/2014/chart" uri="{C3380CC4-5D6E-409C-BE32-E72D297353CC}">
              <c16:uniqueId val="{0000000E-BAE9-4102-AB34-32458AA66164}"/>
            </c:ext>
          </c:extLst>
        </c:ser>
        <c:ser>
          <c:idx val="3"/>
          <c:order val="3"/>
          <c:tx>
            <c:strRef>
              <c:f>'What if Data'!$AJ$48</c:f>
              <c:strCache>
                <c:ptCount val="1"/>
                <c:pt idx="0">
                  <c:v>EV</c:v>
                </c:pt>
              </c:strCache>
            </c:strRef>
          </c:tx>
          <c:spPr>
            <a:solidFill>
              <a:schemeClr val="accent6">
                <a:shade val="58000"/>
              </a:schemeClr>
            </a:solidFill>
            <a:ln>
              <a:noFill/>
            </a:ln>
            <a:effectLst/>
            <a:sp3d/>
          </c:spPr>
          <c:invertIfNegative val="0"/>
          <c:dLbls>
            <c:dLbl>
              <c:idx val="0"/>
              <c:layout>
                <c:manualLayout>
                  <c:x val="1.928004106799882E-3"/>
                  <c:y val="-2.5964414684842767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BAE9-4102-AB34-32458AA6616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'What if Data'!$AK$44:$AP$44</c:f>
              <c:strCache>
                <c:ptCount val="6"/>
                <c:pt idx="0">
                  <c:v>5% Change</c:v>
                </c:pt>
                <c:pt idx="1">
                  <c:v>10% Change</c:v>
                </c:pt>
                <c:pt idx="2">
                  <c:v>15% Change</c:v>
                </c:pt>
                <c:pt idx="3">
                  <c:v>20% Change</c:v>
                </c:pt>
                <c:pt idx="4">
                  <c:v>25% Change</c:v>
                </c:pt>
                <c:pt idx="5">
                  <c:v>30% Change</c:v>
                </c:pt>
              </c:strCache>
            </c:strRef>
          </c:cat>
          <c:val>
            <c:numRef>
              <c:f>'What if Data'!$AK$48:$AP$48</c:f>
              <c:numCache>
                <c:formatCode>_(* #,##0_);_(* \(#,##0\);_(* "-"??_);_(@_)</c:formatCode>
                <c:ptCount val="6"/>
                <c:pt idx="0">
                  <c:v>-46382.148456237745</c:v>
                </c:pt>
                <c:pt idx="1">
                  <c:v>-92764.296912475489</c:v>
                </c:pt>
                <c:pt idx="2">
                  <c:v>-139146.44536871323</c:v>
                </c:pt>
                <c:pt idx="3">
                  <c:v>-185528.59382495098</c:v>
                </c:pt>
                <c:pt idx="4">
                  <c:v>-231910.74228118849</c:v>
                </c:pt>
                <c:pt idx="5">
                  <c:v>-278292.89073742623</c:v>
                </c:pt>
              </c:numCache>
            </c:numRef>
          </c:val>
          <c:shape val="cylinder"/>
          <c:extLst>
            <c:ext xmlns:c16="http://schemas.microsoft.com/office/drawing/2014/chart" uri="{C3380CC4-5D6E-409C-BE32-E72D297353CC}">
              <c16:uniqueId val="{00000010-BAE9-4102-AB34-32458AA66164}"/>
            </c:ext>
          </c:extLst>
        </c:ser>
        <c:dLbls>
          <c:showLegendKey val="0"/>
          <c:showVal val="1"/>
          <c:showCatName val="0"/>
          <c:showSerName val="0"/>
          <c:showPercent val="0"/>
          <c:showBubbleSize val="0"/>
        </c:dLbls>
        <c:gapWidth val="82"/>
        <c:gapDepth val="75"/>
        <c:shape val="box"/>
        <c:axId val="325106736"/>
        <c:axId val="325107128"/>
        <c:axId val="0"/>
      </c:bar3DChart>
      <c:catAx>
        <c:axId val="325106736"/>
        <c:scaling>
          <c:orientation val="minMax"/>
        </c:scaling>
        <c:delete val="0"/>
        <c:axPos val="b"/>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5107128"/>
        <c:crosses val="autoZero"/>
        <c:auto val="1"/>
        <c:lblAlgn val="ctr"/>
        <c:lblOffset val="100"/>
        <c:noMultiLvlLbl val="0"/>
      </c:catAx>
      <c:valAx>
        <c:axId val="325107128"/>
        <c:scaling>
          <c:orientation val="minMax"/>
        </c:scaling>
        <c:delete val="1"/>
        <c:axPos val="l"/>
        <c:numFmt formatCode="_(* #,##0_);_(* \(#,##0\);_(* &quot;-&quot;??_);_(@_)" sourceLinked="1"/>
        <c:majorTickMark val="none"/>
        <c:minorTickMark val="none"/>
        <c:tickLblPos val="nextTo"/>
        <c:crossAx val="325106736"/>
        <c:crosses val="autoZero"/>
        <c:crossBetween val="between"/>
      </c:valAx>
      <c:spPr>
        <a:noFill/>
        <a:ln>
          <a:noFill/>
        </a:ln>
        <a:effectLst/>
      </c:spPr>
    </c:plotArea>
    <c:legend>
      <c:legendPos val="t"/>
      <c:overlay val="0"/>
      <c:spPr>
        <a:noFill/>
        <a:ln>
          <a:noFill/>
        </a:ln>
        <a:effectLst>
          <a:outerShdw blurRad="50800" dist="50800" dir="5400000" sx="8000" sy="8000" algn="ctr" rotWithShape="0">
            <a:srgbClr val="000000">
              <a:alpha val="43137"/>
            </a:srgbClr>
          </a:outerShdw>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Reversed" id="24">
  <a:schemeClr val="accent4"/>
</cs:colorStyle>
</file>

<file path=ppt/charts/colors2.xml><?xml version="1.0" encoding="utf-8"?>
<cs:colorStyle xmlns:cs="http://schemas.microsoft.com/office/drawing/2012/chartStyle" xmlns:a="http://schemas.openxmlformats.org/drawingml/2006/main" meth="withinLinearReversed" id="24">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6">
  <a:schemeClr val="accent6"/>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3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3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ED0000-E1EA-4205-A7E1-86E5FBF51084}" type="doc">
      <dgm:prSet loTypeId="urn:microsoft.com/office/officeart/2005/8/layout/cycle8" loCatId="cycle" qsTypeId="urn:microsoft.com/office/officeart/2005/8/quickstyle/simple1" qsCatId="simple" csTypeId="urn:microsoft.com/office/officeart/2005/8/colors/accent1_2" csCatId="accent1" phldr="1"/>
      <dgm:spPr/>
    </dgm:pt>
    <dgm:pt modelId="{54BC12CB-E422-481E-B63F-4FD32AEDF310}">
      <dgm:prSet phldrT="[Text]"/>
      <dgm:spPr/>
      <dgm:t>
        <a:bodyPr/>
        <a:lstStyle/>
        <a:p>
          <a:r>
            <a:rPr lang="en-US" dirty="0"/>
            <a:t>Ecology</a:t>
          </a:r>
        </a:p>
      </dgm:t>
    </dgm:pt>
    <dgm:pt modelId="{6BBA1A47-FDF6-4F4C-8807-7EE55BA7BE86}" type="parTrans" cxnId="{33C1D857-1989-4AEB-883D-42E0E9BAE127}">
      <dgm:prSet/>
      <dgm:spPr/>
      <dgm:t>
        <a:bodyPr/>
        <a:lstStyle/>
        <a:p>
          <a:endParaRPr lang="en-US"/>
        </a:p>
      </dgm:t>
    </dgm:pt>
    <dgm:pt modelId="{8EB533DA-0250-4384-861C-91634BE0EDBF}" type="sibTrans" cxnId="{33C1D857-1989-4AEB-883D-42E0E9BAE127}">
      <dgm:prSet/>
      <dgm:spPr/>
      <dgm:t>
        <a:bodyPr/>
        <a:lstStyle/>
        <a:p>
          <a:endParaRPr lang="en-US"/>
        </a:p>
      </dgm:t>
    </dgm:pt>
    <dgm:pt modelId="{E24F2065-2061-4924-9F59-2B09602B4DC3}">
      <dgm:prSet phldrT="[Text]"/>
      <dgm:spPr/>
      <dgm:t>
        <a:bodyPr/>
        <a:lstStyle/>
        <a:p>
          <a:r>
            <a:rPr lang="en-US" dirty="0"/>
            <a:t>Health</a:t>
          </a:r>
        </a:p>
      </dgm:t>
    </dgm:pt>
    <dgm:pt modelId="{AD2E78A0-43B0-44E7-9B2F-D65CBB692827}" type="parTrans" cxnId="{33B72D94-3875-4CCA-9008-BFB9338DAF4F}">
      <dgm:prSet/>
      <dgm:spPr/>
      <dgm:t>
        <a:bodyPr/>
        <a:lstStyle/>
        <a:p>
          <a:endParaRPr lang="en-US"/>
        </a:p>
      </dgm:t>
    </dgm:pt>
    <dgm:pt modelId="{F7535F1A-2BED-4151-922D-92431F67832B}" type="sibTrans" cxnId="{33B72D94-3875-4CCA-9008-BFB9338DAF4F}">
      <dgm:prSet/>
      <dgm:spPr/>
      <dgm:t>
        <a:bodyPr/>
        <a:lstStyle/>
        <a:p>
          <a:endParaRPr lang="en-US"/>
        </a:p>
      </dgm:t>
    </dgm:pt>
    <dgm:pt modelId="{576AD2EB-06F2-478C-81A0-D15EA54D57CE}">
      <dgm:prSet phldrT="[Text]"/>
      <dgm:spPr/>
      <dgm:t>
        <a:bodyPr/>
        <a:lstStyle/>
        <a:p>
          <a:r>
            <a:rPr lang="en-US" dirty="0"/>
            <a:t>Economy</a:t>
          </a:r>
        </a:p>
      </dgm:t>
    </dgm:pt>
    <dgm:pt modelId="{FEB427C1-4F73-498E-88E8-34A0FBFA797F}" type="parTrans" cxnId="{1BFD1621-61C1-412B-AB78-C227718583C0}">
      <dgm:prSet/>
      <dgm:spPr/>
      <dgm:t>
        <a:bodyPr/>
        <a:lstStyle/>
        <a:p>
          <a:endParaRPr lang="en-US"/>
        </a:p>
      </dgm:t>
    </dgm:pt>
    <dgm:pt modelId="{A6923E53-FF6F-474F-BE70-FA3D8539BC14}" type="sibTrans" cxnId="{1BFD1621-61C1-412B-AB78-C227718583C0}">
      <dgm:prSet/>
      <dgm:spPr/>
      <dgm:t>
        <a:bodyPr/>
        <a:lstStyle/>
        <a:p>
          <a:endParaRPr lang="en-US"/>
        </a:p>
      </dgm:t>
    </dgm:pt>
    <dgm:pt modelId="{D719D0CC-4524-4B00-B098-6E75917D3BC0}" type="pres">
      <dgm:prSet presAssocID="{5EED0000-E1EA-4205-A7E1-86E5FBF51084}" presName="compositeShape" presStyleCnt="0">
        <dgm:presLayoutVars>
          <dgm:chMax val="7"/>
          <dgm:dir/>
          <dgm:resizeHandles val="exact"/>
        </dgm:presLayoutVars>
      </dgm:prSet>
      <dgm:spPr/>
    </dgm:pt>
    <dgm:pt modelId="{561AB1B0-2C7D-4D6D-A298-945C82351732}" type="pres">
      <dgm:prSet presAssocID="{5EED0000-E1EA-4205-A7E1-86E5FBF51084}" presName="wedge1" presStyleLbl="node1" presStyleIdx="0" presStyleCnt="3"/>
      <dgm:spPr/>
    </dgm:pt>
    <dgm:pt modelId="{16223E96-4F57-4FBC-BF98-6017928B1EC5}" type="pres">
      <dgm:prSet presAssocID="{5EED0000-E1EA-4205-A7E1-86E5FBF51084}" presName="dummy1a" presStyleCnt="0"/>
      <dgm:spPr/>
    </dgm:pt>
    <dgm:pt modelId="{B9A585A4-4107-415E-9C42-CDF0B4FFA551}" type="pres">
      <dgm:prSet presAssocID="{5EED0000-E1EA-4205-A7E1-86E5FBF51084}" presName="dummy1b" presStyleCnt="0"/>
      <dgm:spPr/>
    </dgm:pt>
    <dgm:pt modelId="{59FDABEF-BEF4-485B-AC78-A938524FF239}" type="pres">
      <dgm:prSet presAssocID="{5EED0000-E1EA-4205-A7E1-86E5FBF51084}" presName="wedge1Tx" presStyleLbl="node1" presStyleIdx="0" presStyleCnt="3">
        <dgm:presLayoutVars>
          <dgm:chMax val="0"/>
          <dgm:chPref val="0"/>
          <dgm:bulletEnabled val="1"/>
        </dgm:presLayoutVars>
      </dgm:prSet>
      <dgm:spPr/>
    </dgm:pt>
    <dgm:pt modelId="{EDDC2AC6-9C9F-4376-844C-B81AF42D9B2D}" type="pres">
      <dgm:prSet presAssocID="{5EED0000-E1EA-4205-A7E1-86E5FBF51084}" presName="wedge2" presStyleLbl="node1" presStyleIdx="1" presStyleCnt="3"/>
      <dgm:spPr/>
    </dgm:pt>
    <dgm:pt modelId="{50AFBF74-AF07-49D9-8A02-2F9207D8F773}" type="pres">
      <dgm:prSet presAssocID="{5EED0000-E1EA-4205-A7E1-86E5FBF51084}" presName="dummy2a" presStyleCnt="0"/>
      <dgm:spPr/>
    </dgm:pt>
    <dgm:pt modelId="{A2972BF1-E272-40BB-B3D6-E83ED4025D47}" type="pres">
      <dgm:prSet presAssocID="{5EED0000-E1EA-4205-A7E1-86E5FBF51084}" presName="dummy2b" presStyleCnt="0"/>
      <dgm:spPr/>
    </dgm:pt>
    <dgm:pt modelId="{E80185DB-647D-4636-B39F-A5FB77A56375}" type="pres">
      <dgm:prSet presAssocID="{5EED0000-E1EA-4205-A7E1-86E5FBF51084}" presName="wedge2Tx" presStyleLbl="node1" presStyleIdx="1" presStyleCnt="3">
        <dgm:presLayoutVars>
          <dgm:chMax val="0"/>
          <dgm:chPref val="0"/>
          <dgm:bulletEnabled val="1"/>
        </dgm:presLayoutVars>
      </dgm:prSet>
      <dgm:spPr/>
    </dgm:pt>
    <dgm:pt modelId="{7AFEC8F6-A2DE-49CF-BDC4-40998F29030C}" type="pres">
      <dgm:prSet presAssocID="{5EED0000-E1EA-4205-A7E1-86E5FBF51084}" presName="wedge3" presStyleLbl="node1" presStyleIdx="2" presStyleCnt="3"/>
      <dgm:spPr/>
    </dgm:pt>
    <dgm:pt modelId="{0FFF8826-0425-4C5D-8BD8-CE7D949FE9C9}" type="pres">
      <dgm:prSet presAssocID="{5EED0000-E1EA-4205-A7E1-86E5FBF51084}" presName="dummy3a" presStyleCnt="0"/>
      <dgm:spPr/>
    </dgm:pt>
    <dgm:pt modelId="{099BC91E-82D2-4DC6-A3D2-C2C49357962E}" type="pres">
      <dgm:prSet presAssocID="{5EED0000-E1EA-4205-A7E1-86E5FBF51084}" presName="dummy3b" presStyleCnt="0"/>
      <dgm:spPr/>
    </dgm:pt>
    <dgm:pt modelId="{BDFB1083-81ED-44D5-A67E-64F484C14D17}" type="pres">
      <dgm:prSet presAssocID="{5EED0000-E1EA-4205-A7E1-86E5FBF51084}" presName="wedge3Tx" presStyleLbl="node1" presStyleIdx="2" presStyleCnt="3">
        <dgm:presLayoutVars>
          <dgm:chMax val="0"/>
          <dgm:chPref val="0"/>
          <dgm:bulletEnabled val="1"/>
        </dgm:presLayoutVars>
      </dgm:prSet>
      <dgm:spPr/>
    </dgm:pt>
    <dgm:pt modelId="{CC0170F2-8533-428B-9DCC-B70827B8D9A3}" type="pres">
      <dgm:prSet presAssocID="{8EB533DA-0250-4384-861C-91634BE0EDBF}" presName="arrowWedge1" presStyleLbl="fgSibTrans2D1" presStyleIdx="0" presStyleCnt="3"/>
      <dgm:spPr/>
    </dgm:pt>
    <dgm:pt modelId="{E453A17E-5665-4F4D-96DD-FD65E4C22AE4}" type="pres">
      <dgm:prSet presAssocID="{A6923E53-FF6F-474F-BE70-FA3D8539BC14}" presName="arrowWedge2" presStyleLbl="fgSibTrans2D1" presStyleIdx="1" presStyleCnt="3"/>
      <dgm:spPr/>
    </dgm:pt>
    <dgm:pt modelId="{86A685B0-C4E2-4923-A816-1A09E5D32DA3}" type="pres">
      <dgm:prSet presAssocID="{F7535F1A-2BED-4151-922D-92431F67832B}" presName="arrowWedge3" presStyleLbl="fgSibTrans2D1" presStyleIdx="2" presStyleCnt="3"/>
      <dgm:spPr/>
    </dgm:pt>
  </dgm:ptLst>
  <dgm:cxnLst>
    <dgm:cxn modelId="{C417D80A-1CFC-4A02-95E6-A7AE83B92B21}" type="presOf" srcId="{576AD2EB-06F2-478C-81A0-D15EA54D57CE}" destId="{E80185DB-647D-4636-B39F-A5FB77A56375}" srcOrd="1" destOrd="0" presId="urn:microsoft.com/office/officeart/2005/8/layout/cycle8"/>
    <dgm:cxn modelId="{1BFD1621-61C1-412B-AB78-C227718583C0}" srcId="{5EED0000-E1EA-4205-A7E1-86E5FBF51084}" destId="{576AD2EB-06F2-478C-81A0-D15EA54D57CE}" srcOrd="1" destOrd="0" parTransId="{FEB427C1-4F73-498E-88E8-34A0FBFA797F}" sibTransId="{A6923E53-FF6F-474F-BE70-FA3D8539BC14}"/>
    <dgm:cxn modelId="{CCEC9822-E8DA-4B65-9FEB-C8E6D7D0677D}" type="presOf" srcId="{54BC12CB-E422-481E-B63F-4FD32AEDF310}" destId="{59FDABEF-BEF4-485B-AC78-A938524FF239}" srcOrd="1" destOrd="0" presId="urn:microsoft.com/office/officeart/2005/8/layout/cycle8"/>
    <dgm:cxn modelId="{C359C023-EF7F-4C3F-8E37-55E55F4817C0}" type="presOf" srcId="{E24F2065-2061-4924-9F59-2B09602B4DC3}" destId="{BDFB1083-81ED-44D5-A67E-64F484C14D17}" srcOrd="1" destOrd="0" presId="urn:microsoft.com/office/officeart/2005/8/layout/cycle8"/>
    <dgm:cxn modelId="{713C6042-25FE-4C37-83CE-259254BCD411}" type="presOf" srcId="{5EED0000-E1EA-4205-A7E1-86E5FBF51084}" destId="{D719D0CC-4524-4B00-B098-6E75917D3BC0}" srcOrd="0" destOrd="0" presId="urn:microsoft.com/office/officeart/2005/8/layout/cycle8"/>
    <dgm:cxn modelId="{FF4CEC4C-D1AD-4CE3-8926-5FD207A29886}" type="presOf" srcId="{E24F2065-2061-4924-9F59-2B09602B4DC3}" destId="{7AFEC8F6-A2DE-49CF-BDC4-40998F29030C}" srcOrd="0" destOrd="0" presId="urn:microsoft.com/office/officeart/2005/8/layout/cycle8"/>
    <dgm:cxn modelId="{F6796255-01E7-4E61-A5CA-72CC7873B1E8}" type="presOf" srcId="{576AD2EB-06F2-478C-81A0-D15EA54D57CE}" destId="{EDDC2AC6-9C9F-4376-844C-B81AF42D9B2D}" srcOrd="0" destOrd="0" presId="urn:microsoft.com/office/officeart/2005/8/layout/cycle8"/>
    <dgm:cxn modelId="{33C1D857-1989-4AEB-883D-42E0E9BAE127}" srcId="{5EED0000-E1EA-4205-A7E1-86E5FBF51084}" destId="{54BC12CB-E422-481E-B63F-4FD32AEDF310}" srcOrd="0" destOrd="0" parTransId="{6BBA1A47-FDF6-4F4C-8807-7EE55BA7BE86}" sibTransId="{8EB533DA-0250-4384-861C-91634BE0EDBF}"/>
    <dgm:cxn modelId="{4D8AF65A-6AC0-46C7-8532-046CF0051C16}" type="presOf" srcId="{54BC12CB-E422-481E-B63F-4FD32AEDF310}" destId="{561AB1B0-2C7D-4D6D-A298-945C82351732}" srcOrd="0" destOrd="0" presId="urn:microsoft.com/office/officeart/2005/8/layout/cycle8"/>
    <dgm:cxn modelId="{33B72D94-3875-4CCA-9008-BFB9338DAF4F}" srcId="{5EED0000-E1EA-4205-A7E1-86E5FBF51084}" destId="{E24F2065-2061-4924-9F59-2B09602B4DC3}" srcOrd="2" destOrd="0" parTransId="{AD2E78A0-43B0-44E7-9B2F-D65CBB692827}" sibTransId="{F7535F1A-2BED-4151-922D-92431F67832B}"/>
    <dgm:cxn modelId="{C5D8F379-727A-48BF-947D-01FD066FFA3F}" type="presParOf" srcId="{D719D0CC-4524-4B00-B098-6E75917D3BC0}" destId="{561AB1B0-2C7D-4D6D-A298-945C82351732}" srcOrd="0" destOrd="0" presId="urn:microsoft.com/office/officeart/2005/8/layout/cycle8"/>
    <dgm:cxn modelId="{E41B622B-1B49-4CAD-B013-6AD49428DDFC}" type="presParOf" srcId="{D719D0CC-4524-4B00-B098-6E75917D3BC0}" destId="{16223E96-4F57-4FBC-BF98-6017928B1EC5}" srcOrd="1" destOrd="0" presId="urn:microsoft.com/office/officeart/2005/8/layout/cycle8"/>
    <dgm:cxn modelId="{9DB3D4E1-DF14-4F9A-85B5-9BF573E910BB}" type="presParOf" srcId="{D719D0CC-4524-4B00-B098-6E75917D3BC0}" destId="{B9A585A4-4107-415E-9C42-CDF0B4FFA551}" srcOrd="2" destOrd="0" presId="urn:microsoft.com/office/officeart/2005/8/layout/cycle8"/>
    <dgm:cxn modelId="{A8D4CCF5-0304-432E-BF9D-5107F185243E}" type="presParOf" srcId="{D719D0CC-4524-4B00-B098-6E75917D3BC0}" destId="{59FDABEF-BEF4-485B-AC78-A938524FF239}" srcOrd="3" destOrd="0" presId="urn:microsoft.com/office/officeart/2005/8/layout/cycle8"/>
    <dgm:cxn modelId="{B1FF7538-D19B-4078-BF44-41016D28A449}" type="presParOf" srcId="{D719D0CC-4524-4B00-B098-6E75917D3BC0}" destId="{EDDC2AC6-9C9F-4376-844C-B81AF42D9B2D}" srcOrd="4" destOrd="0" presId="urn:microsoft.com/office/officeart/2005/8/layout/cycle8"/>
    <dgm:cxn modelId="{327413F5-1A9E-44DA-840D-70FAA771C1C4}" type="presParOf" srcId="{D719D0CC-4524-4B00-B098-6E75917D3BC0}" destId="{50AFBF74-AF07-49D9-8A02-2F9207D8F773}" srcOrd="5" destOrd="0" presId="urn:microsoft.com/office/officeart/2005/8/layout/cycle8"/>
    <dgm:cxn modelId="{0A2102BA-3DAB-4FF7-89A2-E00F9561E14C}" type="presParOf" srcId="{D719D0CC-4524-4B00-B098-6E75917D3BC0}" destId="{A2972BF1-E272-40BB-B3D6-E83ED4025D47}" srcOrd="6" destOrd="0" presId="urn:microsoft.com/office/officeart/2005/8/layout/cycle8"/>
    <dgm:cxn modelId="{07C1F005-C38A-4EFB-8350-B412E68E0175}" type="presParOf" srcId="{D719D0CC-4524-4B00-B098-6E75917D3BC0}" destId="{E80185DB-647D-4636-B39F-A5FB77A56375}" srcOrd="7" destOrd="0" presId="urn:microsoft.com/office/officeart/2005/8/layout/cycle8"/>
    <dgm:cxn modelId="{53F09692-7E80-4111-941C-81FB6540FCE4}" type="presParOf" srcId="{D719D0CC-4524-4B00-B098-6E75917D3BC0}" destId="{7AFEC8F6-A2DE-49CF-BDC4-40998F29030C}" srcOrd="8" destOrd="0" presId="urn:microsoft.com/office/officeart/2005/8/layout/cycle8"/>
    <dgm:cxn modelId="{F7D54A28-A1BB-44E9-8147-B1954CAB5052}" type="presParOf" srcId="{D719D0CC-4524-4B00-B098-6E75917D3BC0}" destId="{0FFF8826-0425-4C5D-8BD8-CE7D949FE9C9}" srcOrd="9" destOrd="0" presId="urn:microsoft.com/office/officeart/2005/8/layout/cycle8"/>
    <dgm:cxn modelId="{FECAF9A4-99FD-4D70-959F-166E3DDAD43A}" type="presParOf" srcId="{D719D0CC-4524-4B00-B098-6E75917D3BC0}" destId="{099BC91E-82D2-4DC6-A3D2-C2C49357962E}" srcOrd="10" destOrd="0" presId="urn:microsoft.com/office/officeart/2005/8/layout/cycle8"/>
    <dgm:cxn modelId="{26CD7BAD-C355-4AB6-9D66-C2A283B4AF5F}" type="presParOf" srcId="{D719D0CC-4524-4B00-B098-6E75917D3BC0}" destId="{BDFB1083-81ED-44D5-A67E-64F484C14D17}" srcOrd="11" destOrd="0" presId="urn:microsoft.com/office/officeart/2005/8/layout/cycle8"/>
    <dgm:cxn modelId="{154D0890-8EE0-4985-9A84-C3837CEA0DC2}" type="presParOf" srcId="{D719D0CC-4524-4B00-B098-6E75917D3BC0}" destId="{CC0170F2-8533-428B-9DCC-B70827B8D9A3}" srcOrd="12" destOrd="0" presId="urn:microsoft.com/office/officeart/2005/8/layout/cycle8"/>
    <dgm:cxn modelId="{527C58B2-D442-4466-A93F-9279CA5D605C}" type="presParOf" srcId="{D719D0CC-4524-4B00-B098-6E75917D3BC0}" destId="{E453A17E-5665-4F4D-96DD-FD65E4C22AE4}" srcOrd="13" destOrd="0" presId="urn:microsoft.com/office/officeart/2005/8/layout/cycle8"/>
    <dgm:cxn modelId="{C61DBD4C-1B9D-4196-8407-9351B26484BB}" type="presParOf" srcId="{D719D0CC-4524-4B00-B098-6E75917D3BC0}" destId="{86A685B0-C4E2-4923-A816-1A09E5D32DA3}"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8D227B-3358-4094-968B-BDF06C28C188}" type="doc">
      <dgm:prSet loTypeId="urn:microsoft.com/office/officeart/2005/8/layout/equation1" loCatId="process" qsTypeId="urn:microsoft.com/office/officeart/2005/8/quickstyle/simple1" qsCatId="simple" csTypeId="urn:microsoft.com/office/officeart/2005/8/colors/accent3_4" csCatId="accent3" phldr="1"/>
      <dgm:spPr/>
    </dgm:pt>
    <dgm:pt modelId="{6FE90531-B885-4C1B-B4F2-8CDAF25BE4C9}">
      <dgm:prSet phldrT="[Text]" custT="1"/>
      <dgm:spPr/>
      <dgm:t>
        <a:bodyPr/>
        <a:lstStyle/>
        <a:p>
          <a:pPr defTabSz="711200">
            <a:lnSpc>
              <a:spcPct val="90000"/>
            </a:lnSpc>
            <a:spcBef>
              <a:spcPct val="0"/>
            </a:spcBef>
            <a:spcAft>
              <a:spcPct val="35000"/>
            </a:spcAft>
          </a:pPr>
          <a:r>
            <a:rPr lang="en-US" sz="2400" b="1" dirty="0">
              <a:solidFill>
                <a:schemeClr val="bg2">
                  <a:lumMod val="10000"/>
                </a:schemeClr>
              </a:solidFill>
            </a:rPr>
            <a:t>NO</a:t>
          </a:r>
          <a:r>
            <a:rPr lang="en-US" sz="2400" b="1" baseline="-25000" dirty="0">
              <a:solidFill>
                <a:schemeClr val="bg2">
                  <a:lumMod val="10000"/>
                </a:schemeClr>
              </a:solidFill>
            </a:rPr>
            <a:t>X</a:t>
          </a:r>
          <a:r>
            <a:rPr lang="en-US" sz="2400" b="1" dirty="0">
              <a:solidFill>
                <a:schemeClr val="bg2">
                  <a:lumMod val="10000"/>
                </a:schemeClr>
              </a:solidFill>
            </a:rPr>
            <a:t> </a:t>
          </a:r>
        </a:p>
        <a:p>
          <a:pPr defTabSz="711200">
            <a:lnSpc>
              <a:spcPct val="90000"/>
            </a:lnSpc>
            <a:spcBef>
              <a:spcPct val="0"/>
            </a:spcBef>
            <a:spcAft>
              <a:spcPct val="35000"/>
            </a:spcAft>
          </a:pPr>
          <a:r>
            <a:rPr lang="en-US" sz="1600" b="1" dirty="0">
              <a:solidFill>
                <a:schemeClr val="bg2">
                  <a:lumMod val="10000"/>
                </a:schemeClr>
              </a:solidFill>
            </a:rPr>
            <a:t>Oxides of Nitrogen</a:t>
          </a:r>
        </a:p>
      </dgm:t>
    </dgm:pt>
    <dgm:pt modelId="{C82CBD7E-D36B-4D19-8887-A0CD3C522518}" type="parTrans" cxnId="{37EF5318-84BE-4334-A674-431517EA7CB4}">
      <dgm:prSet/>
      <dgm:spPr/>
      <dgm:t>
        <a:bodyPr/>
        <a:lstStyle/>
        <a:p>
          <a:endParaRPr lang="en-US" sz="2400">
            <a:solidFill>
              <a:schemeClr val="bg2">
                <a:lumMod val="10000"/>
              </a:schemeClr>
            </a:solidFill>
          </a:endParaRPr>
        </a:p>
      </dgm:t>
    </dgm:pt>
    <dgm:pt modelId="{2C27A72E-E933-4F1C-A8A5-C68C926A6549}" type="sibTrans" cxnId="{37EF5318-84BE-4334-A674-431517EA7CB4}">
      <dgm:prSet custT="1"/>
      <dgm:spPr/>
      <dgm:t>
        <a:bodyPr/>
        <a:lstStyle/>
        <a:p>
          <a:endParaRPr lang="en-US" sz="1400">
            <a:solidFill>
              <a:schemeClr val="bg2">
                <a:lumMod val="10000"/>
              </a:schemeClr>
            </a:solidFill>
          </a:endParaRPr>
        </a:p>
      </dgm:t>
    </dgm:pt>
    <dgm:pt modelId="{F0EDAD84-6240-45C7-882D-8B599FFE26B8}">
      <dgm:prSet phldrT="[Text]" custT="1"/>
      <dgm:spPr/>
      <dgm:t>
        <a:bodyPr/>
        <a:lstStyle/>
        <a:p>
          <a:r>
            <a:rPr lang="en-US" sz="2400" b="1" dirty="0">
              <a:solidFill>
                <a:schemeClr val="bg2">
                  <a:lumMod val="10000"/>
                </a:schemeClr>
              </a:solidFill>
            </a:rPr>
            <a:t>UV</a:t>
          </a:r>
        </a:p>
        <a:p>
          <a:r>
            <a:rPr lang="en-US" sz="1600" b="1" dirty="0">
              <a:solidFill>
                <a:schemeClr val="bg2">
                  <a:lumMod val="10000"/>
                </a:schemeClr>
              </a:solidFill>
            </a:rPr>
            <a:t>Sunlight</a:t>
          </a:r>
        </a:p>
        <a:p>
          <a:endParaRPr lang="en-US" sz="1600" b="1" dirty="0">
            <a:solidFill>
              <a:schemeClr val="bg2">
                <a:lumMod val="10000"/>
              </a:schemeClr>
            </a:solidFill>
          </a:endParaRPr>
        </a:p>
      </dgm:t>
    </dgm:pt>
    <dgm:pt modelId="{9304A2A2-1EFE-4745-B23C-543F7900CDD4}" type="parTrans" cxnId="{750C760B-CB32-4B93-AA99-476A1053225B}">
      <dgm:prSet/>
      <dgm:spPr/>
      <dgm:t>
        <a:bodyPr/>
        <a:lstStyle/>
        <a:p>
          <a:endParaRPr lang="en-US" sz="2400">
            <a:solidFill>
              <a:schemeClr val="bg2">
                <a:lumMod val="10000"/>
              </a:schemeClr>
            </a:solidFill>
          </a:endParaRPr>
        </a:p>
      </dgm:t>
    </dgm:pt>
    <dgm:pt modelId="{9F215AB5-B9A8-4A2A-B976-CC374AED54C1}" type="sibTrans" cxnId="{750C760B-CB32-4B93-AA99-476A1053225B}">
      <dgm:prSet custT="1"/>
      <dgm:spPr/>
      <dgm:t>
        <a:bodyPr/>
        <a:lstStyle/>
        <a:p>
          <a:endParaRPr lang="en-US" sz="1400">
            <a:solidFill>
              <a:schemeClr val="bg2">
                <a:lumMod val="10000"/>
              </a:schemeClr>
            </a:solidFill>
          </a:endParaRPr>
        </a:p>
      </dgm:t>
    </dgm:pt>
    <dgm:pt modelId="{E4EA56C0-FB8D-44C0-AEDC-F7F266A6223F}">
      <dgm:prSet custT="1"/>
      <dgm:spPr/>
      <dgm:t>
        <a:bodyPr/>
        <a:lstStyle/>
        <a:p>
          <a:r>
            <a:rPr lang="en-US" sz="2500" b="1" dirty="0">
              <a:solidFill>
                <a:schemeClr val="bg2">
                  <a:lumMod val="10000"/>
                </a:schemeClr>
              </a:solidFill>
            </a:rPr>
            <a:t>Ozone</a:t>
          </a:r>
        </a:p>
      </dgm:t>
    </dgm:pt>
    <dgm:pt modelId="{83F67571-C1D5-4007-86D1-32A5E2121701}" type="parTrans" cxnId="{D928F303-652A-474B-8235-8C6371C99DE3}">
      <dgm:prSet/>
      <dgm:spPr/>
      <dgm:t>
        <a:bodyPr/>
        <a:lstStyle/>
        <a:p>
          <a:endParaRPr lang="en-US" sz="2400">
            <a:solidFill>
              <a:schemeClr val="bg2">
                <a:lumMod val="10000"/>
              </a:schemeClr>
            </a:solidFill>
          </a:endParaRPr>
        </a:p>
      </dgm:t>
    </dgm:pt>
    <dgm:pt modelId="{85F6F83B-9C10-417C-BA98-3D2144D16B07}" type="sibTrans" cxnId="{D928F303-652A-474B-8235-8C6371C99DE3}">
      <dgm:prSet/>
      <dgm:spPr/>
      <dgm:t>
        <a:bodyPr/>
        <a:lstStyle/>
        <a:p>
          <a:endParaRPr lang="en-US" sz="2400">
            <a:solidFill>
              <a:schemeClr val="bg2">
                <a:lumMod val="10000"/>
              </a:schemeClr>
            </a:solidFill>
          </a:endParaRPr>
        </a:p>
      </dgm:t>
    </dgm:pt>
    <dgm:pt modelId="{A8711109-FA52-4684-A357-DB073F4D928B}">
      <dgm:prSet phldrT="[Text]" custT="1"/>
      <dgm:spPr/>
      <dgm:t>
        <a:bodyPr/>
        <a:lstStyle/>
        <a:p>
          <a:r>
            <a:rPr lang="en-US" sz="2000" b="1" dirty="0">
              <a:solidFill>
                <a:schemeClr val="bg2">
                  <a:lumMod val="10000"/>
                </a:schemeClr>
              </a:solidFill>
            </a:rPr>
            <a:t>VOC</a:t>
          </a:r>
        </a:p>
        <a:p>
          <a:r>
            <a:rPr lang="en-US" sz="1600" b="1" dirty="0">
              <a:solidFill>
                <a:schemeClr val="bg2">
                  <a:lumMod val="10000"/>
                </a:schemeClr>
              </a:solidFill>
            </a:rPr>
            <a:t> Volatile Organic Compounds</a:t>
          </a:r>
        </a:p>
      </dgm:t>
    </dgm:pt>
    <dgm:pt modelId="{E8C4A426-89EF-4246-9BEC-0D3F3C39D0AD}" type="sibTrans" cxnId="{36F06EA8-4651-4107-A285-35DD4D219687}">
      <dgm:prSet custT="1"/>
      <dgm:spPr/>
      <dgm:t>
        <a:bodyPr/>
        <a:lstStyle/>
        <a:p>
          <a:endParaRPr lang="en-US" sz="1400">
            <a:solidFill>
              <a:schemeClr val="bg2">
                <a:lumMod val="10000"/>
              </a:schemeClr>
            </a:solidFill>
          </a:endParaRPr>
        </a:p>
      </dgm:t>
    </dgm:pt>
    <dgm:pt modelId="{B0A8C812-B274-4001-92D9-BB730309DBB1}" type="parTrans" cxnId="{36F06EA8-4651-4107-A285-35DD4D219687}">
      <dgm:prSet/>
      <dgm:spPr/>
      <dgm:t>
        <a:bodyPr/>
        <a:lstStyle/>
        <a:p>
          <a:endParaRPr lang="en-US" sz="2400">
            <a:solidFill>
              <a:schemeClr val="bg2">
                <a:lumMod val="10000"/>
              </a:schemeClr>
            </a:solidFill>
          </a:endParaRPr>
        </a:p>
      </dgm:t>
    </dgm:pt>
    <dgm:pt modelId="{67B47550-5F33-49B3-927F-0A305964FB81}" type="pres">
      <dgm:prSet presAssocID="{568D227B-3358-4094-968B-BDF06C28C188}" presName="linearFlow" presStyleCnt="0">
        <dgm:presLayoutVars>
          <dgm:dir/>
          <dgm:resizeHandles val="exact"/>
        </dgm:presLayoutVars>
      </dgm:prSet>
      <dgm:spPr/>
    </dgm:pt>
    <dgm:pt modelId="{9E77DDEC-7A36-42EE-8DD5-A4AB47306523}" type="pres">
      <dgm:prSet presAssocID="{6FE90531-B885-4C1B-B4F2-8CDAF25BE4C9}" presName="node" presStyleLbl="node1" presStyleIdx="0" presStyleCnt="4">
        <dgm:presLayoutVars>
          <dgm:bulletEnabled val="1"/>
        </dgm:presLayoutVars>
      </dgm:prSet>
      <dgm:spPr/>
    </dgm:pt>
    <dgm:pt modelId="{1C5221E1-98A2-451C-BCB5-2B24861DFD13}" type="pres">
      <dgm:prSet presAssocID="{2C27A72E-E933-4F1C-A8A5-C68C926A6549}" presName="spacerL" presStyleCnt="0"/>
      <dgm:spPr/>
    </dgm:pt>
    <dgm:pt modelId="{3D1ACCB5-764B-4A27-9D9E-ABF9B92E526A}" type="pres">
      <dgm:prSet presAssocID="{2C27A72E-E933-4F1C-A8A5-C68C926A6549}" presName="sibTrans" presStyleLbl="sibTrans2D1" presStyleIdx="0" presStyleCnt="3"/>
      <dgm:spPr/>
    </dgm:pt>
    <dgm:pt modelId="{A8F69F15-F21A-426D-8954-F0913CC24CF6}" type="pres">
      <dgm:prSet presAssocID="{2C27A72E-E933-4F1C-A8A5-C68C926A6549}" presName="spacerR" presStyleCnt="0"/>
      <dgm:spPr/>
    </dgm:pt>
    <dgm:pt modelId="{A9650EB8-1A0B-4719-B80C-979572824885}" type="pres">
      <dgm:prSet presAssocID="{A8711109-FA52-4684-A357-DB073F4D928B}" presName="node" presStyleLbl="node1" presStyleIdx="1" presStyleCnt="4" custScaleX="105081" custScaleY="103531">
        <dgm:presLayoutVars>
          <dgm:bulletEnabled val="1"/>
        </dgm:presLayoutVars>
      </dgm:prSet>
      <dgm:spPr/>
    </dgm:pt>
    <dgm:pt modelId="{A28A90C2-83AD-4B98-A892-D0AAD8CA59AC}" type="pres">
      <dgm:prSet presAssocID="{E8C4A426-89EF-4246-9BEC-0D3F3C39D0AD}" presName="spacerL" presStyleCnt="0"/>
      <dgm:spPr/>
    </dgm:pt>
    <dgm:pt modelId="{B9BB1B97-9963-441A-83FA-0F432F80B47C}" type="pres">
      <dgm:prSet presAssocID="{E8C4A426-89EF-4246-9BEC-0D3F3C39D0AD}" presName="sibTrans" presStyleLbl="sibTrans2D1" presStyleIdx="1" presStyleCnt="3"/>
      <dgm:spPr/>
    </dgm:pt>
    <dgm:pt modelId="{C692CB7B-DDA5-4C96-926D-BB3FD77405E5}" type="pres">
      <dgm:prSet presAssocID="{E8C4A426-89EF-4246-9BEC-0D3F3C39D0AD}" presName="spacerR" presStyleCnt="0"/>
      <dgm:spPr/>
    </dgm:pt>
    <dgm:pt modelId="{663F3A2F-664A-4895-94FD-EF27F3F7CA6B}" type="pres">
      <dgm:prSet presAssocID="{F0EDAD84-6240-45C7-882D-8B599FFE26B8}" presName="node" presStyleLbl="node1" presStyleIdx="2" presStyleCnt="4">
        <dgm:presLayoutVars>
          <dgm:bulletEnabled val="1"/>
        </dgm:presLayoutVars>
      </dgm:prSet>
      <dgm:spPr/>
    </dgm:pt>
    <dgm:pt modelId="{2422E141-2551-4078-AA7A-40B4EC5D22ED}" type="pres">
      <dgm:prSet presAssocID="{9F215AB5-B9A8-4A2A-B976-CC374AED54C1}" presName="spacerL" presStyleCnt="0"/>
      <dgm:spPr/>
    </dgm:pt>
    <dgm:pt modelId="{23D0AF53-B3F9-4029-A567-36B2DC603D42}" type="pres">
      <dgm:prSet presAssocID="{9F215AB5-B9A8-4A2A-B976-CC374AED54C1}" presName="sibTrans" presStyleLbl="sibTrans2D1" presStyleIdx="2" presStyleCnt="3"/>
      <dgm:spPr/>
    </dgm:pt>
    <dgm:pt modelId="{441D3BD7-BDB6-48E1-913E-C0DE4028FB2A}" type="pres">
      <dgm:prSet presAssocID="{9F215AB5-B9A8-4A2A-B976-CC374AED54C1}" presName="spacerR" presStyleCnt="0"/>
      <dgm:spPr/>
    </dgm:pt>
    <dgm:pt modelId="{5D338998-C68F-481D-8F0A-ECB6D6202B8C}" type="pres">
      <dgm:prSet presAssocID="{E4EA56C0-FB8D-44C0-AEDC-F7F266A6223F}" presName="node" presStyleLbl="node1" presStyleIdx="3" presStyleCnt="4">
        <dgm:presLayoutVars>
          <dgm:bulletEnabled val="1"/>
        </dgm:presLayoutVars>
      </dgm:prSet>
      <dgm:spPr/>
    </dgm:pt>
  </dgm:ptLst>
  <dgm:cxnLst>
    <dgm:cxn modelId="{D928F303-652A-474B-8235-8C6371C99DE3}" srcId="{568D227B-3358-4094-968B-BDF06C28C188}" destId="{E4EA56C0-FB8D-44C0-AEDC-F7F266A6223F}" srcOrd="3" destOrd="0" parTransId="{83F67571-C1D5-4007-86D1-32A5E2121701}" sibTransId="{85F6F83B-9C10-417C-BA98-3D2144D16B07}"/>
    <dgm:cxn modelId="{9193CD05-A585-46B7-ACC0-540C5591F160}" type="presOf" srcId="{E8C4A426-89EF-4246-9BEC-0D3F3C39D0AD}" destId="{B9BB1B97-9963-441A-83FA-0F432F80B47C}" srcOrd="0" destOrd="0" presId="urn:microsoft.com/office/officeart/2005/8/layout/equation1"/>
    <dgm:cxn modelId="{750C760B-CB32-4B93-AA99-476A1053225B}" srcId="{568D227B-3358-4094-968B-BDF06C28C188}" destId="{F0EDAD84-6240-45C7-882D-8B599FFE26B8}" srcOrd="2" destOrd="0" parTransId="{9304A2A2-1EFE-4745-B23C-543F7900CDD4}" sibTransId="{9F215AB5-B9A8-4A2A-B976-CC374AED54C1}"/>
    <dgm:cxn modelId="{37EF5318-84BE-4334-A674-431517EA7CB4}" srcId="{568D227B-3358-4094-968B-BDF06C28C188}" destId="{6FE90531-B885-4C1B-B4F2-8CDAF25BE4C9}" srcOrd="0" destOrd="0" parTransId="{C82CBD7E-D36B-4D19-8887-A0CD3C522518}" sibTransId="{2C27A72E-E933-4F1C-A8A5-C68C926A6549}"/>
    <dgm:cxn modelId="{F6B01C35-BF9C-446E-B31E-978032BA7DA7}" type="presOf" srcId="{9F215AB5-B9A8-4A2A-B976-CC374AED54C1}" destId="{23D0AF53-B3F9-4029-A567-36B2DC603D42}" srcOrd="0" destOrd="0" presId="urn:microsoft.com/office/officeart/2005/8/layout/equation1"/>
    <dgm:cxn modelId="{FE1BEB36-7DE7-4CBA-9178-CA716A2F9AEE}" type="presOf" srcId="{6FE90531-B885-4C1B-B4F2-8CDAF25BE4C9}" destId="{9E77DDEC-7A36-42EE-8DD5-A4AB47306523}" srcOrd="0" destOrd="0" presId="urn:microsoft.com/office/officeart/2005/8/layout/equation1"/>
    <dgm:cxn modelId="{7F335337-C586-459A-8268-212E8444ED58}" type="presOf" srcId="{A8711109-FA52-4684-A357-DB073F4D928B}" destId="{A9650EB8-1A0B-4719-B80C-979572824885}" srcOrd="0" destOrd="0" presId="urn:microsoft.com/office/officeart/2005/8/layout/equation1"/>
    <dgm:cxn modelId="{0C99446E-0C0B-4F73-A294-8679B3FF9C88}" type="presOf" srcId="{F0EDAD84-6240-45C7-882D-8B599FFE26B8}" destId="{663F3A2F-664A-4895-94FD-EF27F3F7CA6B}" srcOrd="0" destOrd="0" presId="urn:microsoft.com/office/officeart/2005/8/layout/equation1"/>
    <dgm:cxn modelId="{11411259-51E8-4EAB-BCA1-B50E6D758F18}" type="presOf" srcId="{E4EA56C0-FB8D-44C0-AEDC-F7F266A6223F}" destId="{5D338998-C68F-481D-8F0A-ECB6D6202B8C}" srcOrd="0" destOrd="0" presId="urn:microsoft.com/office/officeart/2005/8/layout/equation1"/>
    <dgm:cxn modelId="{421F1859-0F3E-45D6-97D6-A0382DF73611}" type="presOf" srcId="{568D227B-3358-4094-968B-BDF06C28C188}" destId="{67B47550-5F33-49B3-927F-0A305964FB81}" srcOrd="0" destOrd="0" presId="urn:microsoft.com/office/officeart/2005/8/layout/equation1"/>
    <dgm:cxn modelId="{C53FF859-54DC-48EF-A8D4-0F3D6FE6A02E}" type="presOf" srcId="{2C27A72E-E933-4F1C-A8A5-C68C926A6549}" destId="{3D1ACCB5-764B-4A27-9D9E-ABF9B92E526A}" srcOrd="0" destOrd="0" presId="urn:microsoft.com/office/officeart/2005/8/layout/equation1"/>
    <dgm:cxn modelId="{36F06EA8-4651-4107-A285-35DD4D219687}" srcId="{568D227B-3358-4094-968B-BDF06C28C188}" destId="{A8711109-FA52-4684-A357-DB073F4D928B}" srcOrd="1" destOrd="0" parTransId="{B0A8C812-B274-4001-92D9-BB730309DBB1}" sibTransId="{E8C4A426-89EF-4246-9BEC-0D3F3C39D0AD}"/>
    <dgm:cxn modelId="{CCE1F8A6-7E7A-414D-9659-510439A341DB}" type="presParOf" srcId="{67B47550-5F33-49B3-927F-0A305964FB81}" destId="{9E77DDEC-7A36-42EE-8DD5-A4AB47306523}" srcOrd="0" destOrd="0" presId="urn:microsoft.com/office/officeart/2005/8/layout/equation1"/>
    <dgm:cxn modelId="{13A08048-E789-4E33-9F94-A1F5F7BEDF09}" type="presParOf" srcId="{67B47550-5F33-49B3-927F-0A305964FB81}" destId="{1C5221E1-98A2-451C-BCB5-2B24861DFD13}" srcOrd="1" destOrd="0" presId="urn:microsoft.com/office/officeart/2005/8/layout/equation1"/>
    <dgm:cxn modelId="{455128F2-6926-4DDF-B17A-896200E4A7B4}" type="presParOf" srcId="{67B47550-5F33-49B3-927F-0A305964FB81}" destId="{3D1ACCB5-764B-4A27-9D9E-ABF9B92E526A}" srcOrd="2" destOrd="0" presId="urn:microsoft.com/office/officeart/2005/8/layout/equation1"/>
    <dgm:cxn modelId="{5EDFC06A-1E68-423D-868D-EA32DF3D6017}" type="presParOf" srcId="{67B47550-5F33-49B3-927F-0A305964FB81}" destId="{A8F69F15-F21A-426D-8954-F0913CC24CF6}" srcOrd="3" destOrd="0" presId="urn:microsoft.com/office/officeart/2005/8/layout/equation1"/>
    <dgm:cxn modelId="{5B6680A5-9489-4D6A-A968-40E103A7DC60}" type="presParOf" srcId="{67B47550-5F33-49B3-927F-0A305964FB81}" destId="{A9650EB8-1A0B-4719-B80C-979572824885}" srcOrd="4" destOrd="0" presId="urn:microsoft.com/office/officeart/2005/8/layout/equation1"/>
    <dgm:cxn modelId="{CBFE769F-4D91-4277-80D6-640880F53AA1}" type="presParOf" srcId="{67B47550-5F33-49B3-927F-0A305964FB81}" destId="{A28A90C2-83AD-4B98-A892-D0AAD8CA59AC}" srcOrd="5" destOrd="0" presId="urn:microsoft.com/office/officeart/2005/8/layout/equation1"/>
    <dgm:cxn modelId="{6AF88F5A-6A11-4BBA-95AA-7B24D9917CF8}" type="presParOf" srcId="{67B47550-5F33-49B3-927F-0A305964FB81}" destId="{B9BB1B97-9963-441A-83FA-0F432F80B47C}" srcOrd="6" destOrd="0" presId="urn:microsoft.com/office/officeart/2005/8/layout/equation1"/>
    <dgm:cxn modelId="{6B5E707D-671B-4FB7-8E5F-0A23ACF6658C}" type="presParOf" srcId="{67B47550-5F33-49B3-927F-0A305964FB81}" destId="{C692CB7B-DDA5-4C96-926D-BB3FD77405E5}" srcOrd="7" destOrd="0" presId="urn:microsoft.com/office/officeart/2005/8/layout/equation1"/>
    <dgm:cxn modelId="{256F0A6D-1A6E-4BBE-858F-956C4CA5FC32}" type="presParOf" srcId="{67B47550-5F33-49B3-927F-0A305964FB81}" destId="{663F3A2F-664A-4895-94FD-EF27F3F7CA6B}" srcOrd="8" destOrd="0" presId="urn:microsoft.com/office/officeart/2005/8/layout/equation1"/>
    <dgm:cxn modelId="{65CDDCCC-FDEE-40E5-86B6-FD0711103ABC}" type="presParOf" srcId="{67B47550-5F33-49B3-927F-0A305964FB81}" destId="{2422E141-2551-4078-AA7A-40B4EC5D22ED}" srcOrd="9" destOrd="0" presId="urn:microsoft.com/office/officeart/2005/8/layout/equation1"/>
    <dgm:cxn modelId="{CF5FD04E-B6C9-42B9-BEB8-E1206C181B68}" type="presParOf" srcId="{67B47550-5F33-49B3-927F-0A305964FB81}" destId="{23D0AF53-B3F9-4029-A567-36B2DC603D42}" srcOrd="10" destOrd="0" presId="urn:microsoft.com/office/officeart/2005/8/layout/equation1"/>
    <dgm:cxn modelId="{4DCE9B94-3DCD-46A2-9ACC-FC8BCCA54D00}" type="presParOf" srcId="{67B47550-5F33-49B3-927F-0A305964FB81}" destId="{441D3BD7-BDB6-48E1-913E-C0DE4028FB2A}" srcOrd="11" destOrd="0" presId="urn:microsoft.com/office/officeart/2005/8/layout/equation1"/>
    <dgm:cxn modelId="{52C982A9-A121-4FFE-8043-C4E435715126}" type="presParOf" srcId="{67B47550-5F33-49B3-927F-0A305964FB81}" destId="{5D338998-C68F-481D-8F0A-ECB6D6202B8C}"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7260B0-4BCA-4095-85FB-43C63D5397E3}" type="doc">
      <dgm:prSet loTypeId="urn:microsoft.com/office/officeart/2009/3/layout/CircleRelationship" loCatId="relationship" qsTypeId="urn:microsoft.com/office/officeart/2005/8/quickstyle/simple4" qsCatId="simple" csTypeId="urn:microsoft.com/office/officeart/2005/8/colors/accent1_2" csCatId="accent1" phldr="1"/>
      <dgm:spPr/>
      <dgm:t>
        <a:bodyPr/>
        <a:lstStyle/>
        <a:p>
          <a:endParaRPr lang="en-US"/>
        </a:p>
      </dgm:t>
    </dgm:pt>
    <dgm:pt modelId="{B7408541-0833-4DCC-BBEE-B4E1CF7BFE80}">
      <dgm:prSet phldrT="[Text]" custT="1"/>
      <dgm:spPr/>
      <dgm:t>
        <a:bodyPr/>
        <a:lstStyle/>
        <a:p>
          <a:r>
            <a:rPr lang="en-US" sz="4400" dirty="0"/>
            <a:t>Reduce Emissions!</a:t>
          </a:r>
        </a:p>
      </dgm:t>
    </dgm:pt>
    <dgm:pt modelId="{DDA7708C-AB8C-454A-93F1-788F82DAD386}" type="parTrans" cxnId="{3B314C79-011F-4287-8800-396590AB0BF4}">
      <dgm:prSet/>
      <dgm:spPr/>
      <dgm:t>
        <a:bodyPr/>
        <a:lstStyle/>
        <a:p>
          <a:endParaRPr lang="en-US"/>
        </a:p>
      </dgm:t>
    </dgm:pt>
    <dgm:pt modelId="{EBA53C15-0F85-439B-9B91-DEEE22C6915F}" type="sibTrans" cxnId="{3B314C79-011F-4287-8800-396590AB0BF4}">
      <dgm:prSet/>
      <dgm:spPr/>
      <dgm:t>
        <a:bodyPr/>
        <a:lstStyle/>
        <a:p>
          <a:endParaRPr lang="en-US"/>
        </a:p>
      </dgm:t>
    </dgm:pt>
    <dgm:pt modelId="{E50B2480-9B3E-4223-B084-D4499BE4FFB5}">
      <dgm:prSet phldrT="[Text]"/>
      <dgm:spPr/>
      <dgm:t>
        <a:bodyPr/>
        <a:lstStyle/>
        <a:p>
          <a:r>
            <a:rPr lang="en-US" dirty="0"/>
            <a:t>Find and Fix Gross Polluters</a:t>
          </a:r>
        </a:p>
      </dgm:t>
    </dgm:pt>
    <dgm:pt modelId="{D3B2D9A1-87CA-4F2B-9F3D-847A6818E51D}" type="parTrans" cxnId="{3623E0B3-4CD4-4CCE-B3DD-5CEA27070AA9}">
      <dgm:prSet/>
      <dgm:spPr/>
      <dgm:t>
        <a:bodyPr/>
        <a:lstStyle/>
        <a:p>
          <a:endParaRPr lang="en-US"/>
        </a:p>
      </dgm:t>
    </dgm:pt>
    <dgm:pt modelId="{3321BE37-1FFB-41C8-BB84-73540CB63D62}" type="sibTrans" cxnId="{3623E0B3-4CD4-4CCE-B3DD-5CEA27070AA9}">
      <dgm:prSet/>
      <dgm:spPr/>
      <dgm:t>
        <a:bodyPr/>
        <a:lstStyle/>
        <a:p>
          <a:endParaRPr lang="en-US"/>
        </a:p>
      </dgm:t>
    </dgm:pt>
    <dgm:pt modelId="{8DF941D9-7E6D-4FE2-A9A1-F9C64D3ED928}">
      <dgm:prSet phldrT="[Text]"/>
      <dgm:spPr/>
      <dgm:t>
        <a:bodyPr/>
        <a:lstStyle/>
        <a:p>
          <a:r>
            <a:rPr lang="en-US" dirty="0"/>
            <a:t>Reduce Normal Emissions</a:t>
          </a:r>
        </a:p>
      </dgm:t>
    </dgm:pt>
    <dgm:pt modelId="{1E89B8E9-14B5-4C6F-8916-8314A2E46F5E}" type="parTrans" cxnId="{E159F845-EC2E-4048-953B-64E6765399E4}">
      <dgm:prSet/>
      <dgm:spPr/>
      <dgm:t>
        <a:bodyPr/>
        <a:lstStyle/>
        <a:p>
          <a:endParaRPr lang="en-US"/>
        </a:p>
      </dgm:t>
    </dgm:pt>
    <dgm:pt modelId="{55E82E21-E88C-4AF3-9FF4-D59DD3DA5A39}" type="sibTrans" cxnId="{E159F845-EC2E-4048-953B-64E6765399E4}">
      <dgm:prSet/>
      <dgm:spPr/>
      <dgm:t>
        <a:bodyPr/>
        <a:lstStyle/>
        <a:p>
          <a:endParaRPr lang="en-US"/>
        </a:p>
      </dgm:t>
    </dgm:pt>
    <dgm:pt modelId="{6725CF47-F499-4E31-8F71-611ACF2B2ADE}">
      <dgm:prSet phldrT="[Text]"/>
      <dgm:spPr/>
      <dgm:t>
        <a:bodyPr/>
        <a:lstStyle/>
        <a:p>
          <a:r>
            <a:rPr lang="en-US" dirty="0"/>
            <a:t>Change Habits</a:t>
          </a:r>
        </a:p>
      </dgm:t>
    </dgm:pt>
    <dgm:pt modelId="{F42C6F8F-6F82-410A-ABA4-C347352DBFBB}" type="parTrans" cxnId="{E6285AC3-50F7-436C-ADE7-E62D19829E81}">
      <dgm:prSet/>
      <dgm:spPr/>
      <dgm:t>
        <a:bodyPr/>
        <a:lstStyle/>
        <a:p>
          <a:endParaRPr lang="en-US"/>
        </a:p>
      </dgm:t>
    </dgm:pt>
    <dgm:pt modelId="{1EBBC970-3CF7-4B49-9168-1A9E9482B533}" type="sibTrans" cxnId="{E6285AC3-50F7-436C-ADE7-E62D19829E81}">
      <dgm:prSet/>
      <dgm:spPr/>
      <dgm:t>
        <a:bodyPr/>
        <a:lstStyle/>
        <a:p>
          <a:endParaRPr lang="en-US"/>
        </a:p>
      </dgm:t>
    </dgm:pt>
    <dgm:pt modelId="{BB141300-AC9E-4FF6-882E-7859078D7D28}" type="pres">
      <dgm:prSet presAssocID="{FA7260B0-4BCA-4095-85FB-43C63D5397E3}" presName="Name0" presStyleCnt="0">
        <dgm:presLayoutVars>
          <dgm:chMax val="1"/>
          <dgm:chPref val="1"/>
        </dgm:presLayoutVars>
      </dgm:prSet>
      <dgm:spPr/>
    </dgm:pt>
    <dgm:pt modelId="{432C68A9-1DCE-4ED9-A86E-0695A7D6948A}" type="pres">
      <dgm:prSet presAssocID="{B7408541-0833-4DCC-BBEE-B4E1CF7BFE80}" presName="Parent" presStyleLbl="node0" presStyleIdx="0" presStyleCnt="1" custScaleX="107697" custScaleY="106417">
        <dgm:presLayoutVars>
          <dgm:chMax val="5"/>
          <dgm:chPref val="5"/>
        </dgm:presLayoutVars>
      </dgm:prSet>
      <dgm:spPr/>
    </dgm:pt>
    <dgm:pt modelId="{B911C890-4DA0-4A52-9627-C4909B4C4BD6}" type="pres">
      <dgm:prSet presAssocID="{B7408541-0833-4DCC-BBEE-B4E1CF7BFE80}" presName="Accent1" presStyleLbl="node1" presStyleIdx="0" presStyleCnt="15"/>
      <dgm:spPr/>
    </dgm:pt>
    <dgm:pt modelId="{C598AA67-8DDD-4337-AA23-945D8B8D1CDB}" type="pres">
      <dgm:prSet presAssocID="{B7408541-0833-4DCC-BBEE-B4E1CF7BFE80}" presName="Accent2" presStyleLbl="node1" presStyleIdx="1" presStyleCnt="15"/>
      <dgm:spPr/>
    </dgm:pt>
    <dgm:pt modelId="{0E6DC5B3-40CD-4CF8-9F6C-108770FED2CD}" type="pres">
      <dgm:prSet presAssocID="{B7408541-0833-4DCC-BBEE-B4E1CF7BFE80}" presName="Accent3" presStyleLbl="node1" presStyleIdx="2" presStyleCnt="15"/>
      <dgm:spPr/>
    </dgm:pt>
    <dgm:pt modelId="{88CD425E-E445-4E21-B14D-33F7F16E0FAD}" type="pres">
      <dgm:prSet presAssocID="{B7408541-0833-4DCC-BBEE-B4E1CF7BFE80}" presName="Accent4" presStyleLbl="node1" presStyleIdx="3" presStyleCnt="15"/>
      <dgm:spPr/>
    </dgm:pt>
    <dgm:pt modelId="{DF40993F-C49F-4BA1-958A-6B352909C6D9}" type="pres">
      <dgm:prSet presAssocID="{B7408541-0833-4DCC-BBEE-B4E1CF7BFE80}" presName="Accent5" presStyleLbl="node1" presStyleIdx="4" presStyleCnt="15"/>
      <dgm:spPr/>
    </dgm:pt>
    <dgm:pt modelId="{A8DD09B1-06EF-416A-B542-4A320A63821C}" type="pres">
      <dgm:prSet presAssocID="{B7408541-0833-4DCC-BBEE-B4E1CF7BFE80}" presName="Accent6" presStyleLbl="node1" presStyleIdx="5" presStyleCnt="15"/>
      <dgm:spPr/>
    </dgm:pt>
    <dgm:pt modelId="{7615CADA-AD56-4C80-BBAC-375C23AC4A13}" type="pres">
      <dgm:prSet presAssocID="{E50B2480-9B3E-4223-B084-D4499BE4FFB5}" presName="Child1" presStyleLbl="node1" presStyleIdx="6" presStyleCnt="15" custScaleX="122659" custScaleY="132447">
        <dgm:presLayoutVars>
          <dgm:chMax val="0"/>
          <dgm:chPref val="0"/>
        </dgm:presLayoutVars>
      </dgm:prSet>
      <dgm:spPr/>
    </dgm:pt>
    <dgm:pt modelId="{38813221-3780-4FE6-A40D-8F7C35842B86}" type="pres">
      <dgm:prSet presAssocID="{E50B2480-9B3E-4223-B084-D4499BE4FFB5}" presName="Accent7" presStyleCnt="0"/>
      <dgm:spPr/>
    </dgm:pt>
    <dgm:pt modelId="{C03F34BA-2722-4BB0-91DE-D79E6BCCAD02}" type="pres">
      <dgm:prSet presAssocID="{E50B2480-9B3E-4223-B084-D4499BE4FFB5}" presName="AccentHold1" presStyleLbl="node1" presStyleIdx="7" presStyleCnt="15"/>
      <dgm:spPr/>
    </dgm:pt>
    <dgm:pt modelId="{51A76FAA-9691-44D5-9CA0-B8842AA59979}" type="pres">
      <dgm:prSet presAssocID="{E50B2480-9B3E-4223-B084-D4499BE4FFB5}" presName="Accent8" presStyleCnt="0"/>
      <dgm:spPr/>
    </dgm:pt>
    <dgm:pt modelId="{4D0D7D92-4C7E-4D6B-B8D2-BB49FC0BF600}" type="pres">
      <dgm:prSet presAssocID="{E50B2480-9B3E-4223-B084-D4499BE4FFB5}" presName="AccentHold2" presStyleLbl="node1" presStyleIdx="8" presStyleCnt="15"/>
      <dgm:spPr/>
    </dgm:pt>
    <dgm:pt modelId="{C2B9CAD8-C6D9-4D11-8C09-F4314E7A039A}" type="pres">
      <dgm:prSet presAssocID="{8DF941D9-7E6D-4FE2-A9A1-F9C64D3ED928}" presName="Child2" presStyleLbl="node1" presStyleIdx="9" presStyleCnt="15" custLinFactNeighborX="-78835" custLinFactNeighborY="-15201">
        <dgm:presLayoutVars>
          <dgm:chMax val="0"/>
          <dgm:chPref val="0"/>
        </dgm:presLayoutVars>
      </dgm:prSet>
      <dgm:spPr/>
    </dgm:pt>
    <dgm:pt modelId="{37732FFE-5F07-4C35-B886-AB2F65C4F7CA}" type="pres">
      <dgm:prSet presAssocID="{8DF941D9-7E6D-4FE2-A9A1-F9C64D3ED928}" presName="Accent9" presStyleCnt="0"/>
      <dgm:spPr/>
    </dgm:pt>
    <dgm:pt modelId="{55FBEE80-7CC0-4385-A700-E5E25F428623}" type="pres">
      <dgm:prSet presAssocID="{8DF941D9-7E6D-4FE2-A9A1-F9C64D3ED928}" presName="AccentHold1" presStyleLbl="node1" presStyleIdx="10" presStyleCnt="15"/>
      <dgm:spPr/>
    </dgm:pt>
    <dgm:pt modelId="{84D382F3-C302-4416-84CC-717B833BD14F}" type="pres">
      <dgm:prSet presAssocID="{8DF941D9-7E6D-4FE2-A9A1-F9C64D3ED928}" presName="Accent10" presStyleCnt="0"/>
      <dgm:spPr/>
    </dgm:pt>
    <dgm:pt modelId="{CE13C190-24FE-436B-9F30-B4B3A83CDD74}" type="pres">
      <dgm:prSet presAssocID="{8DF941D9-7E6D-4FE2-A9A1-F9C64D3ED928}" presName="AccentHold2" presStyleLbl="node1" presStyleIdx="11" presStyleCnt="15"/>
      <dgm:spPr/>
    </dgm:pt>
    <dgm:pt modelId="{0074D217-15C7-4183-A5E2-F90E1D058F82}" type="pres">
      <dgm:prSet presAssocID="{8DF941D9-7E6D-4FE2-A9A1-F9C64D3ED928}" presName="Accent11" presStyleCnt="0"/>
      <dgm:spPr/>
    </dgm:pt>
    <dgm:pt modelId="{97046183-FAF3-4240-9B0E-6C3BECFCC164}" type="pres">
      <dgm:prSet presAssocID="{8DF941D9-7E6D-4FE2-A9A1-F9C64D3ED928}" presName="AccentHold3" presStyleLbl="node1" presStyleIdx="12" presStyleCnt="15"/>
      <dgm:spPr/>
    </dgm:pt>
    <dgm:pt modelId="{407D0D34-40CC-4056-B1C6-ACE61872CD9A}" type="pres">
      <dgm:prSet presAssocID="{6725CF47-F499-4E31-8F71-611ACF2B2ADE}" presName="Child3" presStyleLbl="node1" presStyleIdx="13" presStyleCnt="15" custLinFactX="-18779" custLinFactNeighborX="-100000" custLinFactNeighborY="2103">
        <dgm:presLayoutVars>
          <dgm:chMax val="0"/>
          <dgm:chPref val="0"/>
        </dgm:presLayoutVars>
      </dgm:prSet>
      <dgm:spPr/>
    </dgm:pt>
    <dgm:pt modelId="{2D5BEA5D-6807-4B98-9499-355FE56A1450}" type="pres">
      <dgm:prSet presAssocID="{6725CF47-F499-4E31-8F71-611ACF2B2ADE}" presName="Accent12" presStyleCnt="0"/>
      <dgm:spPr/>
    </dgm:pt>
    <dgm:pt modelId="{4DE775E2-5CDB-44C7-B347-B5B777188A2B}" type="pres">
      <dgm:prSet presAssocID="{6725CF47-F499-4E31-8F71-611ACF2B2ADE}" presName="AccentHold1" presStyleLbl="node1" presStyleIdx="14" presStyleCnt="15"/>
      <dgm:spPr/>
    </dgm:pt>
  </dgm:ptLst>
  <dgm:cxnLst>
    <dgm:cxn modelId="{E159F845-EC2E-4048-953B-64E6765399E4}" srcId="{B7408541-0833-4DCC-BBEE-B4E1CF7BFE80}" destId="{8DF941D9-7E6D-4FE2-A9A1-F9C64D3ED928}" srcOrd="1" destOrd="0" parTransId="{1E89B8E9-14B5-4C6F-8916-8314A2E46F5E}" sibTransId="{55E82E21-E88C-4AF3-9FF4-D59DD3DA5A39}"/>
    <dgm:cxn modelId="{6049D149-47AE-401E-961C-27AB31997465}" type="presOf" srcId="{FA7260B0-4BCA-4095-85FB-43C63D5397E3}" destId="{BB141300-AC9E-4FF6-882E-7859078D7D28}" srcOrd="0" destOrd="0" presId="urn:microsoft.com/office/officeart/2009/3/layout/CircleRelationship"/>
    <dgm:cxn modelId="{F7AA406A-3A62-4181-8AD2-F5B5EB1A5B80}" type="presOf" srcId="{E50B2480-9B3E-4223-B084-D4499BE4FFB5}" destId="{7615CADA-AD56-4C80-BBAC-375C23AC4A13}" srcOrd="0" destOrd="0" presId="urn:microsoft.com/office/officeart/2009/3/layout/CircleRelationship"/>
    <dgm:cxn modelId="{AC780F71-7B0E-42FC-9FF9-4A55D32C8BE5}" type="presOf" srcId="{B7408541-0833-4DCC-BBEE-B4E1CF7BFE80}" destId="{432C68A9-1DCE-4ED9-A86E-0695A7D6948A}" srcOrd="0" destOrd="0" presId="urn:microsoft.com/office/officeart/2009/3/layout/CircleRelationship"/>
    <dgm:cxn modelId="{3B314C79-011F-4287-8800-396590AB0BF4}" srcId="{FA7260B0-4BCA-4095-85FB-43C63D5397E3}" destId="{B7408541-0833-4DCC-BBEE-B4E1CF7BFE80}" srcOrd="0" destOrd="0" parTransId="{DDA7708C-AB8C-454A-93F1-788F82DAD386}" sibTransId="{EBA53C15-0F85-439B-9B91-DEEE22C6915F}"/>
    <dgm:cxn modelId="{835F9C8F-D235-450C-B403-C543D2FB7F4D}" type="presOf" srcId="{8DF941D9-7E6D-4FE2-A9A1-F9C64D3ED928}" destId="{C2B9CAD8-C6D9-4D11-8C09-F4314E7A039A}" srcOrd="0" destOrd="0" presId="urn:microsoft.com/office/officeart/2009/3/layout/CircleRelationship"/>
    <dgm:cxn modelId="{3623E0B3-4CD4-4CCE-B3DD-5CEA27070AA9}" srcId="{B7408541-0833-4DCC-BBEE-B4E1CF7BFE80}" destId="{E50B2480-9B3E-4223-B084-D4499BE4FFB5}" srcOrd="0" destOrd="0" parTransId="{D3B2D9A1-87CA-4F2B-9F3D-847A6818E51D}" sibTransId="{3321BE37-1FFB-41C8-BB84-73540CB63D62}"/>
    <dgm:cxn modelId="{E6285AC3-50F7-436C-ADE7-E62D19829E81}" srcId="{B7408541-0833-4DCC-BBEE-B4E1CF7BFE80}" destId="{6725CF47-F499-4E31-8F71-611ACF2B2ADE}" srcOrd="2" destOrd="0" parTransId="{F42C6F8F-6F82-410A-ABA4-C347352DBFBB}" sibTransId="{1EBBC970-3CF7-4B49-9168-1A9E9482B533}"/>
    <dgm:cxn modelId="{230CACD4-A1CD-40B5-95B6-FD0782366CAD}" type="presOf" srcId="{6725CF47-F499-4E31-8F71-611ACF2B2ADE}" destId="{407D0D34-40CC-4056-B1C6-ACE61872CD9A}" srcOrd="0" destOrd="0" presId="urn:microsoft.com/office/officeart/2009/3/layout/CircleRelationship"/>
    <dgm:cxn modelId="{E60C26D8-7DB3-4FDA-A152-C4CB344D68C7}" type="presParOf" srcId="{BB141300-AC9E-4FF6-882E-7859078D7D28}" destId="{432C68A9-1DCE-4ED9-A86E-0695A7D6948A}" srcOrd="0" destOrd="0" presId="urn:microsoft.com/office/officeart/2009/3/layout/CircleRelationship"/>
    <dgm:cxn modelId="{C6C60A9B-C8B4-446E-A7D9-3308D4CB8EE6}" type="presParOf" srcId="{BB141300-AC9E-4FF6-882E-7859078D7D28}" destId="{B911C890-4DA0-4A52-9627-C4909B4C4BD6}" srcOrd="1" destOrd="0" presId="urn:microsoft.com/office/officeart/2009/3/layout/CircleRelationship"/>
    <dgm:cxn modelId="{94F203E9-FE2F-4B1F-8FF5-0C1D7981E06A}" type="presParOf" srcId="{BB141300-AC9E-4FF6-882E-7859078D7D28}" destId="{C598AA67-8DDD-4337-AA23-945D8B8D1CDB}" srcOrd="2" destOrd="0" presId="urn:microsoft.com/office/officeart/2009/3/layout/CircleRelationship"/>
    <dgm:cxn modelId="{BFE732B0-ABD7-42AC-A136-24B505C43AB6}" type="presParOf" srcId="{BB141300-AC9E-4FF6-882E-7859078D7D28}" destId="{0E6DC5B3-40CD-4CF8-9F6C-108770FED2CD}" srcOrd="3" destOrd="0" presId="urn:microsoft.com/office/officeart/2009/3/layout/CircleRelationship"/>
    <dgm:cxn modelId="{55AC0613-580F-4209-BBB4-69A6FC42E893}" type="presParOf" srcId="{BB141300-AC9E-4FF6-882E-7859078D7D28}" destId="{88CD425E-E445-4E21-B14D-33F7F16E0FAD}" srcOrd="4" destOrd="0" presId="urn:microsoft.com/office/officeart/2009/3/layout/CircleRelationship"/>
    <dgm:cxn modelId="{710E48C0-4079-4F7A-9C0E-91146D574020}" type="presParOf" srcId="{BB141300-AC9E-4FF6-882E-7859078D7D28}" destId="{DF40993F-C49F-4BA1-958A-6B352909C6D9}" srcOrd="5" destOrd="0" presId="urn:microsoft.com/office/officeart/2009/3/layout/CircleRelationship"/>
    <dgm:cxn modelId="{9E0483BA-BA58-4A04-9291-63132D7CDEEE}" type="presParOf" srcId="{BB141300-AC9E-4FF6-882E-7859078D7D28}" destId="{A8DD09B1-06EF-416A-B542-4A320A63821C}" srcOrd="6" destOrd="0" presId="urn:microsoft.com/office/officeart/2009/3/layout/CircleRelationship"/>
    <dgm:cxn modelId="{5B032FFB-A38F-4019-A307-5D10193F6D92}" type="presParOf" srcId="{BB141300-AC9E-4FF6-882E-7859078D7D28}" destId="{7615CADA-AD56-4C80-BBAC-375C23AC4A13}" srcOrd="7" destOrd="0" presId="urn:microsoft.com/office/officeart/2009/3/layout/CircleRelationship"/>
    <dgm:cxn modelId="{CCC52BCF-4832-4B4A-8EE8-119352A024D8}" type="presParOf" srcId="{BB141300-AC9E-4FF6-882E-7859078D7D28}" destId="{38813221-3780-4FE6-A40D-8F7C35842B86}" srcOrd="8" destOrd="0" presId="urn:microsoft.com/office/officeart/2009/3/layout/CircleRelationship"/>
    <dgm:cxn modelId="{5DC49CFD-9D27-47A1-86AD-0E1F13A3AB8D}" type="presParOf" srcId="{38813221-3780-4FE6-A40D-8F7C35842B86}" destId="{C03F34BA-2722-4BB0-91DE-D79E6BCCAD02}" srcOrd="0" destOrd="0" presId="urn:microsoft.com/office/officeart/2009/3/layout/CircleRelationship"/>
    <dgm:cxn modelId="{DA82BD86-68E5-432F-9091-440388560116}" type="presParOf" srcId="{BB141300-AC9E-4FF6-882E-7859078D7D28}" destId="{51A76FAA-9691-44D5-9CA0-B8842AA59979}" srcOrd="9" destOrd="0" presId="urn:microsoft.com/office/officeart/2009/3/layout/CircleRelationship"/>
    <dgm:cxn modelId="{8074B8A4-8DFA-47F3-A97B-04D6F3D3FEFD}" type="presParOf" srcId="{51A76FAA-9691-44D5-9CA0-B8842AA59979}" destId="{4D0D7D92-4C7E-4D6B-B8D2-BB49FC0BF600}" srcOrd="0" destOrd="0" presId="urn:microsoft.com/office/officeart/2009/3/layout/CircleRelationship"/>
    <dgm:cxn modelId="{35C10D92-D930-4922-BD66-7FF65D6B7011}" type="presParOf" srcId="{BB141300-AC9E-4FF6-882E-7859078D7D28}" destId="{C2B9CAD8-C6D9-4D11-8C09-F4314E7A039A}" srcOrd="10" destOrd="0" presId="urn:microsoft.com/office/officeart/2009/3/layout/CircleRelationship"/>
    <dgm:cxn modelId="{32A609C7-CE9A-4231-8C79-430D6A1D510A}" type="presParOf" srcId="{BB141300-AC9E-4FF6-882E-7859078D7D28}" destId="{37732FFE-5F07-4C35-B886-AB2F65C4F7CA}" srcOrd="11" destOrd="0" presId="urn:microsoft.com/office/officeart/2009/3/layout/CircleRelationship"/>
    <dgm:cxn modelId="{D19A4662-6BB5-4A37-95F1-C08944F438EF}" type="presParOf" srcId="{37732FFE-5F07-4C35-B886-AB2F65C4F7CA}" destId="{55FBEE80-7CC0-4385-A700-E5E25F428623}" srcOrd="0" destOrd="0" presId="urn:microsoft.com/office/officeart/2009/3/layout/CircleRelationship"/>
    <dgm:cxn modelId="{98FDED33-76B1-494D-87C5-788112E91FF5}" type="presParOf" srcId="{BB141300-AC9E-4FF6-882E-7859078D7D28}" destId="{84D382F3-C302-4416-84CC-717B833BD14F}" srcOrd="12" destOrd="0" presId="urn:microsoft.com/office/officeart/2009/3/layout/CircleRelationship"/>
    <dgm:cxn modelId="{C7C01D1C-961E-4DC4-9BEE-3373A760EA6E}" type="presParOf" srcId="{84D382F3-C302-4416-84CC-717B833BD14F}" destId="{CE13C190-24FE-436B-9F30-B4B3A83CDD74}" srcOrd="0" destOrd="0" presId="urn:microsoft.com/office/officeart/2009/3/layout/CircleRelationship"/>
    <dgm:cxn modelId="{11BE39EA-C0B3-427B-8D51-93588041F37A}" type="presParOf" srcId="{BB141300-AC9E-4FF6-882E-7859078D7D28}" destId="{0074D217-15C7-4183-A5E2-F90E1D058F82}" srcOrd="13" destOrd="0" presId="urn:microsoft.com/office/officeart/2009/3/layout/CircleRelationship"/>
    <dgm:cxn modelId="{D8ED4263-FDD4-484E-A980-9B3D502E0B7A}" type="presParOf" srcId="{0074D217-15C7-4183-A5E2-F90E1D058F82}" destId="{97046183-FAF3-4240-9B0E-6C3BECFCC164}" srcOrd="0" destOrd="0" presId="urn:microsoft.com/office/officeart/2009/3/layout/CircleRelationship"/>
    <dgm:cxn modelId="{7DB65FD4-44AE-4635-8F2F-E32104D7127C}" type="presParOf" srcId="{BB141300-AC9E-4FF6-882E-7859078D7D28}" destId="{407D0D34-40CC-4056-B1C6-ACE61872CD9A}" srcOrd="14" destOrd="0" presId="urn:microsoft.com/office/officeart/2009/3/layout/CircleRelationship"/>
    <dgm:cxn modelId="{71ECDF00-7FA8-4280-A147-5828D54E55A1}" type="presParOf" srcId="{BB141300-AC9E-4FF6-882E-7859078D7D28}" destId="{2D5BEA5D-6807-4B98-9499-355FE56A1450}" srcOrd="15" destOrd="0" presId="urn:microsoft.com/office/officeart/2009/3/layout/CircleRelationship"/>
    <dgm:cxn modelId="{85CB773C-0C60-47E4-8438-1D3F3C416712}" type="presParOf" srcId="{2D5BEA5D-6807-4B98-9499-355FE56A1450}" destId="{4DE775E2-5CDB-44C7-B347-B5B777188A2B}"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AB1B0-2C7D-4D6D-A298-945C82351732}">
      <dsp:nvSpPr>
        <dsp:cNvPr id="0" name=""/>
        <dsp:cNvSpPr/>
      </dsp:nvSpPr>
      <dsp:spPr>
        <a:xfrm>
          <a:off x="784212" y="318246"/>
          <a:ext cx="4112729" cy="4112729"/>
        </a:xfrm>
        <a:prstGeom prst="pie">
          <a:avLst>
            <a:gd name="adj1" fmla="val 16200000"/>
            <a:gd name="adj2" fmla="val 18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Ecology</a:t>
          </a:r>
        </a:p>
      </dsp:txBody>
      <dsp:txXfrm>
        <a:off x="2951718" y="1189754"/>
        <a:ext cx="1468832" cy="1224026"/>
      </dsp:txXfrm>
    </dsp:sp>
    <dsp:sp modelId="{EDDC2AC6-9C9F-4376-844C-B81AF42D9B2D}">
      <dsp:nvSpPr>
        <dsp:cNvPr id="0" name=""/>
        <dsp:cNvSpPr/>
      </dsp:nvSpPr>
      <dsp:spPr>
        <a:xfrm>
          <a:off x="699509" y="465130"/>
          <a:ext cx="4112729" cy="4112729"/>
        </a:xfrm>
        <a:prstGeom prst="pie">
          <a:avLst>
            <a:gd name="adj1" fmla="val 1800000"/>
            <a:gd name="adj2" fmla="val 90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Economy</a:t>
          </a:r>
        </a:p>
      </dsp:txBody>
      <dsp:txXfrm>
        <a:off x="1678730" y="3133508"/>
        <a:ext cx="2203248" cy="1077143"/>
      </dsp:txXfrm>
    </dsp:sp>
    <dsp:sp modelId="{7AFEC8F6-A2DE-49CF-BDC4-40998F29030C}">
      <dsp:nvSpPr>
        <dsp:cNvPr id="0" name=""/>
        <dsp:cNvSpPr/>
      </dsp:nvSpPr>
      <dsp:spPr>
        <a:xfrm>
          <a:off x="614806" y="318246"/>
          <a:ext cx="4112729" cy="4112729"/>
        </a:xfrm>
        <a:prstGeom prst="pie">
          <a:avLst>
            <a:gd name="adj1" fmla="val 90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Health</a:t>
          </a:r>
        </a:p>
      </dsp:txBody>
      <dsp:txXfrm>
        <a:off x="1091198" y="1189754"/>
        <a:ext cx="1468832" cy="1224026"/>
      </dsp:txXfrm>
    </dsp:sp>
    <dsp:sp modelId="{CC0170F2-8533-428B-9DCC-B70827B8D9A3}">
      <dsp:nvSpPr>
        <dsp:cNvPr id="0" name=""/>
        <dsp:cNvSpPr/>
      </dsp:nvSpPr>
      <dsp:spPr>
        <a:xfrm>
          <a:off x="529954" y="63649"/>
          <a:ext cx="4621925" cy="4621925"/>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53A17E-5665-4F4D-96DD-FD65E4C22AE4}">
      <dsp:nvSpPr>
        <dsp:cNvPr id="0" name=""/>
        <dsp:cNvSpPr/>
      </dsp:nvSpPr>
      <dsp:spPr>
        <a:xfrm>
          <a:off x="444911" y="210272"/>
          <a:ext cx="4621925" cy="4621925"/>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A685B0-C4E2-4923-A816-1A09E5D32DA3}">
      <dsp:nvSpPr>
        <dsp:cNvPr id="0" name=""/>
        <dsp:cNvSpPr/>
      </dsp:nvSpPr>
      <dsp:spPr>
        <a:xfrm>
          <a:off x="359869" y="63649"/>
          <a:ext cx="4621925" cy="4621925"/>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7DDEC-7A36-42EE-8DD5-A4AB47306523}">
      <dsp:nvSpPr>
        <dsp:cNvPr id="0" name=""/>
        <dsp:cNvSpPr/>
      </dsp:nvSpPr>
      <dsp:spPr>
        <a:xfrm>
          <a:off x="3291" y="337807"/>
          <a:ext cx="1568052" cy="1568052"/>
        </a:xfrm>
        <a:prstGeom prst="ellipse">
          <a:avLst/>
        </a:prstGeom>
        <a:solidFill>
          <a:schemeClr val="accent3">
            <a:shade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2400" b="1" kern="1200" dirty="0">
              <a:solidFill>
                <a:schemeClr val="bg2">
                  <a:lumMod val="10000"/>
                </a:schemeClr>
              </a:solidFill>
            </a:rPr>
            <a:t>NO</a:t>
          </a:r>
          <a:r>
            <a:rPr lang="en-US" sz="2400" b="1" kern="1200" baseline="-25000" dirty="0">
              <a:solidFill>
                <a:schemeClr val="bg2">
                  <a:lumMod val="10000"/>
                </a:schemeClr>
              </a:solidFill>
            </a:rPr>
            <a:t>X</a:t>
          </a:r>
          <a:r>
            <a:rPr lang="en-US" sz="2400" b="1" kern="1200" dirty="0">
              <a:solidFill>
                <a:schemeClr val="bg2">
                  <a:lumMod val="10000"/>
                </a:schemeClr>
              </a:solidFill>
            </a:rPr>
            <a:t> </a:t>
          </a:r>
        </a:p>
        <a:p>
          <a:pPr marL="0" lvl="0" indent="0" algn="ctr" defTabSz="711200">
            <a:lnSpc>
              <a:spcPct val="90000"/>
            </a:lnSpc>
            <a:spcBef>
              <a:spcPct val="0"/>
            </a:spcBef>
            <a:spcAft>
              <a:spcPct val="35000"/>
            </a:spcAft>
            <a:buNone/>
          </a:pPr>
          <a:r>
            <a:rPr lang="en-US" sz="1600" b="1" kern="1200" dirty="0">
              <a:solidFill>
                <a:schemeClr val="bg2">
                  <a:lumMod val="10000"/>
                </a:schemeClr>
              </a:solidFill>
            </a:rPr>
            <a:t>Oxides of Nitrogen</a:t>
          </a:r>
        </a:p>
      </dsp:txBody>
      <dsp:txXfrm>
        <a:off x="232927" y="567443"/>
        <a:ext cx="1108780" cy="1108780"/>
      </dsp:txXfrm>
    </dsp:sp>
    <dsp:sp modelId="{3D1ACCB5-764B-4A27-9D9E-ABF9B92E526A}">
      <dsp:nvSpPr>
        <dsp:cNvPr id="0" name=""/>
        <dsp:cNvSpPr/>
      </dsp:nvSpPr>
      <dsp:spPr>
        <a:xfrm>
          <a:off x="1698669" y="667098"/>
          <a:ext cx="909470" cy="909470"/>
        </a:xfrm>
        <a:prstGeom prst="mathPlus">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bg2">
                <a:lumMod val="10000"/>
              </a:schemeClr>
            </a:solidFill>
          </a:endParaRPr>
        </a:p>
      </dsp:txBody>
      <dsp:txXfrm>
        <a:off x="1819219" y="1014879"/>
        <a:ext cx="668370" cy="213908"/>
      </dsp:txXfrm>
    </dsp:sp>
    <dsp:sp modelId="{A9650EB8-1A0B-4719-B80C-979572824885}">
      <dsp:nvSpPr>
        <dsp:cNvPr id="0" name=""/>
        <dsp:cNvSpPr/>
      </dsp:nvSpPr>
      <dsp:spPr>
        <a:xfrm>
          <a:off x="2735465" y="310123"/>
          <a:ext cx="1647724" cy="1623420"/>
        </a:xfrm>
        <a:prstGeom prst="ellipse">
          <a:avLst/>
        </a:prstGeom>
        <a:solidFill>
          <a:schemeClr val="accent3">
            <a:shade val="50000"/>
            <a:hueOff val="84239"/>
            <a:satOff val="-4725"/>
            <a:lumOff val="217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2">
                  <a:lumMod val="10000"/>
                </a:schemeClr>
              </a:solidFill>
            </a:rPr>
            <a:t>VOC</a:t>
          </a:r>
        </a:p>
        <a:p>
          <a:pPr marL="0" lvl="0" indent="0" algn="ctr" defTabSz="889000">
            <a:lnSpc>
              <a:spcPct val="90000"/>
            </a:lnSpc>
            <a:spcBef>
              <a:spcPct val="0"/>
            </a:spcBef>
            <a:spcAft>
              <a:spcPct val="35000"/>
            </a:spcAft>
            <a:buNone/>
          </a:pPr>
          <a:r>
            <a:rPr lang="en-US" sz="1600" b="1" kern="1200" dirty="0">
              <a:solidFill>
                <a:schemeClr val="bg2">
                  <a:lumMod val="10000"/>
                </a:schemeClr>
              </a:solidFill>
            </a:rPr>
            <a:t> Volatile Organic Compounds</a:t>
          </a:r>
        </a:p>
      </dsp:txBody>
      <dsp:txXfrm>
        <a:off x="2976769" y="547867"/>
        <a:ext cx="1165116" cy="1147932"/>
      </dsp:txXfrm>
    </dsp:sp>
    <dsp:sp modelId="{B9BB1B97-9963-441A-83FA-0F432F80B47C}">
      <dsp:nvSpPr>
        <dsp:cNvPr id="0" name=""/>
        <dsp:cNvSpPr/>
      </dsp:nvSpPr>
      <dsp:spPr>
        <a:xfrm>
          <a:off x="4510516" y="667098"/>
          <a:ext cx="909470" cy="909470"/>
        </a:xfrm>
        <a:prstGeom prst="mathPlus">
          <a:avLst/>
        </a:prstGeom>
        <a:solidFill>
          <a:schemeClr val="accent3">
            <a:shade val="90000"/>
            <a:hueOff val="118245"/>
            <a:satOff val="-5532"/>
            <a:lumOff val="223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bg2">
                <a:lumMod val="10000"/>
              </a:schemeClr>
            </a:solidFill>
          </a:endParaRPr>
        </a:p>
      </dsp:txBody>
      <dsp:txXfrm>
        <a:off x="4631066" y="1014879"/>
        <a:ext cx="668370" cy="213908"/>
      </dsp:txXfrm>
    </dsp:sp>
    <dsp:sp modelId="{663F3A2F-664A-4895-94FD-EF27F3F7CA6B}">
      <dsp:nvSpPr>
        <dsp:cNvPr id="0" name=""/>
        <dsp:cNvSpPr/>
      </dsp:nvSpPr>
      <dsp:spPr>
        <a:xfrm>
          <a:off x="5547312" y="337807"/>
          <a:ext cx="1568052" cy="1568052"/>
        </a:xfrm>
        <a:prstGeom prst="ellipse">
          <a:avLst/>
        </a:prstGeom>
        <a:solidFill>
          <a:schemeClr val="accent3">
            <a:shade val="50000"/>
            <a:hueOff val="168478"/>
            <a:satOff val="-9449"/>
            <a:lumOff val="4347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2">
                  <a:lumMod val="10000"/>
                </a:schemeClr>
              </a:solidFill>
            </a:rPr>
            <a:t>UV</a:t>
          </a:r>
        </a:p>
        <a:p>
          <a:pPr marL="0" lvl="0" indent="0" algn="ctr" defTabSz="1066800">
            <a:lnSpc>
              <a:spcPct val="90000"/>
            </a:lnSpc>
            <a:spcBef>
              <a:spcPct val="0"/>
            </a:spcBef>
            <a:spcAft>
              <a:spcPct val="35000"/>
            </a:spcAft>
            <a:buNone/>
          </a:pPr>
          <a:r>
            <a:rPr lang="en-US" sz="1600" b="1" kern="1200" dirty="0">
              <a:solidFill>
                <a:schemeClr val="bg2">
                  <a:lumMod val="10000"/>
                </a:schemeClr>
              </a:solidFill>
            </a:rPr>
            <a:t>Sunlight</a:t>
          </a:r>
        </a:p>
        <a:p>
          <a:pPr marL="0" lvl="0" indent="0" algn="ctr" defTabSz="1066800">
            <a:lnSpc>
              <a:spcPct val="90000"/>
            </a:lnSpc>
            <a:spcBef>
              <a:spcPct val="0"/>
            </a:spcBef>
            <a:spcAft>
              <a:spcPct val="35000"/>
            </a:spcAft>
            <a:buNone/>
          </a:pPr>
          <a:endParaRPr lang="en-US" sz="1600" b="1" kern="1200" dirty="0">
            <a:solidFill>
              <a:schemeClr val="bg2">
                <a:lumMod val="10000"/>
              </a:schemeClr>
            </a:solidFill>
          </a:endParaRPr>
        </a:p>
      </dsp:txBody>
      <dsp:txXfrm>
        <a:off x="5776948" y="567443"/>
        <a:ext cx="1108780" cy="1108780"/>
      </dsp:txXfrm>
    </dsp:sp>
    <dsp:sp modelId="{23D0AF53-B3F9-4029-A567-36B2DC603D42}">
      <dsp:nvSpPr>
        <dsp:cNvPr id="0" name=""/>
        <dsp:cNvSpPr/>
      </dsp:nvSpPr>
      <dsp:spPr>
        <a:xfrm>
          <a:off x="7242690" y="667098"/>
          <a:ext cx="909470" cy="909470"/>
        </a:xfrm>
        <a:prstGeom prst="mathEqual">
          <a:avLst/>
        </a:prstGeom>
        <a:solidFill>
          <a:schemeClr val="accent3">
            <a:shade val="90000"/>
            <a:hueOff val="118245"/>
            <a:satOff val="-5532"/>
            <a:lumOff val="223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bg2">
                <a:lumMod val="10000"/>
              </a:schemeClr>
            </a:solidFill>
          </a:endParaRPr>
        </a:p>
      </dsp:txBody>
      <dsp:txXfrm>
        <a:off x="7363240" y="854449"/>
        <a:ext cx="668370" cy="534768"/>
      </dsp:txXfrm>
    </dsp:sp>
    <dsp:sp modelId="{5D338998-C68F-481D-8F0A-ECB6D6202B8C}">
      <dsp:nvSpPr>
        <dsp:cNvPr id="0" name=""/>
        <dsp:cNvSpPr/>
      </dsp:nvSpPr>
      <dsp:spPr>
        <a:xfrm>
          <a:off x="8279486" y="337807"/>
          <a:ext cx="1568052" cy="1568052"/>
        </a:xfrm>
        <a:prstGeom prst="ellipse">
          <a:avLst/>
        </a:prstGeom>
        <a:solidFill>
          <a:schemeClr val="accent3">
            <a:shade val="50000"/>
            <a:hueOff val="84239"/>
            <a:satOff val="-4725"/>
            <a:lumOff val="217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bg2">
                  <a:lumMod val="10000"/>
                </a:schemeClr>
              </a:solidFill>
            </a:rPr>
            <a:t>Ozone</a:t>
          </a:r>
        </a:p>
      </dsp:txBody>
      <dsp:txXfrm>
        <a:off x="8509122" y="567443"/>
        <a:ext cx="1108780" cy="1108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C68A9-1DCE-4ED9-A86E-0695A7D6948A}">
      <dsp:nvSpPr>
        <dsp:cNvPr id="0" name=""/>
        <dsp:cNvSpPr/>
      </dsp:nvSpPr>
      <dsp:spPr>
        <a:xfrm>
          <a:off x="1253062" y="447989"/>
          <a:ext cx="4267385" cy="4217141"/>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Reduce Emissions!</a:t>
          </a:r>
        </a:p>
      </dsp:txBody>
      <dsp:txXfrm>
        <a:off x="1878006" y="1065575"/>
        <a:ext cx="3017497" cy="2981969"/>
      </dsp:txXfrm>
    </dsp:sp>
    <dsp:sp modelId="{B911C890-4DA0-4A52-9627-C4909B4C4BD6}">
      <dsp:nvSpPr>
        <dsp:cNvPr id="0" name=""/>
        <dsp:cNvSpPr/>
      </dsp:nvSpPr>
      <dsp:spPr>
        <a:xfrm>
          <a:off x="3666764" y="394587"/>
          <a:ext cx="440537" cy="440727"/>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598AA67-8DDD-4337-AA23-945D8B8D1CDB}">
      <dsp:nvSpPr>
        <dsp:cNvPr id="0" name=""/>
        <dsp:cNvSpPr/>
      </dsp:nvSpPr>
      <dsp:spPr>
        <a:xfrm>
          <a:off x="2623942" y="4243547"/>
          <a:ext cx="319430" cy="319434"/>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E6DC5B3-40CD-4CF8-9F6C-108770FED2CD}">
      <dsp:nvSpPr>
        <dsp:cNvPr id="0" name=""/>
        <dsp:cNvSpPr/>
      </dsp:nvSpPr>
      <dsp:spPr>
        <a:xfrm>
          <a:off x="5623174" y="2183423"/>
          <a:ext cx="319430" cy="319434"/>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8CD425E-E445-4E21-B14D-33F7F16E0FAD}">
      <dsp:nvSpPr>
        <dsp:cNvPr id="0" name=""/>
        <dsp:cNvSpPr/>
      </dsp:nvSpPr>
      <dsp:spPr>
        <a:xfrm>
          <a:off x="4096735" y="4583352"/>
          <a:ext cx="440537" cy="440727"/>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F40993F-C49F-4BA1-958A-6B352909C6D9}">
      <dsp:nvSpPr>
        <dsp:cNvPr id="0" name=""/>
        <dsp:cNvSpPr/>
      </dsp:nvSpPr>
      <dsp:spPr>
        <a:xfrm>
          <a:off x="2713350" y="1020957"/>
          <a:ext cx="319430" cy="319434"/>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DD09B1-06EF-416A-B542-4A320A63821C}">
      <dsp:nvSpPr>
        <dsp:cNvPr id="0" name=""/>
        <dsp:cNvSpPr/>
      </dsp:nvSpPr>
      <dsp:spPr>
        <a:xfrm>
          <a:off x="1707916" y="2848218"/>
          <a:ext cx="319430" cy="319434"/>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615CADA-AD56-4C80-BBAC-375C23AC4A13}">
      <dsp:nvSpPr>
        <dsp:cNvPr id="0" name=""/>
        <dsp:cNvSpPr/>
      </dsp:nvSpPr>
      <dsp:spPr>
        <a:xfrm>
          <a:off x="-15667" y="1029098"/>
          <a:ext cx="1975999" cy="2133191"/>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Find and Fix Gross Polluters</a:t>
          </a:r>
        </a:p>
      </dsp:txBody>
      <dsp:txXfrm>
        <a:off x="273711" y="1341497"/>
        <a:ext cx="1397243" cy="1508393"/>
      </dsp:txXfrm>
    </dsp:sp>
    <dsp:sp modelId="{C03F34BA-2722-4BB0-91DE-D79E6BCCAD02}">
      <dsp:nvSpPr>
        <dsp:cNvPr id="0" name=""/>
        <dsp:cNvSpPr/>
      </dsp:nvSpPr>
      <dsp:spPr>
        <a:xfrm>
          <a:off x="3221350" y="1034846"/>
          <a:ext cx="440537" cy="440727"/>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D0D7D92-4C7E-4D6B-B8D2-BB49FC0BF600}">
      <dsp:nvSpPr>
        <dsp:cNvPr id="0" name=""/>
        <dsp:cNvSpPr/>
      </dsp:nvSpPr>
      <dsp:spPr>
        <a:xfrm>
          <a:off x="318841" y="3373202"/>
          <a:ext cx="796544" cy="796735"/>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2B9CAD8-C6D9-4D11-8C09-F4314E7A039A}">
      <dsp:nvSpPr>
        <dsp:cNvPr id="0" name=""/>
        <dsp:cNvSpPr/>
      </dsp:nvSpPr>
      <dsp:spPr>
        <a:xfrm>
          <a:off x="4505159" y="287718"/>
          <a:ext cx="1610969" cy="1610600"/>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Reduce Normal Emissions</a:t>
          </a:r>
        </a:p>
      </dsp:txBody>
      <dsp:txXfrm>
        <a:off x="4741080" y="523585"/>
        <a:ext cx="1139127" cy="1138866"/>
      </dsp:txXfrm>
    </dsp:sp>
    <dsp:sp modelId="{55FBEE80-7CC0-4385-A700-E5E25F428623}">
      <dsp:nvSpPr>
        <dsp:cNvPr id="0" name=""/>
        <dsp:cNvSpPr/>
      </dsp:nvSpPr>
      <dsp:spPr>
        <a:xfrm>
          <a:off x="5055839" y="1644550"/>
          <a:ext cx="440537" cy="440727"/>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13C190-24FE-436B-9F30-B4B3A83CDD74}">
      <dsp:nvSpPr>
        <dsp:cNvPr id="0" name=""/>
        <dsp:cNvSpPr/>
      </dsp:nvSpPr>
      <dsp:spPr>
        <a:xfrm>
          <a:off x="15667" y="4321322"/>
          <a:ext cx="319430" cy="319434"/>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7046183-FAF3-4240-9B0E-6C3BECFCC164}">
      <dsp:nvSpPr>
        <dsp:cNvPr id="0" name=""/>
        <dsp:cNvSpPr/>
      </dsp:nvSpPr>
      <dsp:spPr>
        <a:xfrm>
          <a:off x="3198591" y="3866706"/>
          <a:ext cx="319430" cy="319434"/>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07D0D34-40CC-4056-B1C6-ACE61872CD9A}">
      <dsp:nvSpPr>
        <dsp:cNvPr id="0" name=""/>
        <dsp:cNvSpPr/>
      </dsp:nvSpPr>
      <dsp:spPr>
        <a:xfrm>
          <a:off x="4619203" y="3350593"/>
          <a:ext cx="1610969" cy="1610600"/>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Change Habits</a:t>
          </a:r>
        </a:p>
      </dsp:txBody>
      <dsp:txXfrm>
        <a:off x="4855124" y="3586460"/>
        <a:ext cx="1139127" cy="1138866"/>
      </dsp:txXfrm>
    </dsp:sp>
    <dsp:sp modelId="{4DE775E2-5CDB-44C7-B347-B5B777188A2B}">
      <dsp:nvSpPr>
        <dsp:cNvPr id="0" name=""/>
        <dsp:cNvSpPr/>
      </dsp:nvSpPr>
      <dsp:spPr>
        <a:xfrm>
          <a:off x="6078342" y="3260243"/>
          <a:ext cx="319430" cy="319434"/>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0.09375</cdr:x>
      <cdr:y>0.1632</cdr:y>
    </cdr:from>
    <cdr:to>
      <cdr:x>0.30208</cdr:x>
      <cdr:y>0.237</cdr:y>
    </cdr:to>
    <cdr:sp macro="" textlink="">
      <cdr:nvSpPr>
        <cdr:cNvPr id="3" name="TextBox 2"/>
        <cdr:cNvSpPr txBox="1"/>
      </cdr:nvSpPr>
      <cdr:spPr>
        <a:xfrm xmlns:a="http://schemas.openxmlformats.org/drawingml/2006/main">
          <a:off x="1143000" y="1031967"/>
          <a:ext cx="2540000" cy="4666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0.09896</cdr:x>
      <cdr:y>0.1632</cdr:y>
    </cdr:from>
    <cdr:to>
      <cdr:x>0.24167</cdr:x>
      <cdr:y>0.23499</cdr:y>
    </cdr:to>
    <cdr:sp macro="" textlink="">
      <cdr:nvSpPr>
        <cdr:cNvPr id="4" name="TextBox 3"/>
        <cdr:cNvSpPr txBox="1"/>
      </cdr:nvSpPr>
      <cdr:spPr>
        <a:xfrm xmlns:a="http://schemas.openxmlformats.org/drawingml/2006/main">
          <a:off x="1206500" y="1031967"/>
          <a:ext cx="1739900" cy="4539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0.11055</cdr:x>
      <cdr:y>0.15944</cdr:y>
    </cdr:from>
    <cdr:to>
      <cdr:x>0.28296</cdr:x>
      <cdr:y>0.21756</cdr:y>
    </cdr:to>
    <cdr:sp macro="" textlink="">
      <cdr:nvSpPr>
        <cdr:cNvPr id="2" name="Rectangle 1"/>
        <cdr:cNvSpPr/>
      </cdr:nvSpPr>
      <cdr:spPr>
        <a:xfrm xmlns:a="http://schemas.openxmlformats.org/drawingml/2006/main">
          <a:off x="1347788" y="1013102"/>
          <a:ext cx="2102050" cy="369332"/>
        </a:xfrm>
        <a:prstGeom xmlns:a="http://schemas.openxmlformats.org/drawingml/2006/main" prst="rect">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r>
            <a:rPr lang="en-US" b="1" dirty="0">
              <a:solidFill>
                <a:srgbClr val="000000"/>
              </a:solidFill>
              <a:latin typeface="Calibri" panose="020F0502020204030204" pitchFamily="34" charset="0"/>
            </a:rPr>
            <a:t> Total count  98,479 </a:t>
          </a:r>
          <a:endParaRPr lang="en-US"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6578"/>
          </a:xfrm>
          <a:prstGeom prst="rect">
            <a:avLst/>
          </a:prstGeom>
        </p:spPr>
        <p:txBody>
          <a:bodyPr vert="horz" lIns="91440" tIns="45720" rIns="91440" bIns="45720" rtlCol="0"/>
          <a:lstStyle>
            <a:lvl1pPr algn="r">
              <a:defRPr sz="1200"/>
            </a:lvl1pPr>
          </a:lstStyle>
          <a:p>
            <a:fld id="{9876B083-2D06-4AEB-B733-13EA9F61D2D3}" type="datetimeFigureOut">
              <a:rPr lang="en-US" smtClean="0"/>
              <a:t>6/25/2021</a:t>
            </a:fld>
            <a:endParaRPr lang="en-US"/>
          </a:p>
        </p:txBody>
      </p:sp>
      <p:sp>
        <p:nvSpPr>
          <p:cNvPr id="4" name="Footer Placeholder 3"/>
          <p:cNvSpPr>
            <a:spLocks noGrp="1"/>
          </p:cNvSpPr>
          <p:nvPr>
            <p:ph type="ftr" sz="quarter" idx="2"/>
          </p:nvPr>
        </p:nvSpPr>
        <p:spPr>
          <a:xfrm>
            <a:off x="1" y="8829822"/>
            <a:ext cx="2972421"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2"/>
            <a:ext cx="2972421" cy="466578"/>
          </a:xfrm>
          <a:prstGeom prst="rect">
            <a:avLst/>
          </a:prstGeom>
        </p:spPr>
        <p:txBody>
          <a:bodyPr vert="horz" lIns="91440" tIns="45720" rIns="91440" bIns="45720" rtlCol="0" anchor="b"/>
          <a:lstStyle>
            <a:lvl1pPr algn="r">
              <a:defRPr sz="1200"/>
            </a:lvl1pPr>
          </a:lstStyle>
          <a:p>
            <a:fld id="{6D63F3AD-182E-4C86-9116-82ED1EABC582}" type="slidenum">
              <a:rPr lang="en-US" smtClean="0"/>
              <a:t>‹#›</a:t>
            </a:fld>
            <a:endParaRPr lang="en-US"/>
          </a:p>
        </p:txBody>
      </p:sp>
    </p:spTree>
    <p:extLst>
      <p:ext uri="{BB962C8B-B14F-4D97-AF65-F5344CB8AC3E}">
        <p14:creationId xmlns:p14="http://schemas.microsoft.com/office/powerpoint/2010/main" val="2378101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6435"/>
          </a:xfrm>
          <a:prstGeom prst="rect">
            <a:avLst/>
          </a:prstGeom>
        </p:spPr>
        <p:txBody>
          <a:bodyPr vert="horz" lIns="92830" tIns="46415" rIns="92830" bIns="46415" rtlCol="0"/>
          <a:lstStyle>
            <a:lvl1pPr algn="r">
              <a:defRPr sz="1200"/>
            </a:lvl1pPr>
          </a:lstStyle>
          <a:p>
            <a:fld id="{AF9199EC-CE5B-4C8E-B17B-8E886C8812BF}" type="datetimeFigureOut">
              <a:rPr lang="en-US" smtClean="0"/>
              <a:t>6/25/2021</a:t>
            </a:fld>
            <a:endParaRPr lang="en-US"/>
          </a:p>
        </p:txBody>
      </p:sp>
      <p:sp>
        <p:nvSpPr>
          <p:cNvPr id="4" name="Slide Image Placeholder 3"/>
          <p:cNvSpPr>
            <a:spLocks noGrp="1" noRot="1" noChangeAspect="1"/>
          </p:cNvSpPr>
          <p:nvPr>
            <p:ph type="sldImg" idx="2"/>
          </p:nvPr>
        </p:nvSpPr>
        <p:spPr>
          <a:xfrm>
            <a:off x="639763" y="1162050"/>
            <a:ext cx="5578475" cy="3138488"/>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4"/>
          </a:xfrm>
          <a:prstGeom prst="rect">
            <a:avLst/>
          </a:prstGeom>
        </p:spPr>
        <p:txBody>
          <a:bodyPr vert="horz" lIns="92830" tIns="46415" rIns="92830" bIns="46415" rtlCol="0" anchor="b"/>
          <a:lstStyle>
            <a:lvl1pPr algn="r">
              <a:defRPr sz="1200"/>
            </a:lvl1pPr>
          </a:lstStyle>
          <a:p>
            <a:fld id="{A0233FF0-1215-4BA9-AC51-4915BFFC2F23}" type="slidenum">
              <a:rPr lang="en-US" smtClean="0"/>
              <a:t>‹#›</a:t>
            </a:fld>
            <a:endParaRPr lang="en-US"/>
          </a:p>
        </p:txBody>
      </p:sp>
    </p:spTree>
    <p:extLst>
      <p:ext uri="{BB962C8B-B14F-4D97-AF65-F5344CB8AC3E}">
        <p14:creationId xmlns:p14="http://schemas.microsoft.com/office/powerpoint/2010/main" val="228108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Pick a reason !</a:t>
            </a:r>
          </a:p>
        </p:txBody>
      </p:sp>
      <p:sp>
        <p:nvSpPr>
          <p:cNvPr id="4" name="Slide Number Placeholder 3"/>
          <p:cNvSpPr>
            <a:spLocks noGrp="1"/>
          </p:cNvSpPr>
          <p:nvPr>
            <p:ph type="sldNum" sz="quarter" idx="10"/>
          </p:nvPr>
        </p:nvSpPr>
        <p:spPr/>
        <p:txBody>
          <a:bodyPr/>
          <a:lstStyle/>
          <a:p>
            <a:fld id="{A0233FF0-1215-4BA9-AC51-4915BFFC2F23}" type="slidenum">
              <a:rPr lang="en-US" smtClean="0"/>
              <a:t>2</a:t>
            </a:fld>
            <a:endParaRPr lang="en-US"/>
          </a:p>
        </p:txBody>
      </p:sp>
    </p:spTree>
    <p:extLst>
      <p:ext uri="{BB962C8B-B14F-4D97-AF65-F5344CB8AC3E}">
        <p14:creationId xmlns:p14="http://schemas.microsoft.com/office/powerpoint/2010/main" val="309640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33FF0-1215-4BA9-AC51-4915BFFC2F23}" type="slidenum">
              <a:rPr lang="en-US" smtClean="0"/>
              <a:t>4</a:t>
            </a:fld>
            <a:endParaRPr lang="en-US"/>
          </a:p>
        </p:txBody>
      </p:sp>
    </p:spTree>
    <p:extLst>
      <p:ext uri="{BB962C8B-B14F-4D97-AF65-F5344CB8AC3E}">
        <p14:creationId xmlns:p14="http://schemas.microsoft.com/office/powerpoint/2010/main" val="1396602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33FF0-1215-4BA9-AC51-4915BFFC2F23}" type="slidenum">
              <a:rPr lang="en-US" smtClean="0"/>
              <a:t>7</a:t>
            </a:fld>
            <a:endParaRPr lang="en-US"/>
          </a:p>
        </p:txBody>
      </p:sp>
    </p:spTree>
    <p:extLst>
      <p:ext uri="{BB962C8B-B14F-4D97-AF65-F5344CB8AC3E}">
        <p14:creationId xmlns:p14="http://schemas.microsoft.com/office/powerpoint/2010/main" val="747268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Hybrids are not designed to travel extended distances in electric-only mode. Hybrids generally use battery power while stopped or at low speeds, and also cannot typically operate at high speeds while being powered by electricity alone. </a:t>
            </a:r>
          </a:p>
          <a:p>
            <a:endParaRPr lang="en-US" dirty="0"/>
          </a:p>
          <a:p>
            <a:r>
              <a:rPr lang="en-US" dirty="0"/>
              <a:t>EREV (Volt) is designed to travel longer distances and at all speeds (up to 100 mph on a test track) in EV mode. Once the battery is depleted, Volt uses the gas-powered, range-extending generator to drive hundreds of miles more.</a:t>
            </a:r>
          </a:p>
          <a:p>
            <a:endParaRPr lang="en-US" dirty="0"/>
          </a:p>
        </p:txBody>
      </p:sp>
      <p:sp>
        <p:nvSpPr>
          <p:cNvPr id="4" name="Slide Number Placeholder 3"/>
          <p:cNvSpPr>
            <a:spLocks noGrp="1"/>
          </p:cNvSpPr>
          <p:nvPr>
            <p:ph type="sldNum" sz="quarter" idx="10"/>
          </p:nvPr>
        </p:nvSpPr>
        <p:spPr/>
        <p:txBody>
          <a:bodyPr/>
          <a:lstStyle/>
          <a:p>
            <a:fld id="{A0233FF0-1215-4BA9-AC51-4915BFFC2F23}" type="slidenum">
              <a:rPr lang="en-US" smtClean="0"/>
              <a:t>9</a:t>
            </a:fld>
            <a:endParaRPr lang="en-US"/>
          </a:p>
        </p:txBody>
      </p:sp>
    </p:spTree>
    <p:extLst>
      <p:ext uri="{BB962C8B-B14F-4D97-AF65-F5344CB8AC3E}">
        <p14:creationId xmlns:p14="http://schemas.microsoft.com/office/powerpoint/2010/main" val="1522945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33FF0-1215-4BA9-AC51-4915BFFC2F23}" type="slidenum">
              <a:rPr lang="en-US" smtClean="0"/>
              <a:t>16</a:t>
            </a:fld>
            <a:endParaRPr lang="en-US"/>
          </a:p>
        </p:txBody>
      </p:sp>
    </p:spTree>
    <p:extLst>
      <p:ext uri="{BB962C8B-B14F-4D97-AF65-F5344CB8AC3E}">
        <p14:creationId xmlns:p14="http://schemas.microsoft.com/office/powerpoint/2010/main" val="3725242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33FF0-1215-4BA9-AC51-4915BFFC2F23}"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014557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017413-C035-4751-8FF4-9B44A6867E64}"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B3C4C-8E27-429E-BE8A-2610D451759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637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17413-C035-4751-8FF4-9B44A6867E64}"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B3C4C-8E27-429E-BE8A-2610D4517590}" type="slidenum">
              <a:rPr lang="en-US" smtClean="0"/>
              <a:t>‹#›</a:t>
            </a:fld>
            <a:endParaRPr lang="en-US"/>
          </a:p>
        </p:txBody>
      </p:sp>
    </p:spTree>
    <p:extLst>
      <p:ext uri="{BB962C8B-B14F-4D97-AF65-F5344CB8AC3E}">
        <p14:creationId xmlns:p14="http://schemas.microsoft.com/office/powerpoint/2010/main" val="2939052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17413-C035-4751-8FF4-9B44A6867E64}"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B3C4C-8E27-429E-BE8A-2610D4517590}" type="slidenum">
              <a:rPr lang="en-US" smtClean="0"/>
              <a:t>‹#›</a:t>
            </a:fld>
            <a:endParaRPr lang="en-US"/>
          </a:p>
        </p:txBody>
      </p:sp>
    </p:spTree>
    <p:extLst>
      <p:ext uri="{BB962C8B-B14F-4D97-AF65-F5344CB8AC3E}">
        <p14:creationId xmlns:p14="http://schemas.microsoft.com/office/powerpoint/2010/main" val="646771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017413-C035-4751-8FF4-9B44A6867E64}"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B3C4C-8E27-429E-BE8A-2610D4517590}" type="slidenum">
              <a:rPr lang="en-US" smtClean="0"/>
              <a:t>‹#›</a:t>
            </a:fld>
            <a:endParaRPr lang="en-US"/>
          </a:p>
        </p:txBody>
      </p:sp>
    </p:spTree>
    <p:extLst>
      <p:ext uri="{BB962C8B-B14F-4D97-AF65-F5344CB8AC3E}">
        <p14:creationId xmlns:p14="http://schemas.microsoft.com/office/powerpoint/2010/main" val="629609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17413-C035-4751-8FF4-9B44A6867E64}"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B3C4C-8E27-429E-BE8A-2610D4517590}" type="slidenum">
              <a:rPr lang="en-US" smtClean="0"/>
              <a:t>‹#›</a:t>
            </a:fld>
            <a:endParaRPr lang="en-US"/>
          </a:p>
        </p:txBody>
      </p:sp>
    </p:spTree>
    <p:extLst>
      <p:ext uri="{BB962C8B-B14F-4D97-AF65-F5344CB8AC3E}">
        <p14:creationId xmlns:p14="http://schemas.microsoft.com/office/powerpoint/2010/main" val="4274657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017413-C035-4751-8FF4-9B44A6867E64}"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B3C4C-8E27-429E-BE8A-2610D4517590}" type="slidenum">
              <a:rPr lang="en-US" smtClean="0"/>
              <a:t>‹#›</a:t>
            </a:fld>
            <a:endParaRPr lang="en-US"/>
          </a:p>
        </p:txBody>
      </p:sp>
    </p:spTree>
    <p:extLst>
      <p:ext uri="{BB962C8B-B14F-4D97-AF65-F5344CB8AC3E}">
        <p14:creationId xmlns:p14="http://schemas.microsoft.com/office/powerpoint/2010/main" val="1756594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017413-C035-4751-8FF4-9B44A6867E64}"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B3C4C-8E27-429E-BE8A-2610D4517590}" type="slidenum">
              <a:rPr lang="en-US" smtClean="0"/>
              <a:t>‹#›</a:t>
            </a:fld>
            <a:endParaRPr lang="en-US"/>
          </a:p>
        </p:txBody>
      </p:sp>
    </p:spTree>
    <p:extLst>
      <p:ext uri="{BB962C8B-B14F-4D97-AF65-F5344CB8AC3E}">
        <p14:creationId xmlns:p14="http://schemas.microsoft.com/office/powerpoint/2010/main" val="1920505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017413-C035-4751-8FF4-9B44A6867E64}" type="datetimeFigureOut">
              <a:rPr lang="en-US" smtClean="0"/>
              <a:t>6/25/2021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1B3C4C-8E27-429E-BE8A-2610D4517590}" type="slidenum">
              <a:rPr lang="en-US" smtClean="0"/>
              <a:t>‹#›</a:t>
            </a:fld>
            <a:endParaRPr lang="en-US"/>
          </a:p>
        </p:txBody>
      </p:sp>
    </p:spTree>
    <p:extLst>
      <p:ext uri="{BB962C8B-B14F-4D97-AF65-F5344CB8AC3E}">
        <p14:creationId xmlns:p14="http://schemas.microsoft.com/office/powerpoint/2010/main" val="2945802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017413-C035-4751-8FF4-9B44A6867E64}" type="datetimeFigureOut">
              <a:rPr lang="en-US" smtClean="0"/>
              <a:t>6/25/2021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1B3C4C-8E27-429E-BE8A-2610D4517590}" type="slidenum">
              <a:rPr lang="en-US" smtClean="0"/>
              <a:t>‹#›</a:t>
            </a:fld>
            <a:endParaRPr lang="en-US"/>
          </a:p>
        </p:txBody>
      </p:sp>
    </p:spTree>
    <p:extLst>
      <p:ext uri="{BB962C8B-B14F-4D97-AF65-F5344CB8AC3E}">
        <p14:creationId xmlns:p14="http://schemas.microsoft.com/office/powerpoint/2010/main" val="3396324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017413-C035-4751-8FF4-9B44A6867E64}" type="datetimeFigureOut">
              <a:rPr lang="en-US" smtClean="0"/>
              <a:t>6/25/2021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1B3C4C-8E27-429E-BE8A-2610D4517590}" type="slidenum">
              <a:rPr lang="en-US" smtClean="0"/>
              <a:t>‹#›</a:t>
            </a:fld>
            <a:endParaRPr lang="en-US"/>
          </a:p>
        </p:txBody>
      </p:sp>
    </p:spTree>
    <p:extLst>
      <p:ext uri="{BB962C8B-B14F-4D97-AF65-F5344CB8AC3E}">
        <p14:creationId xmlns:p14="http://schemas.microsoft.com/office/powerpoint/2010/main" val="1981324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17413-C035-4751-8FF4-9B44A6867E64}"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B3C4C-8E27-429E-BE8A-2610D4517590}" type="slidenum">
              <a:rPr lang="en-US" smtClean="0"/>
              <a:t>‹#›</a:t>
            </a:fld>
            <a:endParaRPr lang="en-US"/>
          </a:p>
        </p:txBody>
      </p:sp>
    </p:spTree>
    <p:extLst>
      <p:ext uri="{BB962C8B-B14F-4D97-AF65-F5344CB8AC3E}">
        <p14:creationId xmlns:p14="http://schemas.microsoft.com/office/powerpoint/2010/main" val="3113000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17413-C035-4751-8FF4-9B44A6867E64}"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B3C4C-8E27-429E-BE8A-2610D4517590}" type="slidenum">
              <a:rPr lang="en-US" smtClean="0"/>
              <a:t>‹#›</a:t>
            </a:fld>
            <a:endParaRPr lang="en-US"/>
          </a:p>
        </p:txBody>
      </p:sp>
    </p:spTree>
    <p:extLst>
      <p:ext uri="{BB962C8B-B14F-4D97-AF65-F5344CB8AC3E}">
        <p14:creationId xmlns:p14="http://schemas.microsoft.com/office/powerpoint/2010/main" val="1450801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017413-C035-4751-8FF4-9B44A6867E64}"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B3C4C-8E27-429E-BE8A-2610D4517590}" type="slidenum">
              <a:rPr lang="en-US" smtClean="0"/>
              <a:t>‹#›</a:t>
            </a:fld>
            <a:endParaRPr lang="en-US"/>
          </a:p>
        </p:txBody>
      </p:sp>
    </p:spTree>
    <p:extLst>
      <p:ext uri="{BB962C8B-B14F-4D97-AF65-F5344CB8AC3E}">
        <p14:creationId xmlns:p14="http://schemas.microsoft.com/office/powerpoint/2010/main" val="1688628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017413-C035-4751-8FF4-9B44A6867E64}"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B3C4C-8E27-429E-BE8A-2610D4517590}" type="slidenum">
              <a:rPr lang="en-US" smtClean="0"/>
              <a:t>‹#›</a:t>
            </a:fld>
            <a:endParaRPr lang="en-US"/>
          </a:p>
        </p:txBody>
      </p:sp>
    </p:spTree>
    <p:extLst>
      <p:ext uri="{BB962C8B-B14F-4D97-AF65-F5344CB8AC3E}">
        <p14:creationId xmlns:p14="http://schemas.microsoft.com/office/powerpoint/2010/main" val="3912563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017413-C035-4751-8FF4-9B44A6867E64}"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B3C4C-8E27-429E-BE8A-2610D451759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1842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017413-C035-4751-8FF4-9B44A6867E64}"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B3C4C-8E27-429E-BE8A-2610D4517590}" type="slidenum">
              <a:rPr lang="en-US" smtClean="0"/>
              <a:t>‹#›</a:t>
            </a:fld>
            <a:endParaRPr lang="en-US"/>
          </a:p>
        </p:txBody>
      </p:sp>
    </p:spTree>
    <p:extLst>
      <p:ext uri="{BB962C8B-B14F-4D97-AF65-F5344CB8AC3E}">
        <p14:creationId xmlns:p14="http://schemas.microsoft.com/office/powerpoint/2010/main" val="740400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017413-C035-4751-8FF4-9B44A6867E64}"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B3C4C-8E27-429E-BE8A-2610D451759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85386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017413-C035-4751-8FF4-9B44A6867E64}"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B3C4C-8E27-429E-BE8A-2610D4517590}" type="slidenum">
              <a:rPr lang="en-US" smtClean="0"/>
              <a:t>‹#›</a:t>
            </a:fld>
            <a:endParaRPr lang="en-US"/>
          </a:p>
        </p:txBody>
      </p:sp>
    </p:spTree>
    <p:extLst>
      <p:ext uri="{BB962C8B-B14F-4D97-AF65-F5344CB8AC3E}">
        <p14:creationId xmlns:p14="http://schemas.microsoft.com/office/powerpoint/2010/main" val="25493896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17413-C035-4751-8FF4-9B44A6867E64}"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B3C4C-8E27-429E-BE8A-2610D4517590}" type="slidenum">
              <a:rPr lang="en-US" smtClean="0"/>
              <a:t>‹#›</a:t>
            </a:fld>
            <a:endParaRPr lang="en-US"/>
          </a:p>
        </p:txBody>
      </p:sp>
    </p:spTree>
    <p:extLst>
      <p:ext uri="{BB962C8B-B14F-4D97-AF65-F5344CB8AC3E}">
        <p14:creationId xmlns:p14="http://schemas.microsoft.com/office/powerpoint/2010/main" val="9633996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17413-C035-4751-8FF4-9B44A6867E64}"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B3C4C-8E27-429E-BE8A-2610D4517590}" type="slidenum">
              <a:rPr lang="en-US" smtClean="0"/>
              <a:t>‹#›</a:t>
            </a:fld>
            <a:endParaRPr lang="en-US"/>
          </a:p>
        </p:txBody>
      </p:sp>
    </p:spTree>
    <p:extLst>
      <p:ext uri="{BB962C8B-B14F-4D97-AF65-F5344CB8AC3E}">
        <p14:creationId xmlns:p14="http://schemas.microsoft.com/office/powerpoint/2010/main" val="4231290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017413-C035-4751-8FF4-9B44A6867E64}"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B3C4C-8E27-429E-BE8A-2610D451759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109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017413-C035-4751-8FF4-9B44A6867E64}"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B3C4C-8E27-429E-BE8A-2610D4517590}" type="slidenum">
              <a:rPr lang="en-US" smtClean="0"/>
              <a:t>‹#›</a:t>
            </a:fld>
            <a:endParaRPr lang="en-US"/>
          </a:p>
        </p:txBody>
      </p:sp>
    </p:spTree>
    <p:extLst>
      <p:ext uri="{BB962C8B-B14F-4D97-AF65-F5344CB8AC3E}">
        <p14:creationId xmlns:p14="http://schemas.microsoft.com/office/powerpoint/2010/main" val="1037760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017413-C035-4751-8FF4-9B44A6867E64}" type="datetimeFigureOut">
              <a:rPr lang="en-US" smtClean="0"/>
              <a:t>6/25/2021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1B3C4C-8E27-429E-BE8A-2610D4517590}" type="slidenum">
              <a:rPr lang="en-US" smtClean="0"/>
              <a:t>‹#›</a:t>
            </a:fld>
            <a:endParaRPr lang="en-US"/>
          </a:p>
        </p:txBody>
      </p:sp>
    </p:spTree>
    <p:extLst>
      <p:ext uri="{BB962C8B-B14F-4D97-AF65-F5344CB8AC3E}">
        <p14:creationId xmlns:p14="http://schemas.microsoft.com/office/powerpoint/2010/main" val="84270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017413-C035-4751-8FF4-9B44A6867E64}" type="datetimeFigureOut">
              <a:rPr lang="en-US" smtClean="0"/>
              <a:t>6/25/2021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1B3C4C-8E27-429E-BE8A-2610D4517590}" type="slidenum">
              <a:rPr lang="en-US" smtClean="0"/>
              <a:t>‹#›</a:t>
            </a:fld>
            <a:endParaRPr lang="en-US"/>
          </a:p>
        </p:txBody>
      </p:sp>
    </p:spTree>
    <p:extLst>
      <p:ext uri="{BB962C8B-B14F-4D97-AF65-F5344CB8AC3E}">
        <p14:creationId xmlns:p14="http://schemas.microsoft.com/office/powerpoint/2010/main" val="283999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017413-C035-4751-8FF4-9B44A6867E64}" type="datetimeFigureOut">
              <a:rPr lang="en-US" smtClean="0"/>
              <a:t>6/25/2021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11B3C4C-8E27-429E-BE8A-2610D4517590}" type="slidenum">
              <a:rPr lang="en-US" smtClean="0"/>
              <a:t>‹#›</a:t>
            </a:fld>
            <a:endParaRPr lang="en-US"/>
          </a:p>
        </p:txBody>
      </p:sp>
    </p:spTree>
    <p:extLst>
      <p:ext uri="{BB962C8B-B14F-4D97-AF65-F5344CB8AC3E}">
        <p14:creationId xmlns:p14="http://schemas.microsoft.com/office/powerpoint/2010/main" val="3426996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8017413-C035-4751-8FF4-9B44A6867E64}" type="datetimeFigureOut">
              <a:rPr lang="en-US" smtClean="0"/>
              <a:t>6/25/2021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11B3C4C-8E27-429E-BE8A-2610D4517590}" type="slidenum">
              <a:rPr lang="en-US" smtClean="0"/>
              <a:t>‹#›</a:t>
            </a:fld>
            <a:endParaRPr lang="en-US"/>
          </a:p>
        </p:txBody>
      </p:sp>
    </p:spTree>
    <p:extLst>
      <p:ext uri="{BB962C8B-B14F-4D97-AF65-F5344CB8AC3E}">
        <p14:creationId xmlns:p14="http://schemas.microsoft.com/office/powerpoint/2010/main" val="2087334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017413-C035-4751-8FF4-9B44A6867E64}"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B3C4C-8E27-429E-BE8A-2610D4517590}" type="slidenum">
              <a:rPr lang="en-US" smtClean="0"/>
              <a:t>‹#›</a:t>
            </a:fld>
            <a:endParaRPr lang="en-US"/>
          </a:p>
        </p:txBody>
      </p:sp>
    </p:spTree>
    <p:extLst>
      <p:ext uri="{BB962C8B-B14F-4D97-AF65-F5344CB8AC3E}">
        <p14:creationId xmlns:p14="http://schemas.microsoft.com/office/powerpoint/2010/main" val="427592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74320" y="299667"/>
            <a:ext cx="10058400" cy="7323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74320" y="1270967"/>
            <a:ext cx="11704320" cy="4933889"/>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8017413-C035-4751-8FF4-9B44A6867E64}" type="datetimeFigureOut">
              <a:rPr lang="en-US" smtClean="0"/>
              <a:t>6/25/2021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11B3C4C-8E27-429E-BE8A-2610D4517590}" type="slidenum">
              <a:rPr lang="en-US" smtClean="0"/>
              <a:t>‹#›</a:t>
            </a:fld>
            <a:endParaRPr lang="en-US"/>
          </a:p>
        </p:txBody>
      </p:sp>
    </p:spTree>
    <p:extLst>
      <p:ext uri="{BB962C8B-B14F-4D97-AF65-F5344CB8AC3E}">
        <p14:creationId xmlns:p14="http://schemas.microsoft.com/office/powerpoint/2010/main" val="2937070252"/>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219688" y="226604"/>
            <a:ext cx="9148150" cy="78078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49184" y="1233992"/>
            <a:ext cx="8782142" cy="46398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017413-C035-4751-8FF4-9B44A6867E64}" type="datetimeFigureOut">
              <a:rPr lang="en-US" smtClean="0"/>
              <a:t>6/25/2021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11B3C4C-8E27-429E-BE8A-2610D4517590}" type="slidenum">
              <a:rPr lang="en-US" smtClean="0"/>
              <a:t>‹#›</a:t>
            </a:fld>
            <a:endParaRPr lang="en-US"/>
          </a:p>
        </p:txBody>
      </p:sp>
    </p:spTree>
    <p:extLst>
      <p:ext uri="{BB962C8B-B14F-4D97-AF65-F5344CB8AC3E}">
        <p14:creationId xmlns:p14="http://schemas.microsoft.com/office/powerpoint/2010/main" val="1784512996"/>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hyperlink" Target="http://www.afdc.energy.gov/locator/stations/" TargetMode="External"/><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hyperlink" Target="http://www3.epa.gov/airnow/gooduphigh/ozone.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afdc.energy.gov/fuels/prices.html" TargetMode="Externa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afdc.energy.gov/data/10303" TargetMode="Externa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hyperlink" Target="http://afdc.energy.gov/data/10301" TargetMode="Externa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autocheck.cc/" TargetMode="External"/><Relationship Id="rId7" Type="http://schemas.openxmlformats.org/officeDocument/2006/relationships/hyperlink" Target="http://www.eia.gov/forecasts/aeo/tables_ref.cfm" TargetMode="Externa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hyperlink" Target="https://greet.es.anl.gov/afleet" TargetMode="External"/><Relationship Id="rId5" Type="http://schemas.openxmlformats.org/officeDocument/2006/relationships/hyperlink" Target="http://www.hybridcars.com/" TargetMode="External"/><Relationship Id="rId4" Type="http://schemas.openxmlformats.org/officeDocument/2006/relationships/hyperlink" Target="http://www.afdc.energy.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hyperlink" Target="http://www3.epa.gov/airnow/gooduphigh/ozone.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hyperlink" Target="http://www3.epa.gov/ozonepollution/health.html" TargetMode="External"/><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www.fueleconomy.gov/feg/Find.do?action=sbs&amp;id=34918"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468" y="2870143"/>
            <a:ext cx="9008531" cy="884303"/>
          </a:xfrm>
        </p:spPr>
        <p:txBody>
          <a:bodyPr/>
          <a:lstStyle/>
          <a:p>
            <a:pPr algn="l"/>
            <a:r>
              <a:rPr lang="en-US" sz="4800" dirty="0"/>
              <a:t>Pollution Prevention Partnership</a:t>
            </a:r>
            <a:endParaRPr lang="en-US" sz="3600" dirty="0"/>
          </a:p>
        </p:txBody>
      </p:sp>
      <p:sp>
        <p:nvSpPr>
          <p:cNvPr id="3" name="Subtitle 2"/>
          <p:cNvSpPr>
            <a:spLocks noGrp="1"/>
          </p:cNvSpPr>
          <p:nvPr>
            <p:ph type="subTitle" idx="1"/>
          </p:nvPr>
        </p:nvSpPr>
        <p:spPr>
          <a:xfrm>
            <a:off x="643468" y="3674039"/>
            <a:ext cx="9313333" cy="622764"/>
          </a:xfrm>
        </p:spPr>
        <p:txBody>
          <a:bodyPr>
            <a:normAutofit/>
          </a:bodyPr>
          <a:lstStyle/>
          <a:p>
            <a:pPr algn="l"/>
            <a:r>
              <a:rPr lang="en-US" sz="2000" dirty="0">
                <a:solidFill>
                  <a:schemeClr val="accent6">
                    <a:lumMod val="75000"/>
                  </a:schemeClr>
                </a:solidFill>
              </a:rPr>
              <a:t>Reducing ground level ozone in Nueces and San Patricio counties since 1995</a:t>
            </a:r>
          </a:p>
          <a:p>
            <a:endParaRPr lang="en-US" dirty="0"/>
          </a:p>
          <a:p>
            <a:endParaRPr lang="en-US" dirty="0"/>
          </a:p>
        </p:txBody>
      </p:sp>
      <p:pic>
        <p:nvPicPr>
          <p:cNvPr id="5" name="Picture 4"/>
          <p:cNvPicPr>
            <a:picLocks noChangeAspect="1"/>
          </p:cNvPicPr>
          <p:nvPr/>
        </p:nvPicPr>
        <p:blipFill>
          <a:blip r:embed="rId2"/>
          <a:stretch>
            <a:fillRect/>
          </a:stretch>
        </p:blipFill>
        <p:spPr>
          <a:xfrm>
            <a:off x="4207364" y="5109488"/>
            <a:ext cx="854397" cy="85088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9642" y="5189749"/>
            <a:ext cx="1255910" cy="77062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824" y="4909543"/>
            <a:ext cx="1371599" cy="1173957"/>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6A59C3E2-ED28-45F0-8805-494FAEA80F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825" y="4989158"/>
            <a:ext cx="3857625" cy="868416"/>
          </a:xfrm>
          <a:prstGeom prst="rect">
            <a:avLst/>
          </a:prstGeom>
        </p:spPr>
      </p:pic>
    </p:spTree>
    <p:extLst>
      <p:ext uri="{BB962C8B-B14F-4D97-AF65-F5344CB8AC3E}">
        <p14:creationId xmlns:p14="http://schemas.microsoft.com/office/powerpoint/2010/main" val="4196326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1277" y="184802"/>
            <a:ext cx="8933943" cy="5912168"/>
          </a:xfrm>
          <a:prstGeom prst="rect">
            <a:avLst/>
          </a:prstGeom>
        </p:spPr>
      </p:pic>
      <p:sp>
        <p:nvSpPr>
          <p:cNvPr id="5" name="Rectangle 4"/>
          <p:cNvSpPr/>
          <p:nvPr/>
        </p:nvSpPr>
        <p:spPr>
          <a:xfrm>
            <a:off x="1799911" y="6215503"/>
            <a:ext cx="5288038" cy="369332"/>
          </a:xfrm>
          <a:prstGeom prst="rect">
            <a:avLst/>
          </a:prstGeom>
        </p:spPr>
        <p:txBody>
          <a:bodyPr wrap="square">
            <a:spAutoFit/>
          </a:bodyPr>
          <a:lstStyle/>
          <a:p>
            <a:r>
              <a:rPr lang="en-US" dirty="0">
                <a:hlinkClick r:id="rId3"/>
              </a:rPr>
              <a:t>http://www.afdc.energy.gov/locator/stations/</a:t>
            </a:r>
            <a:endParaRPr lang="en-US" dirty="0"/>
          </a:p>
        </p:txBody>
      </p:sp>
      <p:pic>
        <p:nvPicPr>
          <p:cNvPr id="6" name="Picture 5">
            <a:hlinkClick r:id="rId4"/>
          </p:cNvPr>
          <p:cNvPicPr>
            <a:picLocks noChangeAspect="1"/>
          </p:cNvPicPr>
          <p:nvPr/>
        </p:nvPicPr>
        <p:blipFill>
          <a:blip r:embed="rId5"/>
          <a:stretch>
            <a:fillRect/>
          </a:stretch>
        </p:blipFill>
        <p:spPr>
          <a:xfrm>
            <a:off x="886040" y="6097203"/>
            <a:ext cx="913871" cy="613568"/>
          </a:xfrm>
          <a:prstGeom prst="rect">
            <a:avLst/>
          </a:prstGeom>
        </p:spPr>
      </p:pic>
      <p:pic>
        <p:nvPicPr>
          <p:cNvPr id="2" name="Picture 1"/>
          <p:cNvPicPr>
            <a:picLocks noChangeAspect="1"/>
          </p:cNvPicPr>
          <p:nvPr/>
        </p:nvPicPr>
        <p:blipFill>
          <a:blip r:embed="rId6"/>
          <a:stretch>
            <a:fillRect/>
          </a:stretch>
        </p:blipFill>
        <p:spPr>
          <a:xfrm>
            <a:off x="9415220" y="799054"/>
            <a:ext cx="2498451" cy="4683664"/>
          </a:xfrm>
          <a:prstGeom prst="rect">
            <a:avLst/>
          </a:prstGeom>
        </p:spPr>
      </p:pic>
    </p:spTree>
    <p:extLst>
      <p:ext uri="{BB962C8B-B14F-4D97-AF65-F5344CB8AC3E}">
        <p14:creationId xmlns:p14="http://schemas.microsoft.com/office/powerpoint/2010/main" val="1053716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20229" y="6238649"/>
            <a:ext cx="5090176" cy="646331"/>
          </a:xfrm>
          <a:prstGeom prst="rect">
            <a:avLst/>
          </a:prstGeom>
        </p:spPr>
        <p:txBody>
          <a:bodyPr wrap="none">
            <a:spAutoFit/>
          </a:bodyPr>
          <a:lstStyle/>
          <a:p>
            <a:r>
              <a:rPr lang="en-US" dirty="0">
                <a:hlinkClick r:id="rId2"/>
              </a:rPr>
              <a:t>http://www.afdc.energy.gov/fuels/prices.html</a:t>
            </a:r>
            <a:endParaRPr lang="en-US" dirty="0"/>
          </a:p>
          <a:p>
            <a:endParaRPr lang="en-US" dirty="0"/>
          </a:p>
        </p:txBody>
      </p:sp>
      <p:pic>
        <p:nvPicPr>
          <p:cNvPr id="7" name="Picture 6"/>
          <p:cNvPicPr>
            <a:picLocks noChangeAspect="1"/>
          </p:cNvPicPr>
          <p:nvPr/>
        </p:nvPicPr>
        <p:blipFill>
          <a:blip r:embed="rId3"/>
          <a:stretch>
            <a:fillRect/>
          </a:stretch>
        </p:blipFill>
        <p:spPr>
          <a:xfrm>
            <a:off x="973666" y="6179585"/>
            <a:ext cx="914479" cy="609653"/>
          </a:xfrm>
          <a:prstGeom prst="rect">
            <a:avLst/>
          </a:prstGeom>
        </p:spPr>
      </p:pic>
      <p:grpSp>
        <p:nvGrpSpPr>
          <p:cNvPr id="12" name="Group 11"/>
          <p:cNvGrpSpPr/>
          <p:nvPr/>
        </p:nvGrpSpPr>
        <p:grpSpPr>
          <a:xfrm>
            <a:off x="457627" y="455566"/>
            <a:ext cx="11269788" cy="5617688"/>
            <a:chOff x="457627" y="455566"/>
            <a:chExt cx="11269788" cy="5617688"/>
          </a:xfrm>
        </p:grpSpPr>
        <p:pic>
          <p:nvPicPr>
            <p:cNvPr id="11" name="Picture 10"/>
            <p:cNvPicPr>
              <a:picLocks noChangeAspect="1"/>
            </p:cNvPicPr>
            <p:nvPr/>
          </p:nvPicPr>
          <p:blipFill>
            <a:blip r:embed="rId4"/>
            <a:stretch>
              <a:fillRect/>
            </a:stretch>
          </p:blipFill>
          <p:spPr>
            <a:xfrm>
              <a:off x="457627" y="455566"/>
              <a:ext cx="11269788" cy="5617688"/>
            </a:xfrm>
            <a:prstGeom prst="rect">
              <a:avLst/>
            </a:prstGeom>
          </p:spPr>
        </p:pic>
        <p:sp>
          <p:nvSpPr>
            <p:cNvPr id="8" name="Rectangle 7"/>
            <p:cNvSpPr/>
            <p:nvPr/>
          </p:nvSpPr>
          <p:spPr>
            <a:xfrm>
              <a:off x="9560615" y="557139"/>
              <a:ext cx="1732547" cy="494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rot="5400000">
            <a:off x="8830064" y="5091538"/>
            <a:ext cx="1461100" cy="338554"/>
          </a:xfrm>
          <a:prstGeom prst="rect">
            <a:avLst/>
          </a:prstGeom>
          <a:noFill/>
        </p:spPr>
        <p:txBody>
          <a:bodyPr wrap="square" rtlCol="0">
            <a:spAutoFit/>
          </a:bodyPr>
          <a:lstStyle/>
          <a:p>
            <a:r>
              <a:rPr lang="en-US" sz="1600" dirty="0"/>
              <a:t>July-1-2015</a:t>
            </a:r>
          </a:p>
        </p:txBody>
      </p:sp>
    </p:spTree>
    <p:extLst>
      <p:ext uri="{BB962C8B-B14F-4D97-AF65-F5344CB8AC3E}">
        <p14:creationId xmlns:p14="http://schemas.microsoft.com/office/powerpoint/2010/main" val="2845427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8733" y="6231085"/>
            <a:ext cx="3909147" cy="646331"/>
          </a:xfrm>
          <a:prstGeom prst="rect">
            <a:avLst/>
          </a:prstGeom>
        </p:spPr>
        <p:txBody>
          <a:bodyPr wrap="none">
            <a:spAutoFit/>
          </a:bodyPr>
          <a:lstStyle/>
          <a:p>
            <a:r>
              <a:rPr lang="en-US" dirty="0">
                <a:hlinkClick r:id="rId2"/>
              </a:rPr>
              <a:t>http://afdc.energy.gov/data/10303</a:t>
            </a:r>
            <a:endParaRPr lang="en-US" dirty="0"/>
          </a:p>
          <a:p>
            <a:endParaRPr lang="en-US" dirty="0"/>
          </a:p>
        </p:txBody>
      </p:sp>
      <p:grpSp>
        <p:nvGrpSpPr>
          <p:cNvPr id="7" name="Group 6"/>
          <p:cNvGrpSpPr/>
          <p:nvPr/>
        </p:nvGrpSpPr>
        <p:grpSpPr>
          <a:xfrm>
            <a:off x="417095" y="310691"/>
            <a:ext cx="11518234" cy="5844884"/>
            <a:chOff x="580070" y="1300225"/>
            <a:chExt cx="7160692" cy="3448237"/>
          </a:xfrm>
        </p:grpSpPr>
        <p:pic>
          <p:nvPicPr>
            <p:cNvPr id="5" name="Picture 4"/>
            <p:cNvPicPr>
              <a:picLocks noChangeAspect="1"/>
            </p:cNvPicPr>
            <p:nvPr/>
          </p:nvPicPr>
          <p:blipFill rotWithShape="1">
            <a:blip r:embed="rId3"/>
            <a:srcRect l="1906" r="2458"/>
            <a:stretch/>
          </p:blipFill>
          <p:spPr>
            <a:xfrm>
              <a:off x="580070" y="1300225"/>
              <a:ext cx="7160691" cy="3448237"/>
            </a:xfrm>
            <a:prstGeom prst="rect">
              <a:avLst/>
            </a:prstGeom>
          </p:spPr>
        </p:pic>
        <p:sp>
          <p:nvSpPr>
            <p:cNvPr id="6" name="Rectangle 5"/>
            <p:cNvSpPr/>
            <p:nvPr/>
          </p:nvSpPr>
          <p:spPr>
            <a:xfrm>
              <a:off x="6729257" y="1300225"/>
              <a:ext cx="1011505" cy="56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r:embed="rId4"/>
          <a:stretch>
            <a:fillRect/>
          </a:stretch>
        </p:blipFill>
        <p:spPr>
          <a:xfrm>
            <a:off x="874254" y="6211669"/>
            <a:ext cx="914479" cy="609653"/>
          </a:xfrm>
          <a:prstGeom prst="rect">
            <a:avLst/>
          </a:prstGeom>
        </p:spPr>
      </p:pic>
    </p:spTree>
    <p:extLst>
      <p:ext uri="{BB962C8B-B14F-4D97-AF65-F5344CB8AC3E}">
        <p14:creationId xmlns:p14="http://schemas.microsoft.com/office/powerpoint/2010/main" val="88895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7836" y="6121060"/>
            <a:ext cx="914479" cy="609653"/>
          </a:xfrm>
          <a:prstGeom prst="rect">
            <a:avLst/>
          </a:prstGeom>
        </p:spPr>
      </p:pic>
      <p:pic>
        <p:nvPicPr>
          <p:cNvPr id="6" name="Picture 5"/>
          <p:cNvPicPr>
            <a:picLocks noChangeAspect="1"/>
          </p:cNvPicPr>
          <p:nvPr/>
        </p:nvPicPr>
        <p:blipFill>
          <a:blip r:embed="rId3"/>
          <a:stretch>
            <a:fillRect/>
          </a:stretch>
        </p:blipFill>
        <p:spPr>
          <a:xfrm>
            <a:off x="436396" y="316860"/>
            <a:ext cx="11418720" cy="5804200"/>
          </a:xfrm>
          <a:prstGeom prst="rect">
            <a:avLst/>
          </a:prstGeom>
        </p:spPr>
      </p:pic>
      <p:pic>
        <p:nvPicPr>
          <p:cNvPr id="5" name="Picture 4"/>
          <p:cNvPicPr>
            <a:picLocks noChangeAspect="1"/>
          </p:cNvPicPr>
          <p:nvPr/>
        </p:nvPicPr>
        <p:blipFill>
          <a:blip r:embed="rId4"/>
          <a:stretch>
            <a:fillRect/>
          </a:stretch>
        </p:blipFill>
        <p:spPr>
          <a:xfrm>
            <a:off x="9022271" y="535876"/>
            <a:ext cx="1737511" cy="493819"/>
          </a:xfrm>
          <a:prstGeom prst="rect">
            <a:avLst/>
          </a:prstGeom>
        </p:spPr>
      </p:pic>
      <p:sp>
        <p:nvSpPr>
          <p:cNvPr id="7" name="Rectangle 6"/>
          <p:cNvSpPr/>
          <p:nvPr/>
        </p:nvSpPr>
        <p:spPr>
          <a:xfrm>
            <a:off x="1642315" y="6211669"/>
            <a:ext cx="3909147" cy="646331"/>
          </a:xfrm>
          <a:prstGeom prst="rect">
            <a:avLst/>
          </a:prstGeom>
        </p:spPr>
        <p:txBody>
          <a:bodyPr wrap="none">
            <a:spAutoFit/>
          </a:bodyPr>
          <a:lstStyle/>
          <a:p>
            <a:r>
              <a:rPr lang="en-US" dirty="0">
                <a:hlinkClick r:id="rId5"/>
              </a:rPr>
              <a:t>http://afdc.energy.gov/data/10301</a:t>
            </a:r>
            <a:endParaRPr lang="en-US" dirty="0"/>
          </a:p>
          <a:p>
            <a:endParaRPr lang="en-US" dirty="0"/>
          </a:p>
        </p:txBody>
      </p:sp>
    </p:spTree>
    <p:extLst>
      <p:ext uri="{BB962C8B-B14F-4D97-AF65-F5344CB8AC3E}">
        <p14:creationId xmlns:p14="http://schemas.microsoft.com/office/powerpoint/2010/main" val="675853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Emissions Charts</a:t>
            </a:r>
          </a:p>
        </p:txBody>
      </p:sp>
      <p:sp>
        <p:nvSpPr>
          <p:cNvPr id="4" name="Text Placeholder 3"/>
          <p:cNvSpPr>
            <a:spLocks noGrp="1"/>
          </p:cNvSpPr>
          <p:nvPr>
            <p:ph type="body" idx="1"/>
          </p:nvPr>
        </p:nvSpPr>
        <p:spPr/>
        <p:txBody>
          <a:bodyPr/>
          <a:lstStyle/>
          <a:p>
            <a:r>
              <a:rPr lang="en-US" dirty="0"/>
              <a:t>Pollution Comparison by Fuel Technology</a:t>
            </a:r>
          </a:p>
        </p:txBody>
      </p:sp>
    </p:spTree>
    <p:extLst>
      <p:ext uri="{BB962C8B-B14F-4D97-AF65-F5344CB8AC3E}">
        <p14:creationId xmlns:p14="http://schemas.microsoft.com/office/powerpoint/2010/main" val="3792788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2679992374"/>
              </p:ext>
            </p:extLst>
          </p:nvPr>
        </p:nvGraphicFramePr>
        <p:xfrm>
          <a:off x="1916939" y="255590"/>
          <a:ext cx="7397542" cy="59902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2388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3122972733"/>
              </p:ext>
            </p:extLst>
          </p:nvPr>
        </p:nvGraphicFramePr>
        <p:xfrm>
          <a:off x="1498254" y="0"/>
          <a:ext cx="8668550" cy="62913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2589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Local Vehicle Stock </a:t>
            </a:r>
          </a:p>
        </p:txBody>
      </p:sp>
      <p:sp>
        <p:nvSpPr>
          <p:cNvPr id="3" name="Subtitle 2"/>
          <p:cNvSpPr>
            <a:spLocks noGrp="1"/>
          </p:cNvSpPr>
          <p:nvPr>
            <p:ph type="subTitle" idx="1"/>
          </p:nvPr>
        </p:nvSpPr>
        <p:spPr/>
        <p:txBody>
          <a:bodyPr>
            <a:normAutofit/>
          </a:bodyPr>
          <a:lstStyle/>
          <a:p>
            <a:r>
              <a:rPr lang="en-US" sz="2800" dirty="0"/>
              <a:t>Nueces and San Patricio Counties (CY 2014)</a:t>
            </a:r>
          </a:p>
        </p:txBody>
      </p:sp>
    </p:spTree>
    <p:extLst>
      <p:ext uri="{BB962C8B-B14F-4D97-AF65-F5344CB8AC3E}">
        <p14:creationId xmlns:p14="http://schemas.microsoft.com/office/powerpoint/2010/main" val="3388491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hart 3"/>
          <p:cNvGraphicFramePr>
            <a:graphicFrameLocks/>
          </p:cNvGraphicFramePr>
          <p:nvPr>
            <p:extLst>
              <p:ext uri="{D42A27DB-BD31-4B8C-83A1-F6EECF244321}">
                <p14:modId xmlns:p14="http://schemas.microsoft.com/office/powerpoint/2010/main" val="3309057797"/>
              </p:ext>
            </p:extLst>
          </p:nvPr>
        </p:nvGraphicFramePr>
        <p:xfrm>
          <a:off x="0" y="0"/>
          <a:ext cx="12192000" cy="632330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296988" y="962302"/>
            <a:ext cx="2201115"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US" b="1" dirty="0">
                <a:solidFill>
                  <a:srgbClr val="000000"/>
                </a:solidFill>
                <a:latin typeface="Calibri" panose="020F0502020204030204" pitchFamily="34" charset="0"/>
              </a:rPr>
              <a:t> Total count 186,477 </a:t>
            </a:r>
            <a:endParaRPr lang="en-US" b="1" dirty="0"/>
          </a:p>
        </p:txBody>
      </p:sp>
    </p:spTree>
    <p:extLst>
      <p:ext uri="{BB962C8B-B14F-4D97-AF65-F5344CB8AC3E}">
        <p14:creationId xmlns:p14="http://schemas.microsoft.com/office/powerpoint/2010/main" val="1169573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hart 3"/>
          <p:cNvGraphicFramePr>
            <a:graphicFrameLocks/>
          </p:cNvGraphicFramePr>
          <p:nvPr>
            <p:extLst>
              <p:ext uri="{D42A27DB-BD31-4B8C-83A1-F6EECF244321}">
                <p14:modId xmlns:p14="http://schemas.microsoft.com/office/powerpoint/2010/main" val="2350909648"/>
              </p:ext>
            </p:extLst>
          </p:nvPr>
        </p:nvGraphicFramePr>
        <p:xfrm>
          <a:off x="0" y="1"/>
          <a:ext cx="12192000" cy="63543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6207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64444597"/>
              </p:ext>
            </p:extLst>
          </p:nvPr>
        </p:nvGraphicFramePr>
        <p:xfrm>
          <a:off x="-225631" y="1071556"/>
          <a:ext cx="5511749" cy="4896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normAutofit/>
          </a:bodyPr>
          <a:lstStyle/>
          <a:p>
            <a:r>
              <a:rPr lang="en-US" dirty="0"/>
              <a:t>Why Care About Air Pollution?</a:t>
            </a:r>
          </a:p>
        </p:txBody>
      </p:sp>
      <p:sp>
        <p:nvSpPr>
          <p:cNvPr id="7" name="TextBox 6"/>
          <p:cNvSpPr txBox="1"/>
          <p:nvPr/>
        </p:nvSpPr>
        <p:spPr>
          <a:xfrm>
            <a:off x="4940966" y="1064776"/>
            <a:ext cx="7112487" cy="3000821"/>
          </a:xfrm>
          <a:prstGeom prst="rect">
            <a:avLst/>
          </a:prstGeom>
          <a:gradFill>
            <a:gsLst>
              <a:gs pos="0">
                <a:schemeClr val="accent3">
                  <a:tint val="65000"/>
                  <a:lumMod val="110000"/>
                </a:schemeClr>
              </a:gs>
              <a:gs pos="100000">
                <a:schemeClr val="accent3">
                  <a:tint val="65000"/>
                  <a:lumMod val="110000"/>
                </a:schemeClr>
              </a:gs>
              <a:gs pos="0">
                <a:schemeClr val="bg2">
                  <a:lumMod val="75000"/>
                  <a:alpha val="49000"/>
                </a:schemeClr>
              </a:gs>
            </a:gsLs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a:t>Major Toxic Pollutants in Vehicle Exhaust</a:t>
            </a:r>
            <a:r>
              <a:rPr lang="en-US" sz="1100" dirty="0"/>
              <a:t>:</a:t>
            </a:r>
          </a:p>
          <a:p>
            <a:pPr lvl="1">
              <a:lnSpc>
                <a:spcPct val="150000"/>
              </a:lnSpc>
            </a:pPr>
            <a:r>
              <a:rPr lang="en-US" sz="2000" b="1" dirty="0"/>
              <a:t>VOC</a:t>
            </a:r>
            <a:r>
              <a:rPr lang="en-US" sz="1600" dirty="0"/>
              <a:t>— Volatile Organic Compounds, ingredients for </a:t>
            </a:r>
            <a:r>
              <a:rPr lang="en-US" sz="2000" b="1" dirty="0"/>
              <a:t>ozone</a:t>
            </a:r>
          </a:p>
          <a:p>
            <a:pPr lvl="3">
              <a:lnSpc>
                <a:spcPct val="150000"/>
              </a:lnSpc>
            </a:pPr>
            <a:r>
              <a:rPr lang="en-US" sz="1400" dirty="0"/>
              <a:t>Unburned Fuels in Exhaust, Evaporated Fuels and Solvents</a:t>
            </a:r>
          </a:p>
          <a:p>
            <a:pPr lvl="1">
              <a:lnSpc>
                <a:spcPct val="150000"/>
              </a:lnSpc>
            </a:pPr>
            <a:r>
              <a:rPr lang="en-US" sz="2000" b="1" dirty="0"/>
              <a:t>NOx</a:t>
            </a:r>
            <a:r>
              <a:rPr lang="en-US" sz="1600" dirty="0"/>
              <a:t>—Oxides of Nitrogen, ingredient for </a:t>
            </a:r>
            <a:r>
              <a:rPr lang="en-US" sz="2000" b="1" dirty="0"/>
              <a:t>ozone</a:t>
            </a:r>
            <a:r>
              <a:rPr lang="en-US" sz="1600" dirty="0"/>
              <a:t> </a:t>
            </a:r>
          </a:p>
          <a:p>
            <a:pPr lvl="1">
              <a:lnSpc>
                <a:spcPct val="150000"/>
              </a:lnSpc>
            </a:pPr>
            <a:r>
              <a:rPr lang="en-US" sz="2000" b="1" dirty="0"/>
              <a:t>PM</a:t>
            </a:r>
            <a:r>
              <a:rPr lang="en-US" sz="1600" dirty="0"/>
              <a:t>—Particulate Matter, lodges in the lungs</a:t>
            </a:r>
          </a:p>
          <a:p>
            <a:pPr lvl="1">
              <a:lnSpc>
                <a:spcPct val="150000"/>
              </a:lnSpc>
            </a:pPr>
            <a:r>
              <a:rPr lang="en-US" sz="2000" b="1" dirty="0"/>
              <a:t>CO</a:t>
            </a:r>
            <a:r>
              <a:rPr lang="en-US" sz="1600" dirty="0"/>
              <a:t>—Carbon Monoxide, a colorless, odorless, poisonous gas </a:t>
            </a:r>
          </a:p>
          <a:p>
            <a:pPr lvl="1">
              <a:lnSpc>
                <a:spcPct val="150000"/>
              </a:lnSpc>
            </a:pPr>
            <a:r>
              <a:rPr lang="en-US" sz="2000" b="1" dirty="0"/>
              <a:t>HCHO</a:t>
            </a:r>
            <a:r>
              <a:rPr lang="en-US" sz="1600" dirty="0"/>
              <a:t>—Formaldehyde, a lung irritant and carcinogen</a:t>
            </a:r>
          </a:p>
        </p:txBody>
      </p:sp>
      <p:sp>
        <p:nvSpPr>
          <p:cNvPr id="8" name="TextBox 7"/>
          <p:cNvSpPr txBox="1"/>
          <p:nvPr/>
        </p:nvSpPr>
        <p:spPr>
          <a:xfrm>
            <a:off x="4940965" y="4327935"/>
            <a:ext cx="7112487" cy="2492990"/>
          </a:xfrm>
          <a:prstGeom prst="rect">
            <a:avLst/>
          </a:prstGeom>
          <a:gradFill>
            <a:gsLst>
              <a:gs pos="0">
                <a:schemeClr val="accent3">
                  <a:tint val="65000"/>
                  <a:lumMod val="110000"/>
                </a:schemeClr>
              </a:gs>
              <a:gs pos="100000">
                <a:schemeClr val="accent3">
                  <a:tint val="65000"/>
                  <a:lumMod val="110000"/>
                </a:schemeClr>
              </a:gs>
              <a:gs pos="0">
                <a:schemeClr val="bg2">
                  <a:lumMod val="75000"/>
                  <a:alpha val="49000"/>
                </a:schemeClr>
              </a:gs>
            </a:gsLs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b="1"/>
            </a:lvl1pPr>
            <a:lvl2pPr lvl="1">
              <a:lnSpc>
                <a:spcPct val="150000"/>
              </a:lnSpc>
              <a:defRPr sz="1600" b="1"/>
            </a:lvl2pPr>
          </a:lstStyle>
          <a:p>
            <a:r>
              <a:rPr lang="en-US" dirty="0"/>
              <a:t>Some Economic Costs of EPA Non-Attainment</a:t>
            </a:r>
          </a:p>
          <a:p>
            <a:r>
              <a:rPr lang="en-US" dirty="0"/>
              <a:t> </a:t>
            </a:r>
            <a:r>
              <a:rPr lang="en-US" sz="1400" dirty="0"/>
              <a:t>(Ozone averages &gt;70 ppb Oct. 2015)</a:t>
            </a:r>
          </a:p>
          <a:p>
            <a:pPr lvl="1"/>
            <a:r>
              <a:rPr lang="en-US" b="0" dirty="0"/>
              <a:t>Possible loss of industry and economic development</a:t>
            </a:r>
          </a:p>
          <a:p>
            <a:pPr lvl="1"/>
            <a:r>
              <a:rPr lang="en-US" b="0" dirty="0"/>
              <a:t>Possible loss of federal highway and transit funding</a:t>
            </a:r>
          </a:p>
          <a:p>
            <a:pPr lvl="1"/>
            <a:r>
              <a:rPr lang="en-US" b="0" dirty="0"/>
              <a:t>Restrictive permitting requirements not applied in attainment areas</a:t>
            </a:r>
          </a:p>
          <a:p>
            <a:pPr lvl="1"/>
            <a:r>
              <a:rPr lang="en-US" b="0" dirty="0"/>
              <a:t>Technical and Formula Changes for product manufacturing</a:t>
            </a:r>
          </a:p>
          <a:p>
            <a:pPr lvl="1"/>
            <a:endParaRPr lang="en-US" b="0" dirty="0"/>
          </a:p>
        </p:txBody>
      </p:sp>
    </p:spTree>
    <p:extLst>
      <p:ext uri="{BB962C8B-B14F-4D97-AF65-F5344CB8AC3E}">
        <p14:creationId xmlns:p14="http://schemas.microsoft.com/office/powerpoint/2010/main" val="2898709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1269003408"/>
              </p:ext>
            </p:extLst>
          </p:nvPr>
        </p:nvGraphicFramePr>
        <p:xfrm>
          <a:off x="1648858" y="0"/>
          <a:ext cx="8669694" cy="62884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3110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2359644966"/>
              </p:ext>
            </p:extLst>
          </p:nvPr>
        </p:nvGraphicFramePr>
        <p:xfrm>
          <a:off x="3423257" y="0"/>
          <a:ext cx="8668550" cy="62913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370403383"/>
              </p:ext>
            </p:extLst>
          </p:nvPr>
        </p:nvGraphicFramePr>
        <p:xfrm>
          <a:off x="176877" y="3602182"/>
          <a:ext cx="6326500" cy="2536147"/>
        </p:xfrm>
        <a:graphic>
          <a:graphicData uri="http://schemas.openxmlformats.org/drawingml/2006/table">
            <a:tbl>
              <a:tblPr>
                <a:tableStyleId>{5C22544A-7EE6-4342-B048-85BDC9FD1C3A}</a:tableStyleId>
              </a:tblPr>
              <a:tblGrid>
                <a:gridCol w="945968">
                  <a:extLst>
                    <a:ext uri="{9D8B030D-6E8A-4147-A177-3AD203B41FA5}">
                      <a16:colId xmlns:a16="http://schemas.microsoft.com/office/drawing/2014/main" val="20000"/>
                    </a:ext>
                  </a:extLst>
                </a:gridCol>
                <a:gridCol w="1037501">
                  <a:extLst>
                    <a:ext uri="{9D8B030D-6E8A-4147-A177-3AD203B41FA5}">
                      <a16:colId xmlns:a16="http://schemas.microsoft.com/office/drawing/2014/main" val="20001"/>
                    </a:ext>
                  </a:extLst>
                </a:gridCol>
                <a:gridCol w="825787">
                  <a:extLst>
                    <a:ext uri="{9D8B030D-6E8A-4147-A177-3AD203B41FA5}">
                      <a16:colId xmlns:a16="http://schemas.microsoft.com/office/drawing/2014/main" val="20002"/>
                    </a:ext>
                  </a:extLst>
                </a:gridCol>
                <a:gridCol w="879311">
                  <a:extLst>
                    <a:ext uri="{9D8B030D-6E8A-4147-A177-3AD203B41FA5}">
                      <a16:colId xmlns:a16="http://schemas.microsoft.com/office/drawing/2014/main" val="20003"/>
                    </a:ext>
                  </a:extLst>
                </a:gridCol>
                <a:gridCol w="879311">
                  <a:extLst>
                    <a:ext uri="{9D8B030D-6E8A-4147-A177-3AD203B41FA5}">
                      <a16:colId xmlns:a16="http://schemas.microsoft.com/office/drawing/2014/main" val="20004"/>
                    </a:ext>
                  </a:extLst>
                </a:gridCol>
                <a:gridCol w="879311">
                  <a:extLst>
                    <a:ext uri="{9D8B030D-6E8A-4147-A177-3AD203B41FA5}">
                      <a16:colId xmlns:a16="http://schemas.microsoft.com/office/drawing/2014/main" val="20005"/>
                    </a:ext>
                  </a:extLst>
                </a:gridCol>
                <a:gridCol w="879311">
                  <a:extLst>
                    <a:ext uri="{9D8B030D-6E8A-4147-A177-3AD203B41FA5}">
                      <a16:colId xmlns:a16="http://schemas.microsoft.com/office/drawing/2014/main" val="20006"/>
                    </a:ext>
                  </a:extLst>
                </a:gridCol>
              </a:tblGrid>
              <a:tr h="299858">
                <a:tc gridSpan="7">
                  <a:txBody>
                    <a:bodyPr/>
                    <a:lstStyle/>
                    <a:p>
                      <a:pPr algn="ctr" fontAlgn="b"/>
                      <a:r>
                        <a:rPr lang="en-US" sz="1800" b="1" i="0" u="none" strike="noStrike" dirty="0">
                          <a:solidFill>
                            <a:srgbClr val="000000"/>
                          </a:solidFill>
                          <a:effectLst/>
                          <a:latin typeface="Calibri" panose="020F0502020204030204" pitchFamily="34" charset="0"/>
                        </a:rPr>
                        <a:t>NO</a:t>
                      </a:r>
                      <a:r>
                        <a:rPr lang="en-US" sz="1800" b="1" i="0" u="none" strike="noStrike" baseline="-25000" dirty="0">
                          <a:solidFill>
                            <a:srgbClr val="000000"/>
                          </a:solidFill>
                          <a:effectLst/>
                          <a:latin typeface="Calibri" panose="020F0502020204030204" pitchFamily="34" charset="0"/>
                        </a:rPr>
                        <a:t>X</a:t>
                      </a:r>
                      <a:r>
                        <a:rPr lang="en-US" sz="1800" b="1" i="0" u="none" strike="noStrike" dirty="0">
                          <a:solidFill>
                            <a:srgbClr val="000000"/>
                          </a:solidFill>
                          <a:effectLst/>
                          <a:latin typeface="Calibri" panose="020F0502020204030204" pitchFamily="34" charset="0"/>
                        </a:rPr>
                        <a:t> Reductions</a:t>
                      </a:r>
                      <a:r>
                        <a:rPr lang="en-US" sz="1800" b="1" i="0" u="none" strike="noStrike" baseline="0" dirty="0">
                          <a:solidFill>
                            <a:srgbClr val="000000"/>
                          </a:solidFill>
                          <a:effectLst/>
                          <a:latin typeface="Calibri" panose="020F0502020204030204" pitchFamily="34" charset="0"/>
                        </a:rPr>
                        <a:t> with % Change form Gasoline to Alternative Fuels</a:t>
                      </a:r>
                      <a:endParaRPr lang="en-US"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392869">
                <a:tc>
                  <a:txBody>
                    <a:bodyPr/>
                    <a:lstStyle/>
                    <a:p>
                      <a:pPr algn="r" fontAlgn="b"/>
                      <a:r>
                        <a:rPr lang="en-US" sz="1600" b="1" i="0" u="none" strike="noStrike" dirty="0">
                          <a:solidFill>
                            <a:srgbClr val="000000"/>
                          </a:solidFill>
                          <a:effectLst/>
                          <a:latin typeface="Calibri" panose="020F0502020204030204" pitchFamily="34" charset="0"/>
                        </a:rPr>
                        <a:t>Fuel Tech</a:t>
                      </a:r>
                    </a:p>
                  </a:txBody>
                  <a:tcPr marL="9525" marR="9525" marT="9525" marB="0" anchor="ctr"/>
                </a:tc>
                <a:tc>
                  <a:txBody>
                    <a:bodyPr/>
                    <a:lstStyle/>
                    <a:p>
                      <a:pPr algn="r" fontAlgn="b"/>
                      <a:r>
                        <a:rPr lang="en-US" sz="1600" b="1" u="none" strike="noStrike" dirty="0">
                          <a:effectLst/>
                        </a:rPr>
                        <a:t>5%</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600" b="1" u="none" strike="noStrike" dirty="0">
                          <a:effectLst/>
                        </a:rPr>
                        <a:t>10%</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600" b="1" u="none" strike="noStrike" dirty="0">
                          <a:effectLst/>
                        </a:rPr>
                        <a:t>15% </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600" b="1" u="none" strike="noStrike" dirty="0">
                          <a:effectLst/>
                        </a:rPr>
                        <a:t>20%</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600" b="1" u="none" strike="noStrike" dirty="0">
                          <a:effectLst/>
                        </a:rPr>
                        <a:t>25%</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600" b="1" u="none" strike="noStrike" dirty="0">
                          <a:effectLst/>
                        </a:rPr>
                        <a:t>30%</a:t>
                      </a:r>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460855">
                <a:tc>
                  <a:txBody>
                    <a:bodyPr/>
                    <a:lstStyle/>
                    <a:p>
                      <a:pPr algn="r" fontAlgn="b"/>
                      <a:r>
                        <a:rPr lang="en-US" sz="1800" u="none" strike="noStrike" dirty="0">
                          <a:effectLst/>
                        </a:rPr>
                        <a:t>CNG</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                         (8,181)</a:t>
                      </a:r>
                    </a:p>
                  </a:txBody>
                  <a:tcPr marL="9525" marR="9525" marT="9525" marB="0" anchor="ctr"/>
                </a:tc>
                <a:tc>
                  <a:txBody>
                    <a:bodyPr/>
                    <a:lstStyle/>
                    <a:p>
                      <a:pPr algn="r" fontAlgn="b"/>
                      <a:r>
                        <a:rPr lang="en-US" sz="1400" b="0" i="0" u="none" strike="noStrike">
                          <a:solidFill>
                            <a:srgbClr val="000000"/>
                          </a:solidFill>
                          <a:effectLst/>
                          <a:latin typeface="Calibri" panose="020F0502020204030204" pitchFamily="34" charset="0"/>
                        </a:rPr>
                        <a:t>                      (16,363)</a:t>
                      </a:r>
                    </a:p>
                  </a:txBody>
                  <a:tcPr marL="9525" marR="9525" marT="9525" marB="0" anchor="ctr"/>
                </a:tc>
                <a:tc>
                  <a:txBody>
                    <a:bodyPr/>
                    <a:lstStyle/>
                    <a:p>
                      <a:pPr algn="r" fontAlgn="b"/>
                      <a:r>
                        <a:rPr lang="en-US" sz="1400" b="0" i="0" u="none" strike="noStrike">
                          <a:solidFill>
                            <a:srgbClr val="000000"/>
                          </a:solidFill>
                          <a:effectLst/>
                          <a:latin typeface="Calibri" panose="020F0502020204030204" pitchFamily="34" charset="0"/>
                        </a:rPr>
                        <a:t>                  (24,544)</a:t>
                      </a:r>
                    </a:p>
                  </a:txBody>
                  <a:tcPr marL="9525" marR="9525" marT="9525" marB="0" anchor="ctr"/>
                </a:tc>
                <a:tc>
                  <a:txBody>
                    <a:bodyPr/>
                    <a:lstStyle/>
                    <a:p>
                      <a:pPr algn="r" fontAlgn="b"/>
                      <a:r>
                        <a:rPr lang="en-US" sz="1400" b="0" i="0" u="none" strike="noStrike">
                          <a:solidFill>
                            <a:srgbClr val="000000"/>
                          </a:solidFill>
                          <a:effectLst/>
                          <a:latin typeface="Calibri" panose="020F0502020204030204" pitchFamily="34" charset="0"/>
                        </a:rPr>
                        <a:t>                    (32,725)</a:t>
                      </a:r>
                    </a:p>
                  </a:txBody>
                  <a:tcPr marL="9525" marR="9525" marT="9525" marB="0" anchor="ctr"/>
                </a:tc>
                <a:tc>
                  <a:txBody>
                    <a:bodyPr/>
                    <a:lstStyle/>
                    <a:p>
                      <a:pPr algn="r" fontAlgn="b"/>
                      <a:r>
                        <a:rPr lang="en-US" sz="1400" b="0" i="0" u="none" strike="noStrike">
                          <a:solidFill>
                            <a:srgbClr val="000000"/>
                          </a:solidFill>
                          <a:effectLst/>
                          <a:latin typeface="Calibri" panose="020F0502020204030204" pitchFamily="34" charset="0"/>
                        </a:rPr>
                        <a:t>                    (40,906)</a:t>
                      </a:r>
                    </a:p>
                  </a:txBody>
                  <a:tcPr marL="9525" marR="9525" marT="9525" marB="0" anchor="ctr"/>
                </a:tc>
                <a:tc>
                  <a:txBody>
                    <a:bodyPr/>
                    <a:lstStyle/>
                    <a:p>
                      <a:pPr algn="r" fontAlgn="b"/>
                      <a:r>
                        <a:rPr lang="en-US" sz="1400" b="0" i="0" u="none" strike="noStrike">
                          <a:solidFill>
                            <a:srgbClr val="000000"/>
                          </a:solidFill>
                          <a:effectLst/>
                          <a:latin typeface="Calibri" panose="020F0502020204030204" pitchFamily="34" charset="0"/>
                        </a:rPr>
                        <a:t>                    (49,088)</a:t>
                      </a:r>
                    </a:p>
                  </a:txBody>
                  <a:tcPr marL="9525" marR="9525" marT="9525" marB="0" anchor="ctr"/>
                </a:tc>
                <a:extLst>
                  <a:ext uri="{0D108BD9-81ED-4DB2-BD59-A6C34878D82A}">
                    <a16:rowId xmlns:a16="http://schemas.microsoft.com/office/drawing/2014/main" val="10002"/>
                  </a:ext>
                </a:extLst>
              </a:tr>
              <a:tr h="460855">
                <a:tc>
                  <a:txBody>
                    <a:bodyPr/>
                    <a:lstStyle/>
                    <a:p>
                      <a:pPr algn="r" fontAlgn="b"/>
                      <a:r>
                        <a:rPr lang="en-US" sz="1800" u="none" strike="noStrike" dirty="0">
                          <a:effectLst/>
                        </a:rPr>
                        <a:t>E85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                      (17,239)</a:t>
                      </a:r>
                    </a:p>
                  </a:txBody>
                  <a:tcPr marL="9525" marR="9525" marT="9525" marB="0" anchor="ctr"/>
                </a:tc>
                <a:tc>
                  <a:txBody>
                    <a:bodyPr/>
                    <a:lstStyle/>
                    <a:p>
                      <a:pPr algn="r" fontAlgn="b"/>
                      <a:r>
                        <a:rPr lang="en-US" sz="1400" b="0" i="0" u="none" strike="noStrike">
                          <a:solidFill>
                            <a:srgbClr val="000000"/>
                          </a:solidFill>
                          <a:effectLst/>
                          <a:latin typeface="Calibri" panose="020F0502020204030204" pitchFamily="34" charset="0"/>
                        </a:rPr>
                        <a:t>                      (34,478)</a:t>
                      </a:r>
                    </a:p>
                  </a:txBody>
                  <a:tcPr marL="9525" marR="9525" marT="9525" marB="0" anchor="ctr"/>
                </a:tc>
                <a:tc>
                  <a:txBody>
                    <a:bodyPr/>
                    <a:lstStyle/>
                    <a:p>
                      <a:pPr algn="r" fontAlgn="b"/>
                      <a:r>
                        <a:rPr lang="en-US" sz="1400" b="0" i="0" u="none" strike="noStrike">
                          <a:solidFill>
                            <a:srgbClr val="000000"/>
                          </a:solidFill>
                          <a:effectLst/>
                          <a:latin typeface="Calibri" panose="020F0502020204030204" pitchFamily="34" charset="0"/>
                        </a:rPr>
                        <a:t>                  (51,716)</a:t>
                      </a:r>
                    </a:p>
                  </a:txBody>
                  <a:tcPr marL="9525" marR="9525" marT="9525" marB="0" anchor="ctr"/>
                </a:tc>
                <a:tc>
                  <a:txBody>
                    <a:bodyPr/>
                    <a:lstStyle/>
                    <a:p>
                      <a:pPr algn="r" fontAlgn="b"/>
                      <a:r>
                        <a:rPr lang="en-US" sz="1400" b="0" i="0" u="none" strike="noStrike">
                          <a:solidFill>
                            <a:srgbClr val="000000"/>
                          </a:solidFill>
                          <a:effectLst/>
                          <a:latin typeface="Calibri" panose="020F0502020204030204" pitchFamily="34" charset="0"/>
                        </a:rPr>
                        <a:t>                    (68,955)</a:t>
                      </a:r>
                    </a:p>
                  </a:txBody>
                  <a:tcPr marL="9525" marR="9525" marT="9525" marB="0" anchor="ctr"/>
                </a:tc>
                <a:tc>
                  <a:txBody>
                    <a:bodyPr/>
                    <a:lstStyle/>
                    <a:p>
                      <a:pPr algn="r" fontAlgn="b"/>
                      <a:r>
                        <a:rPr lang="en-US" sz="1400" b="0" i="0" u="none" strike="noStrike">
                          <a:solidFill>
                            <a:srgbClr val="000000"/>
                          </a:solidFill>
                          <a:effectLst/>
                          <a:latin typeface="Calibri" panose="020F0502020204030204" pitchFamily="34" charset="0"/>
                        </a:rPr>
                        <a:t>                    (86,194)</a:t>
                      </a:r>
                    </a:p>
                  </a:txBody>
                  <a:tcPr marL="9525" marR="9525" marT="9525" marB="0" anchor="ctr"/>
                </a:tc>
                <a:tc>
                  <a:txBody>
                    <a:bodyPr/>
                    <a:lstStyle/>
                    <a:p>
                      <a:pPr algn="r" fontAlgn="b"/>
                      <a:r>
                        <a:rPr lang="en-US" sz="1400" b="0" i="0" u="none" strike="noStrike">
                          <a:solidFill>
                            <a:srgbClr val="000000"/>
                          </a:solidFill>
                          <a:effectLst/>
                          <a:latin typeface="Calibri" panose="020F0502020204030204" pitchFamily="34" charset="0"/>
                        </a:rPr>
                        <a:t>                  (103,433)</a:t>
                      </a:r>
                    </a:p>
                  </a:txBody>
                  <a:tcPr marL="9525" marR="9525" marT="9525" marB="0" anchor="ctr"/>
                </a:tc>
                <a:extLst>
                  <a:ext uri="{0D108BD9-81ED-4DB2-BD59-A6C34878D82A}">
                    <a16:rowId xmlns:a16="http://schemas.microsoft.com/office/drawing/2014/main" val="10003"/>
                  </a:ext>
                </a:extLst>
              </a:tr>
              <a:tr h="460855">
                <a:tc>
                  <a:txBody>
                    <a:bodyPr/>
                    <a:lstStyle/>
                    <a:p>
                      <a:pPr algn="r" fontAlgn="b"/>
                      <a:r>
                        <a:rPr lang="en-US" sz="1800" u="none" strike="noStrike" dirty="0">
                          <a:effectLst/>
                        </a:rPr>
                        <a:t>HEV</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                      (36,062)</a:t>
                      </a:r>
                    </a:p>
                  </a:txBody>
                  <a:tcPr marL="9525" marR="9525" marT="9525" marB="0" anchor="ctr"/>
                </a:tc>
                <a:tc>
                  <a:txBody>
                    <a:bodyPr/>
                    <a:lstStyle/>
                    <a:p>
                      <a:pPr algn="r" fontAlgn="b"/>
                      <a:r>
                        <a:rPr lang="en-US" sz="1400" b="0" i="0" u="none" strike="noStrike">
                          <a:solidFill>
                            <a:srgbClr val="000000"/>
                          </a:solidFill>
                          <a:effectLst/>
                          <a:latin typeface="Calibri" panose="020F0502020204030204" pitchFamily="34" charset="0"/>
                        </a:rPr>
                        <a:t>                      (72,124)</a:t>
                      </a:r>
                    </a:p>
                  </a:txBody>
                  <a:tcPr marL="9525" marR="9525" marT="9525" marB="0" anchor="ctr"/>
                </a:tc>
                <a:tc>
                  <a:txBody>
                    <a:bodyPr/>
                    <a:lstStyle/>
                    <a:p>
                      <a:pPr algn="r" fontAlgn="b"/>
                      <a:r>
                        <a:rPr lang="en-US" sz="1400" b="0" i="0" u="none" strike="noStrike">
                          <a:solidFill>
                            <a:srgbClr val="000000"/>
                          </a:solidFill>
                          <a:effectLst/>
                          <a:latin typeface="Calibri" panose="020F0502020204030204" pitchFamily="34" charset="0"/>
                        </a:rPr>
                        <a:t>               (108,185)</a:t>
                      </a:r>
                    </a:p>
                  </a:txBody>
                  <a:tcPr marL="9525" marR="9525" marT="9525" marB="0" anchor="ctr"/>
                </a:tc>
                <a:tc>
                  <a:txBody>
                    <a:bodyPr/>
                    <a:lstStyle/>
                    <a:p>
                      <a:pPr algn="r" fontAlgn="b"/>
                      <a:r>
                        <a:rPr lang="en-US" sz="1400" b="0" i="0" u="none" strike="noStrike">
                          <a:solidFill>
                            <a:srgbClr val="000000"/>
                          </a:solidFill>
                          <a:effectLst/>
                          <a:latin typeface="Calibri" panose="020F0502020204030204" pitchFamily="34" charset="0"/>
                        </a:rPr>
                        <a:t>                  (144,247)</a:t>
                      </a:r>
                    </a:p>
                  </a:txBody>
                  <a:tcPr marL="9525" marR="9525" marT="9525" marB="0" anchor="ctr"/>
                </a:tc>
                <a:tc>
                  <a:txBody>
                    <a:bodyPr/>
                    <a:lstStyle/>
                    <a:p>
                      <a:pPr algn="r" fontAlgn="b"/>
                      <a:r>
                        <a:rPr lang="en-US" sz="1400" b="0" i="0" u="none" strike="noStrike">
                          <a:solidFill>
                            <a:srgbClr val="000000"/>
                          </a:solidFill>
                          <a:effectLst/>
                          <a:latin typeface="Calibri" panose="020F0502020204030204" pitchFamily="34" charset="0"/>
                        </a:rPr>
                        <a:t>                  (180,309)</a:t>
                      </a:r>
                    </a:p>
                  </a:txBody>
                  <a:tcPr marL="9525" marR="9525" marT="9525" marB="0" anchor="ctr"/>
                </a:tc>
                <a:tc>
                  <a:txBody>
                    <a:bodyPr/>
                    <a:lstStyle/>
                    <a:p>
                      <a:pPr algn="r" fontAlgn="b"/>
                      <a:r>
                        <a:rPr lang="en-US" sz="1400" b="0" i="0" u="none" strike="noStrike">
                          <a:solidFill>
                            <a:srgbClr val="000000"/>
                          </a:solidFill>
                          <a:effectLst/>
                          <a:latin typeface="Calibri" panose="020F0502020204030204" pitchFamily="34" charset="0"/>
                        </a:rPr>
                        <a:t>                  (216,371)</a:t>
                      </a:r>
                    </a:p>
                  </a:txBody>
                  <a:tcPr marL="9525" marR="9525" marT="9525" marB="0" anchor="ctr"/>
                </a:tc>
                <a:extLst>
                  <a:ext uri="{0D108BD9-81ED-4DB2-BD59-A6C34878D82A}">
                    <a16:rowId xmlns:a16="http://schemas.microsoft.com/office/drawing/2014/main" val="10004"/>
                  </a:ext>
                </a:extLst>
              </a:tr>
              <a:tr h="460855">
                <a:tc>
                  <a:txBody>
                    <a:bodyPr/>
                    <a:lstStyle/>
                    <a:p>
                      <a:pPr algn="r" fontAlgn="b"/>
                      <a:r>
                        <a:rPr lang="en-US" sz="1800" u="none" strike="noStrike" dirty="0">
                          <a:effectLst/>
                        </a:rPr>
                        <a:t>EV</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                      (49,888)</a:t>
                      </a:r>
                    </a:p>
                  </a:txBody>
                  <a:tcPr marL="9525" marR="9525" marT="9525" marB="0" anchor="ctr"/>
                </a:tc>
                <a:tc>
                  <a:txBody>
                    <a:bodyPr/>
                    <a:lstStyle/>
                    <a:p>
                      <a:pPr algn="r" fontAlgn="b"/>
                      <a:r>
                        <a:rPr lang="en-US" sz="1400" b="0" i="0" u="none" strike="noStrike">
                          <a:solidFill>
                            <a:srgbClr val="000000"/>
                          </a:solidFill>
                          <a:effectLst/>
                          <a:latin typeface="Calibri" panose="020F0502020204030204" pitchFamily="34" charset="0"/>
                        </a:rPr>
                        <a:t>                      (99,776)</a:t>
                      </a:r>
                    </a:p>
                  </a:txBody>
                  <a:tcPr marL="9525" marR="9525" marT="9525" marB="0" anchor="ctr"/>
                </a:tc>
                <a:tc>
                  <a:txBody>
                    <a:bodyPr/>
                    <a:lstStyle/>
                    <a:p>
                      <a:pPr algn="r" fontAlgn="b"/>
                      <a:r>
                        <a:rPr lang="en-US" sz="1400" b="0" i="0" u="none" strike="noStrike">
                          <a:solidFill>
                            <a:srgbClr val="000000"/>
                          </a:solidFill>
                          <a:effectLst/>
                          <a:latin typeface="Calibri" panose="020F0502020204030204" pitchFamily="34" charset="0"/>
                        </a:rPr>
                        <a:t>               (149,664)</a:t>
                      </a:r>
                    </a:p>
                  </a:txBody>
                  <a:tcPr marL="9525" marR="9525" marT="9525" marB="0" anchor="ctr"/>
                </a:tc>
                <a:tc>
                  <a:txBody>
                    <a:bodyPr/>
                    <a:lstStyle/>
                    <a:p>
                      <a:pPr algn="r" fontAlgn="b"/>
                      <a:r>
                        <a:rPr lang="en-US" sz="1400" b="0" i="0" u="none" strike="noStrike">
                          <a:solidFill>
                            <a:srgbClr val="000000"/>
                          </a:solidFill>
                          <a:effectLst/>
                          <a:latin typeface="Calibri" panose="020F0502020204030204" pitchFamily="34" charset="0"/>
                        </a:rPr>
                        <a:t>                  (199,552)</a:t>
                      </a:r>
                    </a:p>
                  </a:txBody>
                  <a:tcPr marL="9525" marR="9525" marT="9525" marB="0" anchor="ctr"/>
                </a:tc>
                <a:tc>
                  <a:txBody>
                    <a:bodyPr/>
                    <a:lstStyle/>
                    <a:p>
                      <a:pPr algn="r" fontAlgn="b"/>
                      <a:r>
                        <a:rPr lang="en-US" sz="1400" b="0" i="0" u="none" strike="noStrike">
                          <a:solidFill>
                            <a:srgbClr val="000000"/>
                          </a:solidFill>
                          <a:effectLst/>
                          <a:latin typeface="Calibri" panose="020F0502020204030204" pitchFamily="34" charset="0"/>
                        </a:rPr>
                        <a:t>                  (249,440)</a:t>
                      </a:r>
                    </a:p>
                  </a:txBody>
                  <a:tcPr marL="9525" marR="9525" marT="9525" marB="0" anchor="ctr"/>
                </a:tc>
                <a:tc>
                  <a:txBody>
                    <a:bodyPr/>
                    <a:lstStyle/>
                    <a:p>
                      <a:pPr algn="r" fontAlgn="b"/>
                      <a:r>
                        <a:rPr lang="en-US" sz="1400" b="0" i="0" u="none" strike="noStrike" dirty="0">
                          <a:solidFill>
                            <a:srgbClr val="000000"/>
                          </a:solidFill>
                          <a:effectLst/>
                          <a:latin typeface="Calibri" panose="020F0502020204030204" pitchFamily="34" charset="0"/>
                        </a:rPr>
                        <a:t>                  (299,329)</a:t>
                      </a:r>
                    </a:p>
                  </a:txBody>
                  <a:tcPr marL="9525" marR="9525" marT="9525" marB="0" anchor="ctr"/>
                </a:tc>
                <a:extLst>
                  <a:ext uri="{0D108BD9-81ED-4DB2-BD59-A6C34878D82A}">
                    <a16:rowId xmlns:a16="http://schemas.microsoft.com/office/drawing/2014/main" val="10005"/>
                  </a:ext>
                </a:extLst>
              </a:tr>
            </a:tbl>
          </a:graphicData>
        </a:graphic>
      </p:graphicFrame>
      <p:sp>
        <p:nvSpPr>
          <p:cNvPr id="4" name="TextBox 3"/>
          <p:cNvSpPr txBox="1"/>
          <p:nvPr/>
        </p:nvSpPr>
        <p:spPr>
          <a:xfrm>
            <a:off x="176877" y="147062"/>
            <a:ext cx="3803579" cy="1354217"/>
          </a:xfrm>
          <a:prstGeom prst="rect">
            <a:avLst/>
          </a:prstGeom>
          <a:noFill/>
          <a:ln>
            <a:solidFill>
              <a:schemeClr val="bg2">
                <a:lumMod val="50000"/>
              </a:schemeClr>
            </a:solidFill>
          </a:ln>
        </p:spPr>
        <p:txBody>
          <a:bodyPr wrap="square" rtlCol="0">
            <a:spAutoFit/>
          </a:bodyPr>
          <a:lstStyle/>
          <a:p>
            <a:pPr algn="ctr"/>
            <a:r>
              <a:rPr lang="en-US" b="1" dirty="0"/>
              <a:t>Total Annual Pounds of NO</a:t>
            </a:r>
            <a:r>
              <a:rPr lang="en-US" b="1" baseline="-25000" dirty="0"/>
              <a:t>X</a:t>
            </a:r>
            <a:r>
              <a:rPr lang="en-US" b="1" dirty="0"/>
              <a:t> Emissions </a:t>
            </a:r>
            <a:r>
              <a:rPr lang="en-US" dirty="0"/>
              <a:t>All passenger cars and trucks </a:t>
            </a:r>
          </a:p>
          <a:p>
            <a:pPr algn="ctr"/>
            <a:r>
              <a:rPr lang="en-US" dirty="0"/>
              <a:t>San Patricio and Nueces Counties</a:t>
            </a:r>
          </a:p>
          <a:p>
            <a:pPr algn="ctr"/>
            <a:r>
              <a:rPr lang="en-US" sz="2800" dirty="0"/>
              <a:t>973,676</a:t>
            </a:r>
          </a:p>
        </p:txBody>
      </p:sp>
    </p:spTree>
    <p:extLst>
      <p:ext uri="{BB962C8B-B14F-4D97-AF65-F5344CB8AC3E}">
        <p14:creationId xmlns:p14="http://schemas.microsoft.com/office/powerpoint/2010/main" val="3739588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4088391830"/>
              </p:ext>
            </p:extLst>
          </p:nvPr>
        </p:nvGraphicFramePr>
        <p:xfrm>
          <a:off x="1681515" y="0"/>
          <a:ext cx="8668550" cy="62913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0620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2470235484"/>
              </p:ext>
            </p:extLst>
          </p:nvPr>
        </p:nvGraphicFramePr>
        <p:xfrm>
          <a:off x="3523450" y="0"/>
          <a:ext cx="8668550" cy="62913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766291868"/>
              </p:ext>
            </p:extLst>
          </p:nvPr>
        </p:nvGraphicFramePr>
        <p:xfrm>
          <a:off x="254410" y="3869474"/>
          <a:ext cx="5891645" cy="1820477"/>
        </p:xfrm>
        <a:graphic>
          <a:graphicData uri="http://schemas.openxmlformats.org/drawingml/2006/table">
            <a:tbl>
              <a:tblPr>
                <a:tableStyleId>{5C22544A-7EE6-4342-B048-85BDC9FD1C3A}</a:tableStyleId>
              </a:tblPr>
              <a:tblGrid>
                <a:gridCol w="880947">
                  <a:extLst>
                    <a:ext uri="{9D8B030D-6E8A-4147-A177-3AD203B41FA5}">
                      <a16:colId xmlns:a16="http://schemas.microsoft.com/office/drawing/2014/main" val="20000"/>
                    </a:ext>
                  </a:extLst>
                </a:gridCol>
                <a:gridCol w="966188">
                  <a:extLst>
                    <a:ext uri="{9D8B030D-6E8A-4147-A177-3AD203B41FA5}">
                      <a16:colId xmlns:a16="http://schemas.microsoft.com/office/drawing/2014/main" val="20001"/>
                    </a:ext>
                  </a:extLst>
                </a:gridCol>
                <a:gridCol w="769026">
                  <a:extLst>
                    <a:ext uri="{9D8B030D-6E8A-4147-A177-3AD203B41FA5}">
                      <a16:colId xmlns:a16="http://schemas.microsoft.com/office/drawing/2014/main" val="20002"/>
                    </a:ext>
                  </a:extLst>
                </a:gridCol>
                <a:gridCol w="818871">
                  <a:extLst>
                    <a:ext uri="{9D8B030D-6E8A-4147-A177-3AD203B41FA5}">
                      <a16:colId xmlns:a16="http://schemas.microsoft.com/office/drawing/2014/main" val="20003"/>
                    </a:ext>
                  </a:extLst>
                </a:gridCol>
                <a:gridCol w="818871">
                  <a:extLst>
                    <a:ext uri="{9D8B030D-6E8A-4147-A177-3AD203B41FA5}">
                      <a16:colId xmlns:a16="http://schemas.microsoft.com/office/drawing/2014/main" val="20004"/>
                    </a:ext>
                  </a:extLst>
                </a:gridCol>
                <a:gridCol w="818871">
                  <a:extLst>
                    <a:ext uri="{9D8B030D-6E8A-4147-A177-3AD203B41FA5}">
                      <a16:colId xmlns:a16="http://schemas.microsoft.com/office/drawing/2014/main" val="20005"/>
                    </a:ext>
                  </a:extLst>
                </a:gridCol>
                <a:gridCol w="818871">
                  <a:extLst>
                    <a:ext uri="{9D8B030D-6E8A-4147-A177-3AD203B41FA5}">
                      <a16:colId xmlns:a16="http://schemas.microsoft.com/office/drawing/2014/main" val="20006"/>
                    </a:ext>
                  </a:extLst>
                </a:gridCol>
              </a:tblGrid>
              <a:tr h="264092">
                <a:tc gridSpan="7">
                  <a:txBody>
                    <a:bodyPr/>
                    <a:lstStyle/>
                    <a:p>
                      <a:pPr algn="ctr" fontAlgn="b"/>
                      <a:r>
                        <a:rPr lang="en-US" sz="1400" b="1" i="0" u="none" strike="noStrike" dirty="0">
                          <a:solidFill>
                            <a:srgbClr val="000000"/>
                          </a:solidFill>
                          <a:effectLst/>
                          <a:latin typeface="Calibri" panose="020F0502020204030204" pitchFamily="34" charset="0"/>
                        </a:rPr>
                        <a:t>VOC Reductions</a:t>
                      </a:r>
                      <a:r>
                        <a:rPr lang="en-US" sz="1400" b="1" i="0" u="none" strike="noStrike" baseline="0" dirty="0">
                          <a:solidFill>
                            <a:srgbClr val="000000"/>
                          </a:solidFill>
                          <a:effectLst/>
                          <a:latin typeface="Calibri" panose="020F0502020204030204" pitchFamily="34" charset="0"/>
                        </a:rPr>
                        <a:t> with % Change form Gasoline to Alternative Fuels</a:t>
                      </a:r>
                      <a:endParaRPr lang="en-US"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0">
                <a:tc>
                  <a:txBody>
                    <a:bodyPr/>
                    <a:lstStyle/>
                    <a:p>
                      <a:pPr algn="r" fontAlgn="b"/>
                      <a:r>
                        <a:rPr lang="en-US" sz="1100" b="1" i="0" u="none" strike="noStrike" dirty="0">
                          <a:solidFill>
                            <a:srgbClr val="000000"/>
                          </a:solidFill>
                          <a:effectLst/>
                          <a:latin typeface="Calibri" panose="020F0502020204030204" pitchFamily="34" charset="0"/>
                        </a:rPr>
                        <a:t>Fuel Tech</a:t>
                      </a:r>
                    </a:p>
                  </a:txBody>
                  <a:tcPr marL="9525" marR="9525" marT="9525" marB="0" anchor="b"/>
                </a:tc>
                <a:tc>
                  <a:txBody>
                    <a:bodyPr/>
                    <a:lstStyle/>
                    <a:p>
                      <a:pPr algn="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15%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30%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0">
                <a:tc>
                  <a:txBody>
                    <a:bodyPr/>
                    <a:lstStyle/>
                    <a:p>
                      <a:pPr algn="r" fontAlgn="b"/>
                      <a:r>
                        <a:rPr lang="en-US" sz="1100" u="none" strike="noStrike">
                          <a:effectLst/>
                        </a:rPr>
                        <a:t>CNG</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(20,630)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(41,260)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(61,890)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(82,521)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(103,151)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                  (123,781)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0">
                <a:tc>
                  <a:txBody>
                    <a:bodyPr/>
                    <a:lstStyle/>
                    <a:p>
                      <a:pPr algn="r" fontAlgn="b"/>
                      <a:r>
                        <a:rPr lang="en-US" sz="1100" u="none" strike="noStrike">
                          <a:effectLst/>
                        </a:rPr>
                        <a:t>E85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                         (4,290)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                    (8,579)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                    (12,869)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                    (17,159)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(21,448)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(25,738)</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0">
                <a:tc>
                  <a:txBody>
                    <a:bodyPr/>
                    <a:lstStyle/>
                    <a:p>
                      <a:pPr algn="r" fontAlgn="b"/>
                      <a:r>
                        <a:rPr lang="en-US" sz="1100" u="none" strike="noStrike" dirty="0">
                          <a:effectLst/>
                        </a:rPr>
                        <a:t>HEV</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                      (23,450)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                  (46,899)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                    (70,349)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                    (93,799)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                  (117,249)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(140,698)</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0">
                <a:tc>
                  <a:txBody>
                    <a:bodyPr/>
                    <a:lstStyle/>
                    <a:p>
                      <a:pPr algn="r" fontAlgn="b"/>
                      <a:r>
                        <a:rPr lang="en-US" sz="1100" u="none" strike="noStrike" dirty="0">
                          <a:effectLst/>
                        </a:rPr>
                        <a:t>EV</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                      (46,382)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                  (92,764)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(139,146)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(185,529)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                  (231,911)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(278,293)</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bl>
          </a:graphicData>
        </a:graphic>
      </p:graphicFrame>
      <p:sp>
        <p:nvSpPr>
          <p:cNvPr id="4" name="TextBox 3"/>
          <p:cNvSpPr txBox="1"/>
          <p:nvPr/>
        </p:nvSpPr>
        <p:spPr>
          <a:xfrm>
            <a:off x="176877" y="147061"/>
            <a:ext cx="3845143" cy="1354217"/>
          </a:xfrm>
          <a:prstGeom prst="rect">
            <a:avLst/>
          </a:prstGeom>
          <a:noFill/>
          <a:ln>
            <a:solidFill>
              <a:schemeClr val="bg2">
                <a:lumMod val="50000"/>
              </a:schemeClr>
            </a:solidFill>
          </a:ln>
        </p:spPr>
        <p:txBody>
          <a:bodyPr wrap="square" rtlCol="0">
            <a:spAutoFit/>
          </a:bodyPr>
          <a:lstStyle/>
          <a:p>
            <a:pPr algn="ctr"/>
            <a:r>
              <a:rPr lang="en-US" b="1" dirty="0"/>
              <a:t>Total Annual Pounds of VOC Emissions </a:t>
            </a:r>
            <a:r>
              <a:rPr lang="en-US" dirty="0"/>
              <a:t>All passenger cars and trucks </a:t>
            </a:r>
          </a:p>
          <a:p>
            <a:pPr algn="ctr"/>
            <a:r>
              <a:rPr lang="en-US" dirty="0"/>
              <a:t>San Patricio and Nueces Counties</a:t>
            </a:r>
          </a:p>
          <a:p>
            <a:pPr algn="ctr"/>
            <a:r>
              <a:rPr lang="en-US" sz="2800" dirty="0"/>
              <a:t> 914,562 </a:t>
            </a:r>
          </a:p>
        </p:txBody>
      </p:sp>
      <p:graphicFrame>
        <p:nvGraphicFramePr>
          <p:cNvPr id="6" name="Table 5"/>
          <p:cNvGraphicFramePr>
            <a:graphicFrameLocks noGrp="1"/>
          </p:cNvGraphicFramePr>
          <p:nvPr>
            <p:extLst>
              <p:ext uri="{D42A27DB-BD31-4B8C-83A1-F6EECF244321}">
                <p14:modId xmlns:p14="http://schemas.microsoft.com/office/powerpoint/2010/main" val="2926423123"/>
              </p:ext>
            </p:extLst>
          </p:nvPr>
        </p:nvGraphicFramePr>
        <p:xfrm>
          <a:off x="176877" y="3602182"/>
          <a:ext cx="6326500" cy="2536147"/>
        </p:xfrm>
        <a:graphic>
          <a:graphicData uri="http://schemas.openxmlformats.org/drawingml/2006/table">
            <a:tbl>
              <a:tblPr>
                <a:tableStyleId>{5C22544A-7EE6-4342-B048-85BDC9FD1C3A}</a:tableStyleId>
              </a:tblPr>
              <a:tblGrid>
                <a:gridCol w="945968">
                  <a:extLst>
                    <a:ext uri="{9D8B030D-6E8A-4147-A177-3AD203B41FA5}">
                      <a16:colId xmlns:a16="http://schemas.microsoft.com/office/drawing/2014/main" val="20000"/>
                    </a:ext>
                  </a:extLst>
                </a:gridCol>
                <a:gridCol w="1037501">
                  <a:extLst>
                    <a:ext uri="{9D8B030D-6E8A-4147-A177-3AD203B41FA5}">
                      <a16:colId xmlns:a16="http://schemas.microsoft.com/office/drawing/2014/main" val="20001"/>
                    </a:ext>
                  </a:extLst>
                </a:gridCol>
                <a:gridCol w="825787">
                  <a:extLst>
                    <a:ext uri="{9D8B030D-6E8A-4147-A177-3AD203B41FA5}">
                      <a16:colId xmlns:a16="http://schemas.microsoft.com/office/drawing/2014/main" val="20002"/>
                    </a:ext>
                  </a:extLst>
                </a:gridCol>
                <a:gridCol w="879311">
                  <a:extLst>
                    <a:ext uri="{9D8B030D-6E8A-4147-A177-3AD203B41FA5}">
                      <a16:colId xmlns:a16="http://schemas.microsoft.com/office/drawing/2014/main" val="20003"/>
                    </a:ext>
                  </a:extLst>
                </a:gridCol>
                <a:gridCol w="879311">
                  <a:extLst>
                    <a:ext uri="{9D8B030D-6E8A-4147-A177-3AD203B41FA5}">
                      <a16:colId xmlns:a16="http://schemas.microsoft.com/office/drawing/2014/main" val="20004"/>
                    </a:ext>
                  </a:extLst>
                </a:gridCol>
                <a:gridCol w="879311">
                  <a:extLst>
                    <a:ext uri="{9D8B030D-6E8A-4147-A177-3AD203B41FA5}">
                      <a16:colId xmlns:a16="http://schemas.microsoft.com/office/drawing/2014/main" val="20005"/>
                    </a:ext>
                  </a:extLst>
                </a:gridCol>
                <a:gridCol w="879311">
                  <a:extLst>
                    <a:ext uri="{9D8B030D-6E8A-4147-A177-3AD203B41FA5}">
                      <a16:colId xmlns:a16="http://schemas.microsoft.com/office/drawing/2014/main" val="20006"/>
                    </a:ext>
                  </a:extLst>
                </a:gridCol>
              </a:tblGrid>
              <a:tr h="299858">
                <a:tc gridSpan="7">
                  <a:txBody>
                    <a:bodyPr/>
                    <a:lstStyle/>
                    <a:p>
                      <a:pPr algn="ctr" fontAlgn="b"/>
                      <a:r>
                        <a:rPr lang="en-US" sz="1800" b="1" i="0" u="none" strike="noStrike" dirty="0">
                          <a:solidFill>
                            <a:srgbClr val="000000"/>
                          </a:solidFill>
                          <a:effectLst/>
                          <a:latin typeface="Calibri" panose="020F0502020204030204" pitchFamily="34" charset="0"/>
                        </a:rPr>
                        <a:t>VOC Reductions</a:t>
                      </a:r>
                      <a:r>
                        <a:rPr lang="en-US" sz="1800" b="1" i="0" u="none" strike="noStrike" baseline="0" dirty="0">
                          <a:solidFill>
                            <a:srgbClr val="000000"/>
                          </a:solidFill>
                          <a:effectLst/>
                          <a:latin typeface="Calibri" panose="020F0502020204030204" pitchFamily="34" charset="0"/>
                        </a:rPr>
                        <a:t> with % Change form Gasoline to Alternative Fuels</a:t>
                      </a:r>
                      <a:endParaRPr lang="en-US"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392869">
                <a:tc>
                  <a:txBody>
                    <a:bodyPr/>
                    <a:lstStyle/>
                    <a:p>
                      <a:pPr algn="r" fontAlgn="b"/>
                      <a:r>
                        <a:rPr lang="en-US" sz="1600" b="1" i="0" u="none" strike="noStrike" dirty="0">
                          <a:solidFill>
                            <a:srgbClr val="000000"/>
                          </a:solidFill>
                          <a:effectLst/>
                          <a:latin typeface="Calibri" panose="020F0502020204030204" pitchFamily="34" charset="0"/>
                        </a:rPr>
                        <a:t>Fuel Tech</a:t>
                      </a:r>
                    </a:p>
                  </a:txBody>
                  <a:tcPr marL="9525" marR="9525" marT="9525" marB="0" anchor="ctr"/>
                </a:tc>
                <a:tc>
                  <a:txBody>
                    <a:bodyPr/>
                    <a:lstStyle/>
                    <a:p>
                      <a:pPr algn="r" fontAlgn="b"/>
                      <a:r>
                        <a:rPr lang="en-US" sz="1600" b="1" u="none" strike="noStrike" dirty="0">
                          <a:effectLst/>
                        </a:rPr>
                        <a:t>5%</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600" b="1" u="none" strike="noStrike" dirty="0">
                          <a:effectLst/>
                        </a:rPr>
                        <a:t>10%</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600" b="1" u="none" strike="noStrike" dirty="0">
                          <a:effectLst/>
                        </a:rPr>
                        <a:t>15% </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600" b="1" u="none" strike="noStrike" dirty="0">
                          <a:effectLst/>
                        </a:rPr>
                        <a:t>20%</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600" b="1" u="none" strike="noStrike" dirty="0">
                          <a:effectLst/>
                        </a:rPr>
                        <a:t>25%</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600" b="1" u="none" strike="noStrike" dirty="0">
                          <a:effectLst/>
                        </a:rPr>
                        <a:t>30%</a:t>
                      </a:r>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460855">
                <a:tc>
                  <a:txBody>
                    <a:bodyPr/>
                    <a:lstStyle/>
                    <a:p>
                      <a:pPr algn="r" fontAlgn="b"/>
                      <a:r>
                        <a:rPr lang="en-US" sz="1800" u="none" strike="noStrike" dirty="0">
                          <a:effectLst/>
                        </a:rPr>
                        <a:t>CNG</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(20,630)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(41,260)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(61,890)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(82,521)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(103,151)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(123,781)</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460855">
                <a:tc>
                  <a:txBody>
                    <a:bodyPr/>
                    <a:lstStyle/>
                    <a:p>
                      <a:pPr algn="r" fontAlgn="b"/>
                      <a:r>
                        <a:rPr lang="en-US" sz="1800" u="none" strike="noStrike" dirty="0">
                          <a:effectLst/>
                        </a:rPr>
                        <a:t>E85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(4,290)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(8,579)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(12,869)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(17,159)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(21,448)</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(25,738)</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460855">
                <a:tc>
                  <a:txBody>
                    <a:bodyPr/>
                    <a:lstStyle/>
                    <a:p>
                      <a:pPr algn="r" fontAlgn="b"/>
                      <a:r>
                        <a:rPr lang="en-US" sz="1800" u="none" strike="noStrike" dirty="0">
                          <a:effectLst/>
                        </a:rPr>
                        <a:t>HEV</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(23,450)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(46,899)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(70,349)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(93,799)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(117,249)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(140,698)</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460855">
                <a:tc>
                  <a:txBody>
                    <a:bodyPr/>
                    <a:lstStyle/>
                    <a:p>
                      <a:pPr algn="r" fontAlgn="b"/>
                      <a:r>
                        <a:rPr lang="en-US" sz="1800" u="none" strike="noStrike" dirty="0">
                          <a:effectLst/>
                        </a:rPr>
                        <a:t>EV</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(46,382)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(92,764)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(139,146)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(185,529)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(231,911)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(278,293)</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13080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299667"/>
            <a:ext cx="11457897" cy="732300"/>
          </a:xfrm>
        </p:spPr>
        <p:txBody>
          <a:bodyPr>
            <a:normAutofit/>
          </a:bodyPr>
          <a:lstStyle/>
          <a:p>
            <a:r>
              <a:rPr lang="en-US" sz="4400" b="1" dirty="0"/>
              <a:t>VW Offending Vehicles</a:t>
            </a:r>
          </a:p>
        </p:txBody>
      </p:sp>
      <p:sp>
        <p:nvSpPr>
          <p:cNvPr id="3" name="Content Placeholder 2"/>
          <p:cNvSpPr>
            <a:spLocks noGrp="1"/>
          </p:cNvSpPr>
          <p:nvPr>
            <p:ph idx="1"/>
          </p:nvPr>
        </p:nvSpPr>
        <p:spPr>
          <a:xfrm>
            <a:off x="274319" y="1529234"/>
            <a:ext cx="10016555" cy="4933889"/>
          </a:xfrm>
        </p:spPr>
        <p:txBody>
          <a:bodyPr/>
          <a:lstStyle/>
          <a:p>
            <a:pPr>
              <a:lnSpc>
                <a:spcPct val="100000"/>
              </a:lnSpc>
              <a:buClr>
                <a:schemeClr val="bg2">
                  <a:lumMod val="50000"/>
                </a:schemeClr>
              </a:buClr>
              <a:buFont typeface="Wingdings" panose="05000000000000000000" pitchFamily="2" charset="2"/>
              <a:buChar char=""/>
            </a:pPr>
            <a:r>
              <a:rPr lang="en-US" sz="3200"/>
              <a:t>Cars </a:t>
            </a:r>
            <a:r>
              <a:rPr lang="en-US" sz="3200" dirty="0"/>
              <a:t>registered locally (.1%  of local cars)</a:t>
            </a:r>
            <a:r>
              <a:rPr lang="en-US" sz="3200" dirty="0">
                <a:ln w="0"/>
                <a:solidFill>
                  <a:srgbClr val="F0A22E"/>
                </a:solidFill>
                <a:effectLst>
                  <a:outerShdw blurRad="38100" dist="25400" dir="5400000" algn="ctr" rotWithShape="0">
                    <a:srgbClr val="6E747A">
                      <a:alpha val="43000"/>
                    </a:srgbClr>
                  </a:outerShdw>
                </a:effectLst>
                <a:sym typeface="Wingdings" panose="05000000000000000000" pitchFamily="2" charset="2"/>
              </a:rPr>
              <a:t> </a:t>
            </a:r>
            <a:endParaRPr lang="en-US" sz="3200" dirty="0"/>
          </a:p>
          <a:p>
            <a:pPr>
              <a:lnSpc>
                <a:spcPct val="200000"/>
              </a:lnSpc>
              <a:buClr>
                <a:schemeClr val="bg2">
                  <a:lumMod val="50000"/>
                </a:schemeClr>
              </a:buClr>
              <a:buFont typeface="Wingdings" panose="05000000000000000000" pitchFamily="2" charset="2"/>
              <a:buChar char=""/>
            </a:pPr>
            <a:r>
              <a:rPr lang="en-US" sz="3200" dirty="0"/>
              <a:t>NO</a:t>
            </a:r>
            <a:r>
              <a:rPr lang="en-US" sz="3200" baseline="-25000" dirty="0"/>
              <a:t>X</a:t>
            </a:r>
            <a:r>
              <a:rPr lang="en-US" sz="3200" dirty="0"/>
              <a:t> released above certified </a:t>
            </a:r>
            <a:r>
              <a:rPr lang="en-US" sz="3200" dirty="0">
                <a:ln w="0"/>
                <a:solidFill>
                  <a:schemeClr val="accent1"/>
                </a:solidFill>
                <a:effectLst>
                  <a:outerShdw blurRad="38100" dist="25400" dir="5400000" algn="ctr" rotWithShape="0">
                    <a:srgbClr val="6E747A">
                      <a:alpha val="43000"/>
                    </a:srgbClr>
                  </a:outerShdw>
                </a:effectLst>
                <a:sym typeface="Wingdings" panose="05000000000000000000" pitchFamily="2" charset="2"/>
              </a:rPr>
              <a:t></a:t>
            </a:r>
            <a:r>
              <a:rPr lang="en-US" sz="3200" dirty="0"/>
              <a:t> </a:t>
            </a:r>
          </a:p>
          <a:p>
            <a:pPr>
              <a:lnSpc>
                <a:spcPct val="200000"/>
              </a:lnSpc>
              <a:buClr>
                <a:schemeClr val="bg2">
                  <a:lumMod val="50000"/>
                </a:schemeClr>
              </a:buClr>
              <a:buFont typeface="Wingdings" panose="05000000000000000000" pitchFamily="2" charset="2"/>
              <a:buChar char=""/>
            </a:pPr>
            <a:r>
              <a:rPr lang="en-US" sz="3200" dirty="0"/>
              <a:t>Exhaust equivalent of adding cars  </a:t>
            </a:r>
            <a:r>
              <a:rPr lang="en-US" sz="3200" dirty="0">
                <a:ln w="0"/>
                <a:solidFill>
                  <a:srgbClr val="F0A22E"/>
                </a:solidFill>
                <a:effectLst>
                  <a:outerShdw blurRad="38100" dist="25400" dir="5400000" algn="ctr" rotWithShape="0">
                    <a:srgbClr val="6E747A">
                      <a:alpha val="43000"/>
                    </a:srgbClr>
                  </a:outerShdw>
                </a:effectLst>
                <a:sym typeface="Wingdings" panose="05000000000000000000" pitchFamily="2" charset="2"/>
              </a:rPr>
              <a:t></a:t>
            </a:r>
            <a:endParaRPr lang="en-US" sz="3200" dirty="0"/>
          </a:p>
          <a:p>
            <a:pPr>
              <a:lnSpc>
                <a:spcPct val="200000"/>
              </a:lnSpc>
              <a:buClr>
                <a:schemeClr val="bg2">
                  <a:lumMod val="50000"/>
                </a:schemeClr>
              </a:buClr>
              <a:buFont typeface="Wingdings" panose="05000000000000000000" pitchFamily="2" charset="2"/>
              <a:buChar char=""/>
            </a:pPr>
            <a:r>
              <a:rPr lang="en-US" sz="3200" dirty="0"/>
              <a:t>% of NO</a:t>
            </a:r>
            <a:r>
              <a:rPr lang="en-US" sz="3200" baseline="-25000" dirty="0"/>
              <a:t>X</a:t>
            </a:r>
            <a:r>
              <a:rPr lang="en-US" sz="3200" dirty="0"/>
              <a:t> from offending cars</a:t>
            </a:r>
            <a:r>
              <a:rPr lang="en-US" sz="3200" dirty="0">
                <a:ln w="0"/>
                <a:solidFill>
                  <a:srgbClr val="F0A22E"/>
                </a:solidFill>
                <a:effectLst>
                  <a:outerShdw blurRad="38100" dist="25400" dir="5400000" algn="ctr" rotWithShape="0">
                    <a:srgbClr val="6E747A">
                      <a:alpha val="43000"/>
                    </a:srgbClr>
                  </a:outerShdw>
                </a:effectLst>
                <a:sym typeface="Wingdings" panose="05000000000000000000" pitchFamily="2" charset="2"/>
              </a:rPr>
              <a:t></a:t>
            </a:r>
            <a:endParaRPr lang="en-US" sz="3200" dirty="0"/>
          </a:p>
          <a:p>
            <a:pPr marL="0" indent="0">
              <a:lnSpc>
                <a:spcPct val="150000"/>
              </a:lnSpc>
              <a:buClr>
                <a:schemeClr val="bg2">
                  <a:lumMod val="50000"/>
                </a:schemeClr>
              </a:buClr>
              <a:buNone/>
            </a:pPr>
            <a:endParaRPr lang="en-US" sz="3200" dirty="0"/>
          </a:p>
          <a:p>
            <a:endParaRPr lang="en-US" dirty="0"/>
          </a:p>
        </p:txBody>
      </p:sp>
      <p:sp>
        <p:nvSpPr>
          <p:cNvPr id="4" name="Cloud 3"/>
          <p:cNvSpPr/>
          <p:nvPr/>
        </p:nvSpPr>
        <p:spPr>
          <a:xfrm>
            <a:off x="6092046" y="2055198"/>
            <a:ext cx="2821579" cy="1463041"/>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a:t>10X to 40X </a:t>
            </a:r>
          </a:p>
        </p:txBody>
      </p:sp>
      <p:sp>
        <p:nvSpPr>
          <p:cNvPr id="8" name="Cloud 7"/>
          <p:cNvSpPr/>
          <p:nvPr/>
        </p:nvSpPr>
        <p:spPr>
          <a:xfrm>
            <a:off x="6174783" y="4621079"/>
            <a:ext cx="3242855" cy="1502229"/>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a:solidFill>
                  <a:schemeClr val="dk1"/>
                </a:solidFill>
              </a:rPr>
              <a:t>2-7 % of NO</a:t>
            </a:r>
            <a:r>
              <a:rPr lang="en-US" sz="2800" b="1" baseline="-25000" dirty="0">
                <a:solidFill>
                  <a:schemeClr val="dk1"/>
                </a:solidFill>
              </a:rPr>
              <a:t>X </a:t>
            </a:r>
            <a:r>
              <a:rPr lang="en-US" b="1" dirty="0">
                <a:solidFill>
                  <a:schemeClr val="dk1"/>
                </a:solidFill>
              </a:rPr>
              <a:t>from cars</a:t>
            </a:r>
            <a:endParaRPr lang="en-US" sz="2800" b="1" dirty="0">
              <a:solidFill>
                <a:schemeClr val="dk1"/>
              </a:solidFill>
            </a:endParaRPr>
          </a:p>
        </p:txBody>
      </p:sp>
      <p:sp>
        <p:nvSpPr>
          <p:cNvPr id="9" name="Flowchart: Terminator 8"/>
          <p:cNvSpPr/>
          <p:nvPr/>
        </p:nvSpPr>
        <p:spPr>
          <a:xfrm>
            <a:off x="8789292" y="1441246"/>
            <a:ext cx="1256691" cy="613952"/>
          </a:xfrm>
          <a:prstGeom prst="flowChartTerminator">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a:t>313</a:t>
            </a:r>
            <a:endParaRPr lang="en-US" sz="2800" b="1" dirty="0">
              <a:solidFill>
                <a:schemeClr val="dk1"/>
              </a:solidFill>
            </a:endParaRPr>
          </a:p>
        </p:txBody>
      </p:sp>
      <p:sp>
        <p:nvSpPr>
          <p:cNvPr id="11" name="Flowchart: Terminator 10"/>
          <p:cNvSpPr/>
          <p:nvPr/>
        </p:nvSpPr>
        <p:spPr>
          <a:xfrm>
            <a:off x="7502836" y="3645724"/>
            <a:ext cx="2788038" cy="734915"/>
          </a:xfrm>
          <a:prstGeom prst="flowChartTerminator">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a:solidFill>
                  <a:schemeClr val="dk1"/>
                </a:solidFill>
              </a:rPr>
              <a:t>2,817 to 12,207</a:t>
            </a:r>
          </a:p>
        </p:txBody>
      </p:sp>
    </p:spTree>
    <p:extLst>
      <p:ext uri="{BB962C8B-B14F-4D97-AF65-F5344CB8AC3E}">
        <p14:creationId xmlns:p14="http://schemas.microsoft.com/office/powerpoint/2010/main" val="355623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AFLEET Tool -Argonne National Laboratory </a:t>
            </a:r>
          </a:p>
        </p:txBody>
      </p:sp>
      <p:pic>
        <p:nvPicPr>
          <p:cNvPr id="5" name="Picture 4"/>
          <p:cNvPicPr>
            <a:picLocks noChangeAspect="1"/>
          </p:cNvPicPr>
          <p:nvPr/>
        </p:nvPicPr>
        <p:blipFill>
          <a:blip r:embed="rId2"/>
          <a:stretch>
            <a:fillRect/>
          </a:stretch>
        </p:blipFill>
        <p:spPr>
          <a:xfrm>
            <a:off x="453889" y="1318468"/>
            <a:ext cx="5566093" cy="4643319"/>
          </a:xfrm>
          <a:prstGeom prst="rect">
            <a:avLst/>
          </a:prstGeom>
        </p:spPr>
      </p:pic>
      <p:pic>
        <p:nvPicPr>
          <p:cNvPr id="6" name="Picture 5"/>
          <p:cNvPicPr>
            <a:picLocks noChangeAspect="1"/>
          </p:cNvPicPr>
          <p:nvPr/>
        </p:nvPicPr>
        <p:blipFill>
          <a:blip r:embed="rId3"/>
          <a:stretch>
            <a:fillRect/>
          </a:stretch>
        </p:blipFill>
        <p:spPr>
          <a:xfrm>
            <a:off x="6199550" y="1277630"/>
            <a:ext cx="5631407" cy="4697805"/>
          </a:xfrm>
          <a:prstGeom prst="rect">
            <a:avLst/>
          </a:prstGeom>
        </p:spPr>
      </p:pic>
    </p:spTree>
    <p:extLst>
      <p:ext uri="{BB962C8B-B14F-4D97-AF65-F5344CB8AC3E}">
        <p14:creationId xmlns:p14="http://schemas.microsoft.com/office/powerpoint/2010/main" val="777634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and Resources</a:t>
            </a:r>
          </a:p>
        </p:txBody>
      </p:sp>
      <p:sp>
        <p:nvSpPr>
          <p:cNvPr id="6" name="Content Placeholder 5"/>
          <p:cNvSpPr>
            <a:spLocks noGrp="1"/>
          </p:cNvSpPr>
          <p:nvPr>
            <p:ph idx="1"/>
          </p:nvPr>
        </p:nvSpPr>
        <p:spPr/>
        <p:txBody>
          <a:bodyPr>
            <a:normAutofit/>
          </a:bodyPr>
          <a:lstStyle/>
          <a:p>
            <a:pPr>
              <a:buClr>
                <a:schemeClr val="accent6">
                  <a:lumMod val="75000"/>
                </a:schemeClr>
              </a:buClr>
              <a:buSzPct val="100000"/>
              <a:buBlip>
                <a:blip r:embed="rId2"/>
              </a:buBlip>
            </a:pPr>
            <a:r>
              <a:rPr lang="en-US" sz="2400" dirty="0">
                <a:solidFill>
                  <a:schemeClr val="accent1"/>
                </a:solidFill>
                <a:hlinkClick r:id="rId3"/>
              </a:rPr>
              <a:t>AutoCheck.cc</a:t>
            </a:r>
            <a:endParaRPr lang="en-US" sz="2400" dirty="0">
              <a:solidFill>
                <a:schemeClr val="accent1"/>
              </a:solidFill>
            </a:endParaRPr>
          </a:p>
          <a:p>
            <a:pPr>
              <a:buClr>
                <a:schemeClr val="accent6">
                  <a:lumMod val="75000"/>
                </a:schemeClr>
              </a:buClr>
              <a:buSzPct val="100000"/>
              <a:buBlip>
                <a:blip r:embed="rId2"/>
              </a:buBlip>
            </a:pPr>
            <a:r>
              <a:rPr lang="en-US" sz="2400" dirty="0">
                <a:solidFill>
                  <a:schemeClr val="accent1"/>
                </a:solidFill>
                <a:latin typeface="+mj-lt"/>
                <a:ea typeface="+mj-ea"/>
                <a:cs typeface="+mj-cs"/>
                <a:hlinkClick r:id="rId4"/>
              </a:rPr>
              <a:t>http://www.afdc.energy.gov/</a:t>
            </a:r>
            <a:endParaRPr lang="en-US" sz="2400" dirty="0">
              <a:solidFill>
                <a:schemeClr val="accent1"/>
              </a:solidFill>
              <a:latin typeface="+mj-lt"/>
              <a:ea typeface="+mj-ea"/>
              <a:cs typeface="+mj-cs"/>
            </a:endParaRPr>
          </a:p>
          <a:p>
            <a:pPr>
              <a:buClr>
                <a:schemeClr val="accent6">
                  <a:lumMod val="75000"/>
                </a:schemeClr>
              </a:buClr>
              <a:buSzPct val="100000"/>
              <a:buBlip>
                <a:blip r:embed="rId2"/>
              </a:buBlip>
            </a:pPr>
            <a:r>
              <a:rPr lang="en-US" sz="2400" dirty="0">
                <a:solidFill>
                  <a:schemeClr val="accent1"/>
                </a:solidFill>
                <a:latin typeface="+mj-lt"/>
                <a:ea typeface="+mj-ea"/>
                <a:cs typeface="+mj-cs"/>
                <a:hlinkClick r:id="rId5"/>
              </a:rPr>
              <a:t>http://www.hybridcars.com/</a:t>
            </a:r>
            <a:endParaRPr lang="en-US" sz="2400" dirty="0">
              <a:solidFill>
                <a:schemeClr val="accent1"/>
              </a:solidFill>
              <a:latin typeface="+mj-lt"/>
              <a:ea typeface="+mj-ea"/>
              <a:cs typeface="+mj-cs"/>
            </a:endParaRPr>
          </a:p>
          <a:p>
            <a:pPr>
              <a:buClr>
                <a:schemeClr val="accent6">
                  <a:lumMod val="75000"/>
                </a:schemeClr>
              </a:buClr>
              <a:buSzPct val="100000"/>
              <a:buBlip>
                <a:blip r:embed="rId2"/>
              </a:buBlip>
            </a:pPr>
            <a:r>
              <a:rPr lang="en-US" sz="2400" dirty="0">
                <a:solidFill>
                  <a:schemeClr val="accent1"/>
                </a:solidFill>
                <a:latin typeface="+mj-lt"/>
                <a:ea typeface="+mj-ea"/>
                <a:cs typeface="+mj-cs"/>
                <a:hlinkClick r:id="rId6"/>
              </a:rPr>
              <a:t>https://greet.es.anl.gov/afleet</a:t>
            </a:r>
            <a:endParaRPr lang="en-US" sz="2400" dirty="0">
              <a:solidFill>
                <a:schemeClr val="accent1"/>
              </a:solidFill>
              <a:latin typeface="+mj-lt"/>
              <a:ea typeface="+mj-ea"/>
              <a:cs typeface="+mj-cs"/>
            </a:endParaRPr>
          </a:p>
          <a:p>
            <a:pPr>
              <a:buClr>
                <a:schemeClr val="accent6">
                  <a:lumMod val="75000"/>
                </a:schemeClr>
              </a:buClr>
              <a:buSzPct val="100000"/>
              <a:buBlip>
                <a:blip r:embed="rId2"/>
              </a:buBlip>
            </a:pPr>
            <a:r>
              <a:rPr lang="en-US" sz="2400" dirty="0">
                <a:solidFill>
                  <a:schemeClr val="accent1"/>
                </a:solidFill>
                <a:latin typeface="+mj-lt"/>
                <a:ea typeface="+mj-ea"/>
                <a:cs typeface="+mj-cs"/>
                <a:hlinkClick r:id="rId7"/>
              </a:rPr>
              <a:t>http://www.eia.gov/forecasts/aeo/tables_ref.cfm</a:t>
            </a:r>
            <a:endParaRPr lang="en-US" sz="2400" dirty="0">
              <a:solidFill>
                <a:schemeClr val="accent1"/>
              </a:solidFill>
              <a:latin typeface="+mj-lt"/>
              <a:ea typeface="+mj-ea"/>
              <a:cs typeface="+mj-cs"/>
            </a:endParaRPr>
          </a:p>
          <a:p>
            <a:pPr>
              <a:buClr>
                <a:schemeClr val="accent6">
                  <a:lumMod val="75000"/>
                </a:schemeClr>
              </a:buClr>
              <a:buSzPct val="100000"/>
              <a:buBlip>
                <a:blip r:embed="rId2"/>
              </a:buBlip>
            </a:pPr>
            <a:endParaRPr lang="en-US" sz="2400" dirty="0">
              <a:solidFill>
                <a:schemeClr val="accent1"/>
              </a:solidFill>
              <a:latin typeface="+mj-lt"/>
              <a:ea typeface="+mj-ea"/>
              <a:cs typeface="+mj-cs"/>
            </a:endParaRPr>
          </a:p>
          <a:p>
            <a:pPr marL="0" indent="0">
              <a:buClr>
                <a:schemeClr val="accent6">
                  <a:lumMod val="75000"/>
                </a:schemeClr>
              </a:buClr>
              <a:buSzPct val="100000"/>
              <a:buNone/>
            </a:pPr>
            <a:endParaRPr lang="en-US" sz="2400" dirty="0">
              <a:solidFill>
                <a:schemeClr val="accent1"/>
              </a:solidFill>
              <a:latin typeface="+mj-lt"/>
              <a:ea typeface="+mj-ea"/>
              <a:cs typeface="+mj-cs"/>
            </a:endParaRPr>
          </a:p>
          <a:p>
            <a:pPr>
              <a:buClr>
                <a:schemeClr val="accent6">
                  <a:lumMod val="75000"/>
                </a:schemeClr>
              </a:buClr>
              <a:buSzPct val="100000"/>
              <a:buBlip>
                <a:blip r:embed="rId2"/>
              </a:buBlip>
            </a:pPr>
            <a:endParaRPr lang="en-US" sz="2400" dirty="0">
              <a:solidFill>
                <a:schemeClr val="accent1"/>
              </a:solidFill>
              <a:latin typeface="+mj-lt"/>
              <a:ea typeface="+mj-ea"/>
              <a:cs typeface="+mj-cs"/>
            </a:endParaRPr>
          </a:p>
        </p:txBody>
      </p:sp>
    </p:spTree>
    <p:extLst>
      <p:ext uri="{BB962C8B-B14F-4D97-AF65-F5344CB8AC3E}">
        <p14:creationId xmlns:p14="http://schemas.microsoft.com/office/powerpoint/2010/main" val="2577294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Primary Pollutants</a:t>
            </a:r>
          </a:p>
        </p:txBody>
      </p:sp>
      <p:pic>
        <p:nvPicPr>
          <p:cNvPr id="2050" name="Picture 2" descr="http://science-edu.larc.nasa.gov/ozonegarden/images/page-graphics/pic1_sourceN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55" y="1207927"/>
            <a:ext cx="4454544" cy="39750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cience-edu.larc.nasa.gov/ozonegarden/images/page-graphics/pic2_sourceVOC.jpg"/>
          <p:cNvPicPr>
            <a:picLocks noChangeAspect="1" noChangeArrowheads="1"/>
          </p:cNvPicPr>
          <p:nvPr/>
        </p:nvPicPr>
        <p:blipFill rotWithShape="1">
          <a:blip r:embed="rId3">
            <a:extLst>
              <a:ext uri="{28A0092B-C50C-407E-A947-70E740481C1C}">
                <a14:useLocalDpi xmlns:a14="http://schemas.microsoft.com/office/drawing/2010/main" val="0"/>
              </a:ext>
            </a:extLst>
          </a:blip>
          <a:srcRect t="3371" r="1882" b="4431"/>
          <a:stretch/>
        </p:blipFill>
        <p:spPr bwMode="auto">
          <a:xfrm>
            <a:off x="4892899" y="1222457"/>
            <a:ext cx="4506810" cy="38278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63533" y="6100462"/>
            <a:ext cx="2901756" cy="369332"/>
          </a:xfrm>
          <a:prstGeom prst="rect">
            <a:avLst/>
          </a:prstGeom>
        </p:spPr>
        <p:txBody>
          <a:bodyPr wrap="none">
            <a:spAutoFit/>
          </a:bodyPr>
          <a:lstStyle/>
          <a:p>
            <a:r>
              <a:rPr lang="en-US" dirty="0">
                <a:hlinkClick r:id="rId4"/>
              </a:rPr>
              <a:t>From EPA brochure OZONE</a:t>
            </a:r>
            <a:endParaRPr lang="en-US" dirty="0"/>
          </a:p>
        </p:txBody>
      </p:sp>
      <p:pic>
        <p:nvPicPr>
          <p:cNvPr id="6" name="Picture 5">
            <a:hlinkClick r:id="rId4"/>
          </p:cNvPr>
          <p:cNvPicPr>
            <a:picLocks noChangeAspect="1"/>
          </p:cNvPicPr>
          <p:nvPr/>
        </p:nvPicPr>
        <p:blipFill>
          <a:blip r:embed="rId5"/>
          <a:stretch>
            <a:fillRect/>
          </a:stretch>
        </p:blipFill>
        <p:spPr>
          <a:xfrm>
            <a:off x="1345051" y="5978344"/>
            <a:ext cx="913871" cy="613568"/>
          </a:xfrm>
          <a:prstGeom prst="rect">
            <a:avLst/>
          </a:prstGeom>
        </p:spPr>
      </p:pic>
    </p:spTree>
    <p:extLst>
      <p:ext uri="{BB962C8B-B14F-4D97-AF65-F5344CB8AC3E}">
        <p14:creationId xmlns:p14="http://schemas.microsoft.com/office/powerpoint/2010/main" val="4115767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Focus on Ozone</a:t>
            </a:r>
          </a:p>
        </p:txBody>
      </p:sp>
      <p:sp>
        <p:nvSpPr>
          <p:cNvPr id="9" name="Content Placeholder 8"/>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p:txBody>
      </p:sp>
      <p:sp>
        <p:nvSpPr>
          <p:cNvPr id="13" name="Rectangle 12"/>
          <p:cNvSpPr/>
          <p:nvPr/>
        </p:nvSpPr>
        <p:spPr>
          <a:xfrm>
            <a:off x="911915" y="925531"/>
            <a:ext cx="3012363" cy="461665"/>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n-US" sz="2400" dirty="0"/>
              <a:t>Ozone Good Up High</a:t>
            </a:r>
          </a:p>
        </p:txBody>
      </p:sp>
      <p:sp>
        <p:nvSpPr>
          <p:cNvPr id="14" name="Rectangle 13"/>
          <p:cNvSpPr/>
          <p:nvPr/>
        </p:nvSpPr>
        <p:spPr>
          <a:xfrm>
            <a:off x="7068563" y="6028129"/>
            <a:ext cx="2704587" cy="461665"/>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n-US" sz="2400" dirty="0">
                <a:solidFill>
                  <a:schemeClr val="tx1"/>
                </a:solidFill>
              </a:rPr>
              <a:t>Ozone Bad Nearby</a:t>
            </a:r>
          </a:p>
        </p:txBody>
      </p:sp>
      <p:pic>
        <p:nvPicPr>
          <p:cNvPr id="17" name="Picture 16"/>
          <p:cNvPicPr>
            <a:picLocks noChangeAspect="1"/>
          </p:cNvPicPr>
          <p:nvPr/>
        </p:nvPicPr>
        <p:blipFill>
          <a:blip r:embed="rId3"/>
          <a:stretch>
            <a:fillRect/>
          </a:stretch>
        </p:blipFill>
        <p:spPr>
          <a:xfrm>
            <a:off x="1555094" y="1465176"/>
            <a:ext cx="6802843" cy="4462538"/>
          </a:xfrm>
          <a:prstGeom prst="rect">
            <a:avLst/>
          </a:prstGeom>
        </p:spPr>
      </p:pic>
    </p:spTree>
    <p:extLst>
      <p:ext uri="{BB962C8B-B14F-4D97-AF65-F5344CB8AC3E}">
        <p14:creationId xmlns:p14="http://schemas.microsoft.com/office/powerpoint/2010/main" val="958279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Ground Level Ozone Formation</a:t>
            </a:r>
          </a:p>
        </p:txBody>
      </p:sp>
      <p:graphicFrame>
        <p:nvGraphicFramePr>
          <p:cNvPr id="4" name="Diagram 3"/>
          <p:cNvGraphicFramePr/>
          <p:nvPr>
            <p:extLst>
              <p:ext uri="{D42A27DB-BD31-4B8C-83A1-F6EECF244321}">
                <p14:modId xmlns:p14="http://schemas.microsoft.com/office/powerpoint/2010/main" val="3729787240"/>
              </p:ext>
            </p:extLst>
          </p:nvPr>
        </p:nvGraphicFramePr>
        <p:xfrm>
          <a:off x="219688" y="1007388"/>
          <a:ext cx="9850831" cy="2243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p:cNvSpPr txBox="1"/>
          <p:nvPr/>
        </p:nvSpPr>
        <p:spPr>
          <a:xfrm>
            <a:off x="1136479" y="3394152"/>
            <a:ext cx="7986252"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lIns="182880" tIns="182880" rIns="182880" bIns="182880" rtlCol="0">
            <a:spAutoFit/>
          </a:bodyPr>
          <a:lstStyle/>
          <a:p>
            <a:r>
              <a:rPr lang="en-US" sz="3600" dirty="0"/>
              <a:t>Corpus Christi Region Ozone Season:</a:t>
            </a:r>
          </a:p>
          <a:p>
            <a:pPr algn="ctr"/>
            <a:r>
              <a:rPr lang="en-US" sz="3600" dirty="0"/>
              <a:t>April 1 to October 31</a:t>
            </a:r>
          </a:p>
        </p:txBody>
      </p:sp>
      <p:sp>
        <p:nvSpPr>
          <p:cNvPr id="3" name="TextBox 2"/>
          <p:cNvSpPr txBox="1"/>
          <p:nvPr/>
        </p:nvSpPr>
        <p:spPr>
          <a:xfrm>
            <a:off x="604434" y="5827362"/>
            <a:ext cx="7167475" cy="369332"/>
          </a:xfrm>
          <a:prstGeom prst="rect">
            <a:avLst/>
          </a:prstGeom>
          <a:noFill/>
        </p:spPr>
        <p:txBody>
          <a:bodyPr wrap="none" rtlCol="0">
            <a:spAutoFit/>
          </a:bodyPr>
          <a:lstStyle/>
          <a:p>
            <a:r>
              <a:rPr lang="en-US" dirty="0"/>
              <a:t>VOC’s - Unburned Fuels in Exhaust, Evaporated Fuels, Solvents and </a:t>
            </a:r>
          </a:p>
        </p:txBody>
      </p:sp>
    </p:spTree>
    <p:extLst>
      <p:ext uri="{BB962C8B-B14F-4D97-AF65-F5344CB8AC3E}">
        <p14:creationId xmlns:p14="http://schemas.microsoft.com/office/powerpoint/2010/main" val="201037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graphicEl>
                                              <a:dgm id="{9E77DDEC-7A36-42EE-8DD5-A4AB47306523}"/>
                                            </p:graphicEl>
                                          </p:spTgt>
                                        </p:tgtEl>
                                        <p:attrNameLst>
                                          <p:attrName>style.visibility</p:attrName>
                                        </p:attrNameLst>
                                      </p:cBhvr>
                                      <p:to>
                                        <p:strVal val="visible"/>
                                      </p:to>
                                    </p:set>
                                    <p:animEffect transition="in" filter="fade">
                                      <p:cBhvr>
                                        <p:cTn id="7" dur="500"/>
                                        <p:tgtEl>
                                          <p:spTgt spid="4">
                                            <p:graphicEl>
                                              <a:dgm id="{9E77DDEC-7A36-42EE-8DD5-A4AB47306523}"/>
                                            </p:graphicEl>
                                          </p:spTgt>
                                        </p:tgtEl>
                                      </p:cBhvr>
                                    </p:animEffect>
                                    <p:anim calcmode="lin" valueType="num">
                                      <p:cBhvr>
                                        <p:cTn id="8" dur="500" fill="hold"/>
                                        <p:tgtEl>
                                          <p:spTgt spid="4">
                                            <p:graphicEl>
                                              <a:dgm id="{9E77DDEC-7A36-42EE-8DD5-A4AB47306523}"/>
                                            </p:graphicEl>
                                          </p:spTgt>
                                        </p:tgtEl>
                                        <p:attrNameLst>
                                          <p:attrName>ppt_x</p:attrName>
                                        </p:attrNameLst>
                                      </p:cBhvr>
                                      <p:tavLst>
                                        <p:tav tm="0">
                                          <p:val>
                                            <p:strVal val="#ppt_x"/>
                                          </p:val>
                                        </p:tav>
                                        <p:tav tm="100000">
                                          <p:val>
                                            <p:strVal val="#ppt_x"/>
                                          </p:val>
                                        </p:tav>
                                      </p:tavLst>
                                    </p:anim>
                                    <p:anim calcmode="lin" valueType="num">
                                      <p:cBhvr>
                                        <p:cTn id="9" dur="500" fill="hold"/>
                                        <p:tgtEl>
                                          <p:spTgt spid="4">
                                            <p:graphicEl>
                                              <a:dgm id="{9E77DDEC-7A36-42EE-8DD5-A4AB47306523}"/>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3D1ACCB5-764B-4A27-9D9E-ABF9B92E526A}"/>
                                            </p:graphicEl>
                                          </p:spTgt>
                                        </p:tgtEl>
                                        <p:attrNameLst>
                                          <p:attrName>style.visibility</p:attrName>
                                        </p:attrNameLst>
                                      </p:cBhvr>
                                      <p:to>
                                        <p:strVal val="visible"/>
                                      </p:to>
                                    </p:set>
                                    <p:animEffect transition="in" filter="fade">
                                      <p:cBhvr>
                                        <p:cTn id="14" dur="500"/>
                                        <p:tgtEl>
                                          <p:spTgt spid="4">
                                            <p:graphicEl>
                                              <a:dgm id="{3D1ACCB5-764B-4A27-9D9E-ABF9B92E526A}"/>
                                            </p:graphicEl>
                                          </p:spTgt>
                                        </p:tgtEl>
                                      </p:cBhvr>
                                    </p:animEffect>
                                    <p:anim calcmode="lin" valueType="num">
                                      <p:cBhvr>
                                        <p:cTn id="15" dur="500" fill="hold"/>
                                        <p:tgtEl>
                                          <p:spTgt spid="4">
                                            <p:graphicEl>
                                              <a:dgm id="{3D1ACCB5-764B-4A27-9D9E-ABF9B92E526A}"/>
                                            </p:graphicEl>
                                          </p:spTgt>
                                        </p:tgtEl>
                                        <p:attrNameLst>
                                          <p:attrName>ppt_x</p:attrName>
                                        </p:attrNameLst>
                                      </p:cBhvr>
                                      <p:tavLst>
                                        <p:tav tm="0">
                                          <p:val>
                                            <p:strVal val="#ppt_x"/>
                                          </p:val>
                                        </p:tav>
                                        <p:tav tm="100000">
                                          <p:val>
                                            <p:strVal val="#ppt_x"/>
                                          </p:val>
                                        </p:tav>
                                      </p:tavLst>
                                    </p:anim>
                                    <p:anim calcmode="lin" valueType="num">
                                      <p:cBhvr>
                                        <p:cTn id="16" dur="500" fill="hold"/>
                                        <p:tgtEl>
                                          <p:spTgt spid="4">
                                            <p:graphicEl>
                                              <a:dgm id="{3D1ACCB5-764B-4A27-9D9E-ABF9B92E526A}"/>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A9650EB8-1A0B-4719-B80C-979572824885}"/>
                                            </p:graphicEl>
                                          </p:spTgt>
                                        </p:tgtEl>
                                        <p:attrNameLst>
                                          <p:attrName>style.visibility</p:attrName>
                                        </p:attrNameLst>
                                      </p:cBhvr>
                                      <p:to>
                                        <p:strVal val="visible"/>
                                      </p:to>
                                    </p:set>
                                    <p:animEffect transition="in" filter="fade">
                                      <p:cBhvr>
                                        <p:cTn id="19" dur="500"/>
                                        <p:tgtEl>
                                          <p:spTgt spid="4">
                                            <p:graphicEl>
                                              <a:dgm id="{A9650EB8-1A0B-4719-B80C-979572824885}"/>
                                            </p:graphicEl>
                                          </p:spTgt>
                                        </p:tgtEl>
                                      </p:cBhvr>
                                    </p:animEffect>
                                    <p:anim calcmode="lin" valueType="num">
                                      <p:cBhvr>
                                        <p:cTn id="20" dur="500" fill="hold"/>
                                        <p:tgtEl>
                                          <p:spTgt spid="4">
                                            <p:graphicEl>
                                              <a:dgm id="{A9650EB8-1A0B-4719-B80C-979572824885}"/>
                                            </p:graphicEl>
                                          </p:spTgt>
                                        </p:tgtEl>
                                        <p:attrNameLst>
                                          <p:attrName>ppt_x</p:attrName>
                                        </p:attrNameLst>
                                      </p:cBhvr>
                                      <p:tavLst>
                                        <p:tav tm="0">
                                          <p:val>
                                            <p:strVal val="#ppt_x"/>
                                          </p:val>
                                        </p:tav>
                                        <p:tav tm="100000">
                                          <p:val>
                                            <p:strVal val="#ppt_x"/>
                                          </p:val>
                                        </p:tav>
                                      </p:tavLst>
                                    </p:anim>
                                    <p:anim calcmode="lin" valueType="num">
                                      <p:cBhvr>
                                        <p:cTn id="21" dur="500" fill="hold"/>
                                        <p:tgtEl>
                                          <p:spTgt spid="4">
                                            <p:graphicEl>
                                              <a:dgm id="{A9650EB8-1A0B-4719-B80C-979572824885}"/>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B9BB1B97-9963-441A-83FA-0F432F80B47C}"/>
                                            </p:graphicEl>
                                          </p:spTgt>
                                        </p:tgtEl>
                                        <p:attrNameLst>
                                          <p:attrName>style.visibility</p:attrName>
                                        </p:attrNameLst>
                                      </p:cBhvr>
                                      <p:to>
                                        <p:strVal val="visible"/>
                                      </p:to>
                                    </p:set>
                                    <p:animEffect transition="in" filter="fade">
                                      <p:cBhvr>
                                        <p:cTn id="26" dur="500"/>
                                        <p:tgtEl>
                                          <p:spTgt spid="4">
                                            <p:graphicEl>
                                              <a:dgm id="{B9BB1B97-9963-441A-83FA-0F432F80B47C}"/>
                                            </p:graphicEl>
                                          </p:spTgt>
                                        </p:tgtEl>
                                      </p:cBhvr>
                                    </p:animEffect>
                                    <p:anim calcmode="lin" valueType="num">
                                      <p:cBhvr>
                                        <p:cTn id="27" dur="500" fill="hold"/>
                                        <p:tgtEl>
                                          <p:spTgt spid="4">
                                            <p:graphicEl>
                                              <a:dgm id="{B9BB1B97-9963-441A-83FA-0F432F80B47C}"/>
                                            </p:graphicEl>
                                          </p:spTgt>
                                        </p:tgtEl>
                                        <p:attrNameLst>
                                          <p:attrName>ppt_x</p:attrName>
                                        </p:attrNameLst>
                                      </p:cBhvr>
                                      <p:tavLst>
                                        <p:tav tm="0">
                                          <p:val>
                                            <p:strVal val="#ppt_x"/>
                                          </p:val>
                                        </p:tav>
                                        <p:tav tm="100000">
                                          <p:val>
                                            <p:strVal val="#ppt_x"/>
                                          </p:val>
                                        </p:tav>
                                      </p:tavLst>
                                    </p:anim>
                                    <p:anim calcmode="lin" valueType="num">
                                      <p:cBhvr>
                                        <p:cTn id="28" dur="500" fill="hold"/>
                                        <p:tgtEl>
                                          <p:spTgt spid="4">
                                            <p:graphicEl>
                                              <a:dgm id="{B9BB1B97-9963-441A-83FA-0F432F80B47C}"/>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663F3A2F-664A-4895-94FD-EF27F3F7CA6B}"/>
                                            </p:graphicEl>
                                          </p:spTgt>
                                        </p:tgtEl>
                                        <p:attrNameLst>
                                          <p:attrName>style.visibility</p:attrName>
                                        </p:attrNameLst>
                                      </p:cBhvr>
                                      <p:to>
                                        <p:strVal val="visible"/>
                                      </p:to>
                                    </p:set>
                                    <p:animEffect transition="in" filter="fade">
                                      <p:cBhvr>
                                        <p:cTn id="31" dur="500"/>
                                        <p:tgtEl>
                                          <p:spTgt spid="4">
                                            <p:graphicEl>
                                              <a:dgm id="{663F3A2F-664A-4895-94FD-EF27F3F7CA6B}"/>
                                            </p:graphicEl>
                                          </p:spTgt>
                                        </p:tgtEl>
                                      </p:cBhvr>
                                    </p:animEffect>
                                    <p:anim calcmode="lin" valueType="num">
                                      <p:cBhvr>
                                        <p:cTn id="32" dur="500" fill="hold"/>
                                        <p:tgtEl>
                                          <p:spTgt spid="4">
                                            <p:graphicEl>
                                              <a:dgm id="{663F3A2F-664A-4895-94FD-EF27F3F7CA6B}"/>
                                            </p:graphicEl>
                                          </p:spTgt>
                                        </p:tgtEl>
                                        <p:attrNameLst>
                                          <p:attrName>ppt_x</p:attrName>
                                        </p:attrNameLst>
                                      </p:cBhvr>
                                      <p:tavLst>
                                        <p:tav tm="0">
                                          <p:val>
                                            <p:strVal val="#ppt_x"/>
                                          </p:val>
                                        </p:tav>
                                        <p:tav tm="100000">
                                          <p:val>
                                            <p:strVal val="#ppt_x"/>
                                          </p:val>
                                        </p:tav>
                                      </p:tavLst>
                                    </p:anim>
                                    <p:anim calcmode="lin" valueType="num">
                                      <p:cBhvr>
                                        <p:cTn id="33" dur="500" fill="hold"/>
                                        <p:tgtEl>
                                          <p:spTgt spid="4">
                                            <p:graphicEl>
                                              <a:dgm id="{663F3A2F-664A-4895-94FD-EF27F3F7CA6B}"/>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graphicEl>
                                              <a:dgm id="{23D0AF53-B3F9-4029-A567-36B2DC603D42}"/>
                                            </p:graphicEl>
                                          </p:spTgt>
                                        </p:tgtEl>
                                        <p:attrNameLst>
                                          <p:attrName>style.visibility</p:attrName>
                                        </p:attrNameLst>
                                      </p:cBhvr>
                                      <p:to>
                                        <p:strVal val="visible"/>
                                      </p:to>
                                    </p:set>
                                    <p:animEffect transition="in" filter="fade">
                                      <p:cBhvr>
                                        <p:cTn id="38" dur="500"/>
                                        <p:tgtEl>
                                          <p:spTgt spid="4">
                                            <p:graphicEl>
                                              <a:dgm id="{23D0AF53-B3F9-4029-A567-36B2DC603D42}"/>
                                            </p:graphicEl>
                                          </p:spTgt>
                                        </p:tgtEl>
                                      </p:cBhvr>
                                    </p:animEffect>
                                    <p:anim calcmode="lin" valueType="num">
                                      <p:cBhvr>
                                        <p:cTn id="39" dur="500" fill="hold"/>
                                        <p:tgtEl>
                                          <p:spTgt spid="4">
                                            <p:graphicEl>
                                              <a:dgm id="{23D0AF53-B3F9-4029-A567-36B2DC603D42}"/>
                                            </p:graphicEl>
                                          </p:spTgt>
                                        </p:tgtEl>
                                        <p:attrNameLst>
                                          <p:attrName>ppt_x</p:attrName>
                                        </p:attrNameLst>
                                      </p:cBhvr>
                                      <p:tavLst>
                                        <p:tav tm="0">
                                          <p:val>
                                            <p:strVal val="#ppt_x"/>
                                          </p:val>
                                        </p:tav>
                                        <p:tav tm="100000">
                                          <p:val>
                                            <p:strVal val="#ppt_x"/>
                                          </p:val>
                                        </p:tav>
                                      </p:tavLst>
                                    </p:anim>
                                    <p:anim calcmode="lin" valueType="num">
                                      <p:cBhvr>
                                        <p:cTn id="40" dur="500" fill="hold"/>
                                        <p:tgtEl>
                                          <p:spTgt spid="4">
                                            <p:graphicEl>
                                              <a:dgm id="{23D0AF53-B3F9-4029-A567-36B2DC603D42}"/>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graphicEl>
                                              <a:dgm id="{5D338998-C68F-481D-8F0A-ECB6D6202B8C}"/>
                                            </p:graphicEl>
                                          </p:spTgt>
                                        </p:tgtEl>
                                        <p:attrNameLst>
                                          <p:attrName>style.visibility</p:attrName>
                                        </p:attrNameLst>
                                      </p:cBhvr>
                                      <p:to>
                                        <p:strVal val="visible"/>
                                      </p:to>
                                    </p:set>
                                    <p:animEffect transition="in" filter="fade">
                                      <p:cBhvr>
                                        <p:cTn id="43" dur="500"/>
                                        <p:tgtEl>
                                          <p:spTgt spid="4">
                                            <p:graphicEl>
                                              <a:dgm id="{5D338998-C68F-481D-8F0A-ECB6D6202B8C}"/>
                                            </p:graphicEl>
                                          </p:spTgt>
                                        </p:tgtEl>
                                      </p:cBhvr>
                                    </p:animEffect>
                                    <p:anim calcmode="lin" valueType="num">
                                      <p:cBhvr>
                                        <p:cTn id="44" dur="500" fill="hold"/>
                                        <p:tgtEl>
                                          <p:spTgt spid="4">
                                            <p:graphicEl>
                                              <a:dgm id="{5D338998-C68F-481D-8F0A-ECB6D6202B8C}"/>
                                            </p:graphicEl>
                                          </p:spTgt>
                                        </p:tgtEl>
                                        <p:attrNameLst>
                                          <p:attrName>ppt_x</p:attrName>
                                        </p:attrNameLst>
                                      </p:cBhvr>
                                      <p:tavLst>
                                        <p:tav tm="0">
                                          <p:val>
                                            <p:strVal val="#ppt_x"/>
                                          </p:val>
                                        </p:tav>
                                        <p:tav tm="100000">
                                          <p:val>
                                            <p:strVal val="#ppt_x"/>
                                          </p:val>
                                        </p:tav>
                                      </p:tavLst>
                                    </p:anim>
                                    <p:anim calcmode="lin" valueType="num">
                                      <p:cBhvr>
                                        <p:cTn id="45" dur="500" fill="hold"/>
                                        <p:tgtEl>
                                          <p:spTgt spid="4">
                                            <p:graphicEl>
                                              <a:dgm id="{5D338998-C68F-481D-8F0A-ECB6D6202B8C}"/>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anim calcmode="lin" valueType="num">
                                      <p:cBhvr>
                                        <p:cTn id="51" dur="500" fill="hold"/>
                                        <p:tgtEl>
                                          <p:spTgt spid="16"/>
                                        </p:tgtEl>
                                        <p:attrNameLst>
                                          <p:attrName>ppt_x</p:attrName>
                                        </p:attrNameLst>
                                      </p:cBhvr>
                                      <p:tavLst>
                                        <p:tav tm="0">
                                          <p:val>
                                            <p:strVal val="#ppt_x"/>
                                          </p:val>
                                        </p:tav>
                                        <p:tav tm="100000">
                                          <p:val>
                                            <p:strVal val="#ppt_x"/>
                                          </p:val>
                                        </p:tav>
                                      </p:tavLst>
                                    </p:anim>
                                    <p:anim calcmode="lin" valueType="num">
                                      <p:cBhvr>
                                        <p:cTn id="52"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Effects</a:t>
            </a:r>
          </a:p>
        </p:txBody>
      </p:sp>
      <p:pic>
        <p:nvPicPr>
          <p:cNvPr id="6" name="Picture 5"/>
          <p:cNvPicPr>
            <a:picLocks noChangeAspect="1"/>
          </p:cNvPicPr>
          <p:nvPr/>
        </p:nvPicPr>
        <p:blipFill>
          <a:blip r:embed="rId2"/>
          <a:stretch>
            <a:fillRect/>
          </a:stretch>
        </p:blipFill>
        <p:spPr>
          <a:xfrm>
            <a:off x="8440071" y="0"/>
            <a:ext cx="2870328" cy="3409950"/>
          </a:xfrm>
          <a:prstGeom prst="rect">
            <a:avLst/>
          </a:prstGeom>
        </p:spPr>
      </p:pic>
      <p:sp>
        <p:nvSpPr>
          <p:cNvPr id="7" name="Rectangle 6"/>
          <p:cNvSpPr/>
          <p:nvPr/>
        </p:nvSpPr>
        <p:spPr>
          <a:xfrm>
            <a:off x="2486526" y="4025593"/>
            <a:ext cx="6096000" cy="2185214"/>
          </a:xfrm>
          <a:prstGeom prst="rect">
            <a:avLst/>
          </a:prstGeom>
        </p:spPr>
        <p:txBody>
          <a:bodyPr>
            <a:spAutoFit/>
          </a:bodyPr>
          <a:lstStyle/>
          <a:p>
            <a:r>
              <a:rPr lang="en-US" sz="2800" dirty="0"/>
              <a:t>Most at Risk</a:t>
            </a:r>
          </a:p>
          <a:p>
            <a:pPr marL="285750" indent="-285750">
              <a:lnSpc>
                <a:spcPct val="150000"/>
              </a:lnSpc>
              <a:buClr>
                <a:srgbClr val="FF0000"/>
              </a:buClr>
              <a:buFont typeface="Wingdings" panose="05000000000000000000" pitchFamily="2" charset="2"/>
              <a:buChar char="v"/>
            </a:pPr>
            <a:r>
              <a:rPr lang="en-US" dirty="0">
                <a:solidFill>
                  <a:schemeClr val="tx1">
                    <a:lumMod val="75000"/>
                    <a:lumOff val="25000"/>
                  </a:schemeClr>
                </a:solidFill>
              </a:rPr>
              <a:t>Children</a:t>
            </a:r>
          </a:p>
          <a:p>
            <a:pPr marL="285750" indent="-285750">
              <a:lnSpc>
                <a:spcPct val="150000"/>
              </a:lnSpc>
              <a:buClr>
                <a:srgbClr val="FF0000"/>
              </a:buClr>
              <a:buFont typeface="Wingdings" panose="05000000000000000000" pitchFamily="2" charset="2"/>
              <a:buChar char="v"/>
            </a:pPr>
            <a:r>
              <a:rPr lang="en-US" dirty="0">
                <a:solidFill>
                  <a:schemeClr val="tx1">
                    <a:lumMod val="75000"/>
                    <a:lumOff val="25000"/>
                  </a:schemeClr>
                </a:solidFill>
              </a:rPr>
              <a:t>Adults who are active outdoors. </a:t>
            </a:r>
          </a:p>
          <a:p>
            <a:pPr marL="285750" indent="-285750">
              <a:lnSpc>
                <a:spcPct val="150000"/>
              </a:lnSpc>
              <a:buClr>
                <a:srgbClr val="FF0000"/>
              </a:buClr>
              <a:buFont typeface="Wingdings" panose="05000000000000000000" pitchFamily="2" charset="2"/>
              <a:buChar char="v"/>
            </a:pPr>
            <a:r>
              <a:rPr lang="en-US" dirty="0">
                <a:solidFill>
                  <a:schemeClr val="tx1">
                    <a:lumMod val="75000"/>
                    <a:lumOff val="25000"/>
                  </a:schemeClr>
                </a:solidFill>
              </a:rPr>
              <a:t>People with respiratory diseases, such as asthma </a:t>
            </a:r>
          </a:p>
          <a:p>
            <a:pPr marL="285750" indent="-285750">
              <a:lnSpc>
                <a:spcPct val="150000"/>
              </a:lnSpc>
              <a:buClr>
                <a:srgbClr val="FF0000"/>
              </a:buClr>
              <a:buFont typeface="Wingdings" panose="05000000000000000000" pitchFamily="2" charset="2"/>
              <a:buChar char="v"/>
            </a:pPr>
            <a:r>
              <a:rPr lang="en-US" dirty="0">
                <a:solidFill>
                  <a:schemeClr val="tx1">
                    <a:lumMod val="75000"/>
                    <a:lumOff val="25000"/>
                  </a:schemeClr>
                </a:solidFill>
              </a:rPr>
              <a:t>People with unusual susceptibility to ozone</a:t>
            </a:r>
          </a:p>
        </p:txBody>
      </p:sp>
      <p:sp>
        <p:nvSpPr>
          <p:cNvPr id="8" name="Rectangle 7"/>
          <p:cNvSpPr/>
          <p:nvPr/>
        </p:nvSpPr>
        <p:spPr>
          <a:xfrm>
            <a:off x="219688" y="842247"/>
            <a:ext cx="7512608" cy="3216265"/>
          </a:xfrm>
          <a:prstGeom prst="rect">
            <a:avLst/>
          </a:prstGeom>
        </p:spPr>
        <p:txBody>
          <a:bodyPr wrap="square">
            <a:spAutoFit/>
          </a:bodyPr>
          <a:lstStyle/>
          <a:p>
            <a:pPr marL="285750" indent="-285750">
              <a:lnSpc>
                <a:spcPct val="150000"/>
              </a:lnSpc>
              <a:spcBef>
                <a:spcPts val="600"/>
              </a:spcBef>
              <a:buClr>
                <a:srgbClr val="FF0000"/>
              </a:buClr>
              <a:buFont typeface="Wingdings" panose="05000000000000000000" pitchFamily="2" charset="2"/>
              <a:buChar char="v"/>
            </a:pPr>
            <a:r>
              <a:rPr lang="en-US" sz="1400" dirty="0">
                <a:solidFill>
                  <a:schemeClr val="tx1">
                    <a:lumMod val="75000"/>
                    <a:lumOff val="25000"/>
                  </a:schemeClr>
                </a:solidFill>
              </a:rPr>
              <a:t>Difficulty breathing deeply and vigorously</a:t>
            </a:r>
          </a:p>
          <a:p>
            <a:pPr marL="285750" indent="-285750">
              <a:lnSpc>
                <a:spcPct val="150000"/>
              </a:lnSpc>
              <a:spcBef>
                <a:spcPts val="600"/>
              </a:spcBef>
              <a:buClr>
                <a:srgbClr val="FF0000"/>
              </a:buClr>
              <a:buFont typeface="Wingdings" panose="05000000000000000000" pitchFamily="2" charset="2"/>
              <a:buChar char="v"/>
            </a:pPr>
            <a:r>
              <a:rPr lang="en-US" sz="1400" dirty="0">
                <a:solidFill>
                  <a:schemeClr val="tx1">
                    <a:lumMod val="75000"/>
                    <a:lumOff val="25000"/>
                  </a:schemeClr>
                </a:solidFill>
              </a:rPr>
              <a:t>Shortness of breath and pain when taking deep breaths</a:t>
            </a:r>
          </a:p>
          <a:p>
            <a:pPr marL="285750" indent="-285750">
              <a:lnSpc>
                <a:spcPct val="150000"/>
              </a:lnSpc>
              <a:spcBef>
                <a:spcPts val="600"/>
              </a:spcBef>
              <a:buClr>
                <a:srgbClr val="FF0000"/>
              </a:buClr>
              <a:buFont typeface="Wingdings" panose="05000000000000000000" pitchFamily="2" charset="2"/>
              <a:buChar char="v"/>
            </a:pPr>
            <a:r>
              <a:rPr lang="en-US" sz="1400" dirty="0">
                <a:solidFill>
                  <a:schemeClr val="tx1">
                    <a:lumMod val="75000"/>
                    <a:lumOff val="25000"/>
                  </a:schemeClr>
                </a:solidFill>
              </a:rPr>
              <a:t>Coughing and sore or scratchy throat</a:t>
            </a:r>
          </a:p>
          <a:p>
            <a:pPr marL="285750" indent="-285750">
              <a:lnSpc>
                <a:spcPct val="150000"/>
              </a:lnSpc>
              <a:spcBef>
                <a:spcPts val="600"/>
              </a:spcBef>
              <a:buClr>
                <a:srgbClr val="FF0000"/>
              </a:buClr>
              <a:buFont typeface="Wingdings" panose="05000000000000000000" pitchFamily="2" charset="2"/>
              <a:buChar char="v"/>
            </a:pPr>
            <a:r>
              <a:rPr lang="en-US" sz="1400" dirty="0">
                <a:solidFill>
                  <a:schemeClr val="tx1">
                    <a:lumMod val="75000"/>
                    <a:lumOff val="25000"/>
                  </a:schemeClr>
                </a:solidFill>
              </a:rPr>
              <a:t>Inflammation and damaged airways</a:t>
            </a:r>
          </a:p>
          <a:p>
            <a:pPr marL="285750" indent="-285750">
              <a:lnSpc>
                <a:spcPct val="150000"/>
              </a:lnSpc>
              <a:spcBef>
                <a:spcPts val="600"/>
              </a:spcBef>
              <a:buClr>
                <a:srgbClr val="FF0000"/>
              </a:buClr>
              <a:buFont typeface="Wingdings" panose="05000000000000000000" pitchFamily="2" charset="2"/>
              <a:buChar char="v"/>
            </a:pPr>
            <a:r>
              <a:rPr lang="en-US" sz="1400" dirty="0">
                <a:solidFill>
                  <a:schemeClr val="tx1">
                    <a:lumMod val="75000"/>
                    <a:lumOff val="25000"/>
                  </a:schemeClr>
                </a:solidFill>
              </a:rPr>
              <a:t>Aggravated lung diseases: asthma, emphysema, and chronic bronchitis.</a:t>
            </a:r>
          </a:p>
          <a:p>
            <a:pPr marL="285750" indent="-285750">
              <a:lnSpc>
                <a:spcPct val="150000"/>
              </a:lnSpc>
              <a:spcBef>
                <a:spcPts val="600"/>
              </a:spcBef>
              <a:buClr>
                <a:srgbClr val="FF0000"/>
              </a:buClr>
              <a:buFont typeface="Wingdings" panose="05000000000000000000" pitchFamily="2" charset="2"/>
              <a:buChar char="v"/>
            </a:pPr>
            <a:r>
              <a:rPr lang="en-US" sz="1400" dirty="0">
                <a:solidFill>
                  <a:schemeClr val="tx1">
                    <a:lumMod val="75000"/>
                    <a:lumOff val="25000"/>
                  </a:schemeClr>
                </a:solidFill>
              </a:rPr>
              <a:t>Increased the frequency of asthma attacks.</a:t>
            </a:r>
          </a:p>
          <a:p>
            <a:pPr marL="285750" indent="-285750">
              <a:lnSpc>
                <a:spcPct val="150000"/>
              </a:lnSpc>
              <a:spcBef>
                <a:spcPts val="600"/>
              </a:spcBef>
              <a:buClr>
                <a:srgbClr val="FF0000"/>
              </a:buClr>
              <a:buFont typeface="Wingdings" panose="05000000000000000000" pitchFamily="2" charset="2"/>
              <a:buChar char="v"/>
            </a:pPr>
            <a:r>
              <a:rPr lang="en-US" sz="1400" dirty="0">
                <a:solidFill>
                  <a:schemeClr val="tx1">
                    <a:lumMod val="75000"/>
                    <a:lumOff val="25000"/>
                  </a:schemeClr>
                </a:solidFill>
              </a:rPr>
              <a:t>Lungs more susceptible to infection.</a:t>
            </a:r>
          </a:p>
          <a:p>
            <a:pPr marL="285750" indent="-285750">
              <a:lnSpc>
                <a:spcPct val="150000"/>
              </a:lnSpc>
              <a:spcBef>
                <a:spcPts val="600"/>
              </a:spcBef>
              <a:buClr>
                <a:srgbClr val="FF0000"/>
              </a:buClr>
              <a:buFont typeface="Wingdings" panose="05000000000000000000" pitchFamily="2" charset="2"/>
              <a:buChar char="v"/>
            </a:pPr>
            <a:r>
              <a:rPr lang="en-US" sz="1400" dirty="0">
                <a:solidFill>
                  <a:schemeClr val="tx1">
                    <a:lumMod val="75000"/>
                    <a:lumOff val="25000"/>
                  </a:schemeClr>
                </a:solidFill>
              </a:rPr>
              <a:t>Continued lung damage even when the symptoms have disappeared.</a:t>
            </a:r>
          </a:p>
        </p:txBody>
      </p:sp>
      <p:sp>
        <p:nvSpPr>
          <p:cNvPr id="10" name="Rectangle 9"/>
          <p:cNvSpPr/>
          <p:nvPr/>
        </p:nvSpPr>
        <p:spPr>
          <a:xfrm>
            <a:off x="8582526" y="3411961"/>
            <a:ext cx="2727873" cy="3000821"/>
          </a:xfrm>
          <a:prstGeom prst="rect">
            <a:avLst/>
          </a:prstGeom>
          <a:solidFill>
            <a:srgbClr val="F9DDD6"/>
          </a:solidFill>
        </p:spPr>
        <p:txBody>
          <a:bodyPr wrap="square">
            <a:spAutoFit/>
          </a:bodyPr>
          <a:lstStyle/>
          <a:p>
            <a:pPr>
              <a:lnSpc>
                <a:spcPct val="150000"/>
              </a:lnSpc>
            </a:pPr>
            <a:r>
              <a:rPr lang="en-US" sz="1400" dirty="0"/>
              <a:t>With airway inflammation, there is an influx of white blood cells, increased mucous production, and fluid accumulation and retention. This causes the death and shedding of cells that line the airways and has been compared to the skin caused by sunburn.</a:t>
            </a:r>
          </a:p>
        </p:txBody>
      </p:sp>
      <p:sp>
        <p:nvSpPr>
          <p:cNvPr id="3" name="Rectangle 2"/>
          <p:cNvSpPr/>
          <p:nvPr/>
        </p:nvSpPr>
        <p:spPr>
          <a:xfrm>
            <a:off x="1357528" y="6229555"/>
            <a:ext cx="5482591" cy="646331"/>
          </a:xfrm>
          <a:prstGeom prst="rect">
            <a:avLst/>
          </a:prstGeom>
        </p:spPr>
        <p:txBody>
          <a:bodyPr wrap="none">
            <a:spAutoFit/>
          </a:bodyPr>
          <a:lstStyle/>
          <a:p>
            <a:r>
              <a:rPr lang="en-US" dirty="0">
                <a:hlinkClick r:id="rId3"/>
              </a:rPr>
              <a:t>http://www3.epa.gov/ozonepollution/health.html</a:t>
            </a:r>
            <a:endParaRPr lang="en-US" dirty="0"/>
          </a:p>
          <a:p>
            <a:endParaRPr lang="en-US" dirty="0"/>
          </a:p>
        </p:txBody>
      </p:sp>
      <p:pic>
        <p:nvPicPr>
          <p:cNvPr id="4" name="Picture 3"/>
          <p:cNvPicPr>
            <a:picLocks noChangeAspect="1"/>
          </p:cNvPicPr>
          <p:nvPr/>
        </p:nvPicPr>
        <p:blipFill>
          <a:blip r:embed="rId4"/>
          <a:stretch>
            <a:fillRect/>
          </a:stretch>
        </p:blipFill>
        <p:spPr>
          <a:xfrm>
            <a:off x="452276" y="6135251"/>
            <a:ext cx="914479" cy="609653"/>
          </a:xfrm>
          <a:prstGeom prst="rect">
            <a:avLst/>
          </a:prstGeom>
        </p:spPr>
      </p:pic>
    </p:spTree>
    <p:extLst>
      <p:ext uri="{BB962C8B-B14F-4D97-AF65-F5344CB8AC3E}">
        <p14:creationId xmlns:p14="http://schemas.microsoft.com/office/powerpoint/2010/main" val="1875512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Fix</a:t>
            </a:r>
          </a:p>
        </p:txBody>
      </p:sp>
      <p:graphicFrame>
        <p:nvGraphicFramePr>
          <p:cNvPr id="5" name="Diagram 4"/>
          <p:cNvGraphicFramePr/>
          <p:nvPr>
            <p:extLst>
              <p:ext uri="{D42A27DB-BD31-4B8C-83A1-F6EECF244321}">
                <p14:modId xmlns:p14="http://schemas.microsoft.com/office/powerpoint/2010/main" val="382601237"/>
              </p:ext>
            </p:extLst>
          </p:nvPr>
        </p:nvGraphicFramePr>
        <p:xfrm>
          <a:off x="1456267" y="7535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hlinkClick r:id="rId8" action="ppaction://hlinksldjump"/>
          </p:cNvPr>
          <p:cNvSpPr txBox="1"/>
          <p:nvPr/>
        </p:nvSpPr>
        <p:spPr>
          <a:xfrm>
            <a:off x="7423580" y="1823294"/>
            <a:ext cx="2357890" cy="92333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pPr marL="285750" indent="-285750">
              <a:buClr>
                <a:schemeClr val="accent1">
                  <a:lumMod val="75000"/>
                </a:schemeClr>
              </a:buClr>
              <a:buFont typeface="Wingdings" panose="05000000000000000000" pitchFamily="2" charset="2"/>
              <a:buChar char=""/>
            </a:pPr>
            <a:r>
              <a:rPr lang="en-US" dirty="0">
                <a:solidFill>
                  <a:schemeClr val="tx1">
                    <a:lumMod val="75000"/>
                    <a:lumOff val="25000"/>
                  </a:schemeClr>
                </a:solidFill>
              </a:rPr>
              <a:t>Alternative Fuels</a:t>
            </a:r>
          </a:p>
          <a:p>
            <a:pPr marL="285750" indent="-285750">
              <a:buClr>
                <a:schemeClr val="accent1">
                  <a:lumMod val="75000"/>
                </a:schemeClr>
              </a:buClr>
              <a:buFont typeface="Wingdings" panose="05000000000000000000" pitchFamily="2" charset="2"/>
              <a:buChar char=""/>
            </a:pPr>
            <a:r>
              <a:rPr lang="en-US" dirty="0">
                <a:solidFill>
                  <a:schemeClr val="tx1">
                    <a:lumMod val="75000"/>
                    <a:lumOff val="25000"/>
                  </a:schemeClr>
                </a:solidFill>
              </a:rPr>
              <a:t>Emission Controls</a:t>
            </a:r>
          </a:p>
          <a:p>
            <a:pPr marL="285750" indent="-285750">
              <a:buClr>
                <a:schemeClr val="accent1">
                  <a:lumMod val="75000"/>
                </a:schemeClr>
              </a:buClr>
              <a:buFont typeface="Wingdings" panose="05000000000000000000" pitchFamily="2" charset="2"/>
              <a:buChar char=""/>
            </a:pPr>
            <a:r>
              <a:rPr lang="en-US" dirty="0">
                <a:solidFill>
                  <a:schemeClr val="tx1">
                    <a:lumMod val="75000"/>
                    <a:lumOff val="25000"/>
                  </a:schemeClr>
                </a:solidFill>
              </a:rPr>
              <a:t>High MPG Vehicles</a:t>
            </a:r>
          </a:p>
        </p:txBody>
      </p:sp>
      <p:sp>
        <p:nvSpPr>
          <p:cNvPr id="9" name="TextBox 8">
            <a:hlinkClick r:id="" action="ppaction://noaction"/>
          </p:cNvPr>
          <p:cNvSpPr txBox="1"/>
          <p:nvPr/>
        </p:nvSpPr>
        <p:spPr>
          <a:xfrm>
            <a:off x="7423580" y="5012104"/>
            <a:ext cx="2153154" cy="1477328"/>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pPr marL="285750" indent="-285750">
              <a:buClr>
                <a:schemeClr val="accent1">
                  <a:lumMod val="75000"/>
                </a:schemeClr>
              </a:buClr>
              <a:buFont typeface="Wingdings" panose="05000000000000000000" pitchFamily="2" charset="2"/>
              <a:buChar char=""/>
            </a:pPr>
            <a:r>
              <a:rPr lang="en-US" dirty="0">
                <a:solidFill>
                  <a:schemeClr val="tx1">
                    <a:lumMod val="75000"/>
                    <a:lumOff val="25000"/>
                  </a:schemeClr>
                </a:solidFill>
              </a:rPr>
              <a:t>Ozone Actions</a:t>
            </a:r>
          </a:p>
          <a:p>
            <a:pPr marL="285750" indent="-285750">
              <a:buClr>
                <a:schemeClr val="accent1">
                  <a:lumMod val="75000"/>
                </a:schemeClr>
              </a:buClr>
              <a:buFont typeface="Wingdings" panose="05000000000000000000" pitchFamily="2" charset="2"/>
              <a:buChar char=""/>
            </a:pPr>
            <a:r>
              <a:rPr lang="en-US" dirty="0">
                <a:solidFill>
                  <a:schemeClr val="tx1">
                    <a:lumMod val="75000"/>
                    <a:lumOff val="25000"/>
                  </a:schemeClr>
                </a:solidFill>
              </a:rPr>
              <a:t>Cycling, walking</a:t>
            </a:r>
          </a:p>
          <a:p>
            <a:pPr marL="285750" indent="-285750">
              <a:buClr>
                <a:schemeClr val="accent1">
                  <a:lumMod val="75000"/>
                </a:schemeClr>
              </a:buClr>
              <a:buFont typeface="Wingdings" panose="05000000000000000000" pitchFamily="2" charset="2"/>
              <a:buChar char=""/>
            </a:pPr>
            <a:r>
              <a:rPr lang="en-US" dirty="0">
                <a:solidFill>
                  <a:schemeClr val="tx1">
                    <a:lumMod val="75000"/>
                    <a:lumOff val="25000"/>
                  </a:schemeClr>
                </a:solidFill>
              </a:rPr>
              <a:t>Mass transit</a:t>
            </a:r>
          </a:p>
          <a:p>
            <a:pPr marL="285750" indent="-285750">
              <a:buClr>
                <a:schemeClr val="accent1">
                  <a:lumMod val="75000"/>
                </a:schemeClr>
              </a:buClr>
              <a:buFont typeface="Wingdings" panose="05000000000000000000" pitchFamily="2" charset="2"/>
              <a:buChar char=""/>
            </a:pPr>
            <a:r>
              <a:rPr lang="en-US" dirty="0">
                <a:solidFill>
                  <a:schemeClr val="tx1">
                    <a:lumMod val="75000"/>
                    <a:lumOff val="25000"/>
                  </a:schemeClr>
                </a:solidFill>
              </a:rPr>
              <a:t>Carpool</a:t>
            </a:r>
          </a:p>
          <a:p>
            <a:pPr marL="285750" indent="-285750">
              <a:buClr>
                <a:schemeClr val="accent1">
                  <a:lumMod val="75000"/>
                </a:schemeClr>
              </a:buClr>
              <a:buFont typeface="Wingdings" panose="05000000000000000000" pitchFamily="2" charset="2"/>
              <a:buChar char=""/>
            </a:pPr>
            <a:r>
              <a:rPr lang="en-US" dirty="0">
                <a:solidFill>
                  <a:schemeClr val="tx1">
                    <a:lumMod val="75000"/>
                    <a:lumOff val="25000"/>
                  </a:schemeClr>
                </a:solidFill>
              </a:rPr>
              <a:t>Combine trips</a:t>
            </a:r>
          </a:p>
        </p:txBody>
      </p:sp>
      <p:grpSp>
        <p:nvGrpSpPr>
          <p:cNvPr id="11" name="Group 10"/>
          <p:cNvGrpSpPr/>
          <p:nvPr/>
        </p:nvGrpSpPr>
        <p:grpSpPr>
          <a:xfrm>
            <a:off x="441473" y="2506069"/>
            <a:ext cx="1356462" cy="1611537"/>
            <a:chOff x="441473" y="2506069"/>
            <a:chExt cx="1356462" cy="1611537"/>
          </a:xfrm>
        </p:grpSpPr>
        <p:pic>
          <p:nvPicPr>
            <p:cNvPr id="7" name="Picture 6">
              <a:hlinkClick r:id="" action="ppaction://noaction"/>
            </p:cNvPr>
            <p:cNvPicPr>
              <a:picLocks noChangeAspect="1"/>
            </p:cNvPicPr>
            <p:nvPr/>
          </p:nvPicPr>
          <p:blipFill>
            <a:blip r:embed="rId9"/>
            <a:stretch>
              <a:fillRect/>
            </a:stretch>
          </p:blipFill>
          <p:spPr>
            <a:xfrm>
              <a:off x="612307" y="2506069"/>
              <a:ext cx="1014794" cy="622943"/>
            </a:xfrm>
            <a:prstGeom prst="rect">
              <a:avLst/>
            </a:prstGeom>
          </p:spPr>
        </p:pic>
        <p:sp>
          <p:nvSpPr>
            <p:cNvPr id="10" name="TextBox 9">
              <a:hlinkClick r:id="" action="ppaction://noaction"/>
            </p:cNvPr>
            <p:cNvSpPr txBox="1"/>
            <p:nvPr/>
          </p:nvSpPr>
          <p:spPr>
            <a:xfrm>
              <a:off x="441473" y="3194276"/>
              <a:ext cx="1356462" cy="92333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pPr marL="285750" indent="-285750">
                <a:buClr>
                  <a:schemeClr val="accent1">
                    <a:lumMod val="75000"/>
                  </a:schemeClr>
                </a:buClr>
                <a:buFont typeface="Wingdings" panose="05000000000000000000" pitchFamily="2" charset="2"/>
                <a:buChar char=""/>
              </a:pPr>
              <a:r>
                <a:rPr lang="en-US" dirty="0">
                  <a:solidFill>
                    <a:schemeClr val="tx1">
                      <a:lumMod val="75000"/>
                      <a:lumOff val="25000"/>
                    </a:schemeClr>
                  </a:solidFill>
                </a:rPr>
                <a:t>Check</a:t>
              </a:r>
            </a:p>
            <a:p>
              <a:pPr marL="285750" indent="-285750">
                <a:buClr>
                  <a:schemeClr val="accent1">
                    <a:lumMod val="75000"/>
                  </a:schemeClr>
                </a:buClr>
                <a:buFont typeface="Wingdings" panose="05000000000000000000" pitchFamily="2" charset="2"/>
                <a:buChar char=""/>
              </a:pPr>
              <a:r>
                <a:rPr lang="en-US" dirty="0">
                  <a:solidFill>
                    <a:schemeClr val="tx1">
                      <a:lumMod val="75000"/>
                      <a:lumOff val="25000"/>
                    </a:schemeClr>
                  </a:solidFill>
                </a:rPr>
                <a:t>Fix </a:t>
              </a:r>
            </a:p>
            <a:p>
              <a:pPr marL="285750" indent="-285750">
                <a:buClr>
                  <a:schemeClr val="accent1">
                    <a:lumMod val="75000"/>
                  </a:schemeClr>
                </a:buClr>
                <a:buFont typeface="Wingdings" panose="05000000000000000000" pitchFamily="2" charset="2"/>
                <a:buChar char=""/>
              </a:pPr>
              <a:r>
                <a:rPr lang="en-US" dirty="0">
                  <a:solidFill>
                    <a:schemeClr val="tx1">
                      <a:lumMod val="75000"/>
                      <a:lumOff val="25000"/>
                    </a:schemeClr>
                  </a:solidFill>
                </a:rPr>
                <a:t>Maintain</a:t>
              </a:r>
            </a:p>
          </p:txBody>
        </p:sp>
      </p:grpSp>
    </p:spTree>
    <p:extLst>
      <p:ext uri="{BB962C8B-B14F-4D97-AF65-F5344CB8AC3E}">
        <p14:creationId xmlns:p14="http://schemas.microsoft.com/office/powerpoint/2010/main" val="76447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5">
                                            <p:graphicEl>
                                              <a:dgm id="{A8DD09B1-06EF-416A-B542-4A320A63821C}"/>
                                            </p:graphicEl>
                                          </p:spTgt>
                                        </p:tgtEl>
                                        <p:attrNameLst>
                                          <p:attrName>style.visibility</p:attrName>
                                        </p:attrNameLst>
                                      </p:cBhvr>
                                      <p:to>
                                        <p:strVal val="visible"/>
                                      </p:to>
                                    </p:set>
                                    <p:animEffect transition="in" filter="circle(out)">
                                      <p:cBhvr>
                                        <p:cTn id="7" dur="1000"/>
                                        <p:tgtEl>
                                          <p:spTgt spid="5">
                                            <p:graphicEl>
                                              <a:dgm id="{A8DD09B1-06EF-416A-B542-4A320A63821C}"/>
                                            </p:graphicEl>
                                          </p:spTgt>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5">
                                            <p:graphicEl>
                                              <a:dgm id="{B911C890-4DA0-4A52-9627-C4909B4C4BD6}"/>
                                            </p:graphicEl>
                                          </p:spTgt>
                                        </p:tgtEl>
                                        <p:attrNameLst>
                                          <p:attrName>style.visibility</p:attrName>
                                        </p:attrNameLst>
                                      </p:cBhvr>
                                      <p:to>
                                        <p:strVal val="visible"/>
                                      </p:to>
                                    </p:set>
                                    <p:animEffect transition="in" filter="circle(out)">
                                      <p:cBhvr>
                                        <p:cTn id="10" dur="1000"/>
                                        <p:tgtEl>
                                          <p:spTgt spid="5">
                                            <p:graphicEl>
                                              <a:dgm id="{B911C890-4DA0-4A52-9627-C4909B4C4BD6}"/>
                                            </p:graphicEl>
                                          </p:spTgt>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5">
                                            <p:graphicEl>
                                              <a:dgm id="{0E6DC5B3-40CD-4CF8-9F6C-108770FED2CD}"/>
                                            </p:graphicEl>
                                          </p:spTgt>
                                        </p:tgtEl>
                                        <p:attrNameLst>
                                          <p:attrName>style.visibility</p:attrName>
                                        </p:attrNameLst>
                                      </p:cBhvr>
                                      <p:to>
                                        <p:strVal val="visible"/>
                                      </p:to>
                                    </p:set>
                                    <p:animEffect transition="in" filter="circle(out)">
                                      <p:cBhvr>
                                        <p:cTn id="13" dur="1000"/>
                                        <p:tgtEl>
                                          <p:spTgt spid="5">
                                            <p:graphicEl>
                                              <a:dgm id="{0E6DC5B3-40CD-4CF8-9F6C-108770FED2CD}"/>
                                            </p:graphicEl>
                                          </p:spTgt>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5">
                                            <p:graphicEl>
                                              <a:dgm id="{DF40993F-C49F-4BA1-958A-6B352909C6D9}"/>
                                            </p:graphicEl>
                                          </p:spTgt>
                                        </p:tgtEl>
                                        <p:attrNameLst>
                                          <p:attrName>style.visibility</p:attrName>
                                        </p:attrNameLst>
                                      </p:cBhvr>
                                      <p:to>
                                        <p:strVal val="visible"/>
                                      </p:to>
                                    </p:set>
                                    <p:animEffect transition="in" filter="circle(out)">
                                      <p:cBhvr>
                                        <p:cTn id="16" dur="1000"/>
                                        <p:tgtEl>
                                          <p:spTgt spid="5">
                                            <p:graphicEl>
                                              <a:dgm id="{DF40993F-C49F-4BA1-958A-6B352909C6D9}"/>
                                            </p:graphicEl>
                                          </p:spTgt>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5">
                                            <p:graphicEl>
                                              <a:dgm id="{88CD425E-E445-4E21-B14D-33F7F16E0FAD}"/>
                                            </p:graphicEl>
                                          </p:spTgt>
                                        </p:tgtEl>
                                        <p:attrNameLst>
                                          <p:attrName>style.visibility</p:attrName>
                                        </p:attrNameLst>
                                      </p:cBhvr>
                                      <p:to>
                                        <p:strVal val="visible"/>
                                      </p:to>
                                    </p:set>
                                    <p:animEffect transition="in" filter="circle(out)">
                                      <p:cBhvr>
                                        <p:cTn id="19" dur="1000"/>
                                        <p:tgtEl>
                                          <p:spTgt spid="5">
                                            <p:graphicEl>
                                              <a:dgm id="{88CD425E-E445-4E21-B14D-33F7F16E0FAD}"/>
                                            </p:graphicEl>
                                          </p:spTgt>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5">
                                            <p:graphicEl>
                                              <a:dgm id="{C598AA67-8DDD-4337-AA23-945D8B8D1CDB}"/>
                                            </p:graphicEl>
                                          </p:spTgt>
                                        </p:tgtEl>
                                        <p:attrNameLst>
                                          <p:attrName>style.visibility</p:attrName>
                                        </p:attrNameLst>
                                      </p:cBhvr>
                                      <p:to>
                                        <p:strVal val="visible"/>
                                      </p:to>
                                    </p:set>
                                    <p:animEffect transition="in" filter="circle(out)">
                                      <p:cBhvr>
                                        <p:cTn id="22" dur="1000"/>
                                        <p:tgtEl>
                                          <p:spTgt spid="5">
                                            <p:graphicEl>
                                              <a:dgm id="{C598AA67-8DDD-4337-AA23-945D8B8D1CDB}"/>
                                            </p:graphicEl>
                                          </p:spTgt>
                                        </p:tgtEl>
                                      </p:cBhvr>
                                    </p:animEffect>
                                  </p:childTnLst>
                                </p:cTn>
                              </p:par>
                              <p:par>
                                <p:cTn id="23" presetID="6" presetClass="entr" presetSubtype="32" fill="hold" grpId="0" nodeType="withEffect">
                                  <p:stCondLst>
                                    <p:cond delay="0"/>
                                  </p:stCondLst>
                                  <p:childTnLst>
                                    <p:set>
                                      <p:cBhvr>
                                        <p:cTn id="24" dur="1" fill="hold">
                                          <p:stCondLst>
                                            <p:cond delay="0"/>
                                          </p:stCondLst>
                                        </p:cTn>
                                        <p:tgtEl>
                                          <p:spTgt spid="5">
                                            <p:graphicEl>
                                              <a:dgm id="{432C68A9-1DCE-4ED9-A86E-0695A7D6948A}"/>
                                            </p:graphicEl>
                                          </p:spTgt>
                                        </p:tgtEl>
                                        <p:attrNameLst>
                                          <p:attrName>style.visibility</p:attrName>
                                        </p:attrNameLst>
                                      </p:cBhvr>
                                      <p:to>
                                        <p:strVal val="visible"/>
                                      </p:to>
                                    </p:set>
                                    <p:animEffect transition="in" filter="circle(out)">
                                      <p:cBhvr>
                                        <p:cTn id="25" dur="1000"/>
                                        <p:tgtEl>
                                          <p:spTgt spid="5">
                                            <p:graphicEl>
                                              <a:dgm id="{432C68A9-1DCE-4ED9-A86E-0695A7D6948A}"/>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grpId="0" nodeType="clickEffect">
                                  <p:stCondLst>
                                    <p:cond delay="0"/>
                                  </p:stCondLst>
                                  <p:childTnLst>
                                    <p:set>
                                      <p:cBhvr>
                                        <p:cTn id="29" dur="1" fill="hold">
                                          <p:stCondLst>
                                            <p:cond delay="0"/>
                                          </p:stCondLst>
                                        </p:cTn>
                                        <p:tgtEl>
                                          <p:spTgt spid="5">
                                            <p:graphicEl>
                                              <a:dgm id="{C03F34BA-2722-4BB0-91DE-D79E6BCCAD02}"/>
                                            </p:graphicEl>
                                          </p:spTgt>
                                        </p:tgtEl>
                                        <p:attrNameLst>
                                          <p:attrName>style.visibility</p:attrName>
                                        </p:attrNameLst>
                                      </p:cBhvr>
                                      <p:to>
                                        <p:strVal val="visible"/>
                                      </p:to>
                                    </p:set>
                                    <p:animEffect transition="in" filter="circle(out)">
                                      <p:cBhvr>
                                        <p:cTn id="30" dur="1000"/>
                                        <p:tgtEl>
                                          <p:spTgt spid="5">
                                            <p:graphicEl>
                                              <a:dgm id="{C03F34BA-2722-4BB0-91DE-D79E6BCCAD02}"/>
                                            </p:graphicEl>
                                          </p:spTgt>
                                        </p:tgtEl>
                                      </p:cBhvr>
                                    </p:animEffect>
                                  </p:childTnLst>
                                </p:cTn>
                              </p:par>
                              <p:par>
                                <p:cTn id="31" presetID="6" presetClass="entr" presetSubtype="32" fill="hold" grpId="0" nodeType="withEffect">
                                  <p:stCondLst>
                                    <p:cond delay="0"/>
                                  </p:stCondLst>
                                  <p:childTnLst>
                                    <p:set>
                                      <p:cBhvr>
                                        <p:cTn id="32" dur="1" fill="hold">
                                          <p:stCondLst>
                                            <p:cond delay="0"/>
                                          </p:stCondLst>
                                        </p:cTn>
                                        <p:tgtEl>
                                          <p:spTgt spid="5">
                                            <p:graphicEl>
                                              <a:dgm id="{4D0D7D92-4C7E-4D6B-B8D2-BB49FC0BF600}"/>
                                            </p:graphicEl>
                                          </p:spTgt>
                                        </p:tgtEl>
                                        <p:attrNameLst>
                                          <p:attrName>style.visibility</p:attrName>
                                        </p:attrNameLst>
                                      </p:cBhvr>
                                      <p:to>
                                        <p:strVal val="visible"/>
                                      </p:to>
                                    </p:set>
                                    <p:animEffect transition="in" filter="circle(out)">
                                      <p:cBhvr>
                                        <p:cTn id="33" dur="1000"/>
                                        <p:tgtEl>
                                          <p:spTgt spid="5">
                                            <p:graphicEl>
                                              <a:dgm id="{4D0D7D92-4C7E-4D6B-B8D2-BB49FC0BF600}"/>
                                            </p:graphicEl>
                                          </p:spTgt>
                                        </p:tgtEl>
                                      </p:cBhvr>
                                    </p:animEffect>
                                  </p:childTnLst>
                                </p:cTn>
                              </p:par>
                              <p:par>
                                <p:cTn id="34" presetID="6" presetClass="entr" presetSubtype="32" fill="hold" grpId="0" nodeType="withEffect">
                                  <p:stCondLst>
                                    <p:cond delay="0"/>
                                  </p:stCondLst>
                                  <p:childTnLst>
                                    <p:set>
                                      <p:cBhvr>
                                        <p:cTn id="35" dur="1" fill="hold">
                                          <p:stCondLst>
                                            <p:cond delay="0"/>
                                          </p:stCondLst>
                                        </p:cTn>
                                        <p:tgtEl>
                                          <p:spTgt spid="5">
                                            <p:graphicEl>
                                              <a:dgm id="{7615CADA-AD56-4C80-BBAC-375C23AC4A13}"/>
                                            </p:graphicEl>
                                          </p:spTgt>
                                        </p:tgtEl>
                                        <p:attrNameLst>
                                          <p:attrName>style.visibility</p:attrName>
                                        </p:attrNameLst>
                                      </p:cBhvr>
                                      <p:to>
                                        <p:strVal val="visible"/>
                                      </p:to>
                                    </p:set>
                                    <p:animEffect transition="in" filter="circle(out)">
                                      <p:cBhvr>
                                        <p:cTn id="36" dur="1000"/>
                                        <p:tgtEl>
                                          <p:spTgt spid="5">
                                            <p:graphicEl>
                                              <a:dgm id="{7615CADA-AD56-4C80-BBAC-375C23AC4A13}"/>
                                            </p:graphicEl>
                                          </p:spTgt>
                                        </p:tgtEl>
                                      </p:cBhvr>
                                    </p:animEffect>
                                  </p:childTnLst>
                                </p:cTn>
                              </p:par>
                            </p:childTnLst>
                          </p:cTn>
                        </p:par>
                        <p:par>
                          <p:cTn id="37" fill="hold">
                            <p:stCondLst>
                              <p:cond delay="1000"/>
                            </p:stCondLst>
                            <p:childTnLst>
                              <p:par>
                                <p:cTn id="38" presetID="1"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6" presetClass="entr" presetSubtype="32" fill="hold" grpId="0" nodeType="clickEffect">
                                  <p:stCondLst>
                                    <p:cond delay="0"/>
                                  </p:stCondLst>
                                  <p:childTnLst>
                                    <p:set>
                                      <p:cBhvr>
                                        <p:cTn id="43" dur="1" fill="hold">
                                          <p:stCondLst>
                                            <p:cond delay="0"/>
                                          </p:stCondLst>
                                        </p:cTn>
                                        <p:tgtEl>
                                          <p:spTgt spid="5">
                                            <p:graphicEl>
                                              <a:dgm id="{55FBEE80-7CC0-4385-A700-E5E25F428623}"/>
                                            </p:graphicEl>
                                          </p:spTgt>
                                        </p:tgtEl>
                                        <p:attrNameLst>
                                          <p:attrName>style.visibility</p:attrName>
                                        </p:attrNameLst>
                                      </p:cBhvr>
                                      <p:to>
                                        <p:strVal val="visible"/>
                                      </p:to>
                                    </p:set>
                                    <p:animEffect transition="in" filter="circle(out)">
                                      <p:cBhvr>
                                        <p:cTn id="44" dur="1000"/>
                                        <p:tgtEl>
                                          <p:spTgt spid="5">
                                            <p:graphicEl>
                                              <a:dgm id="{55FBEE80-7CC0-4385-A700-E5E25F428623}"/>
                                            </p:graphicEl>
                                          </p:spTgt>
                                        </p:tgtEl>
                                      </p:cBhvr>
                                    </p:animEffect>
                                  </p:childTnLst>
                                </p:cTn>
                              </p:par>
                              <p:par>
                                <p:cTn id="45" presetID="6" presetClass="entr" presetSubtype="32" fill="hold" grpId="0" nodeType="withEffect">
                                  <p:stCondLst>
                                    <p:cond delay="0"/>
                                  </p:stCondLst>
                                  <p:childTnLst>
                                    <p:set>
                                      <p:cBhvr>
                                        <p:cTn id="46" dur="1" fill="hold">
                                          <p:stCondLst>
                                            <p:cond delay="0"/>
                                          </p:stCondLst>
                                        </p:cTn>
                                        <p:tgtEl>
                                          <p:spTgt spid="5">
                                            <p:graphicEl>
                                              <a:dgm id="{CE13C190-24FE-436B-9F30-B4B3A83CDD74}"/>
                                            </p:graphicEl>
                                          </p:spTgt>
                                        </p:tgtEl>
                                        <p:attrNameLst>
                                          <p:attrName>style.visibility</p:attrName>
                                        </p:attrNameLst>
                                      </p:cBhvr>
                                      <p:to>
                                        <p:strVal val="visible"/>
                                      </p:to>
                                    </p:set>
                                    <p:animEffect transition="in" filter="circle(out)">
                                      <p:cBhvr>
                                        <p:cTn id="47" dur="1000"/>
                                        <p:tgtEl>
                                          <p:spTgt spid="5">
                                            <p:graphicEl>
                                              <a:dgm id="{CE13C190-24FE-436B-9F30-B4B3A83CDD74}"/>
                                            </p:graphicEl>
                                          </p:spTgt>
                                        </p:tgtEl>
                                      </p:cBhvr>
                                    </p:animEffect>
                                  </p:childTnLst>
                                </p:cTn>
                              </p:par>
                              <p:par>
                                <p:cTn id="48" presetID="6" presetClass="entr" presetSubtype="32" fill="hold" grpId="0" nodeType="withEffect">
                                  <p:stCondLst>
                                    <p:cond delay="0"/>
                                  </p:stCondLst>
                                  <p:childTnLst>
                                    <p:set>
                                      <p:cBhvr>
                                        <p:cTn id="49" dur="1" fill="hold">
                                          <p:stCondLst>
                                            <p:cond delay="0"/>
                                          </p:stCondLst>
                                        </p:cTn>
                                        <p:tgtEl>
                                          <p:spTgt spid="5">
                                            <p:graphicEl>
                                              <a:dgm id="{97046183-FAF3-4240-9B0E-6C3BECFCC164}"/>
                                            </p:graphicEl>
                                          </p:spTgt>
                                        </p:tgtEl>
                                        <p:attrNameLst>
                                          <p:attrName>style.visibility</p:attrName>
                                        </p:attrNameLst>
                                      </p:cBhvr>
                                      <p:to>
                                        <p:strVal val="visible"/>
                                      </p:to>
                                    </p:set>
                                    <p:animEffect transition="in" filter="circle(out)">
                                      <p:cBhvr>
                                        <p:cTn id="50" dur="1000"/>
                                        <p:tgtEl>
                                          <p:spTgt spid="5">
                                            <p:graphicEl>
                                              <a:dgm id="{97046183-FAF3-4240-9B0E-6C3BECFCC164}"/>
                                            </p:graphicEl>
                                          </p:spTgt>
                                        </p:tgtEl>
                                      </p:cBhvr>
                                    </p:animEffect>
                                  </p:childTnLst>
                                </p:cTn>
                              </p:par>
                              <p:par>
                                <p:cTn id="51" presetID="6" presetClass="entr" presetSubtype="32" fill="hold" grpId="0" nodeType="withEffect">
                                  <p:stCondLst>
                                    <p:cond delay="0"/>
                                  </p:stCondLst>
                                  <p:childTnLst>
                                    <p:set>
                                      <p:cBhvr>
                                        <p:cTn id="52" dur="1" fill="hold">
                                          <p:stCondLst>
                                            <p:cond delay="0"/>
                                          </p:stCondLst>
                                        </p:cTn>
                                        <p:tgtEl>
                                          <p:spTgt spid="5">
                                            <p:graphicEl>
                                              <a:dgm id="{C2B9CAD8-C6D9-4D11-8C09-F4314E7A039A}"/>
                                            </p:graphicEl>
                                          </p:spTgt>
                                        </p:tgtEl>
                                        <p:attrNameLst>
                                          <p:attrName>style.visibility</p:attrName>
                                        </p:attrNameLst>
                                      </p:cBhvr>
                                      <p:to>
                                        <p:strVal val="visible"/>
                                      </p:to>
                                    </p:set>
                                    <p:animEffect transition="in" filter="circle(out)">
                                      <p:cBhvr>
                                        <p:cTn id="53" dur="1000"/>
                                        <p:tgtEl>
                                          <p:spTgt spid="5">
                                            <p:graphicEl>
                                              <a:dgm id="{C2B9CAD8-C6D9-4D11-8C09-F4314E7A039A}"/>
                                            </p:graphicEl>
                                          </p:spTgt>
                                        </p:tgtEl>
                                      </p:cBhvr>
                                    </p:animEffect>
                                  </p:childTnLst>
                                </p:cTn>
                              </p:par>
                            </p:childTnLst>
                          </p:cTn>
                        </p:par>
                        <p:par>
                          <p:cTn id="54" fill="hold">
                            <p:stCondLst>
                              <p:cond delay="1000"/>
                            </p:stCondLst>
                            <p:childTnLst>
                              <p:par>
                                <p:cTn id="55" presetID="1"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6" presetClass="entr" presetSubtype="32" fill="hold" grpId="0" nodeType="clickEffect">
                                  <p:stCondLst>
                                    <p:cond delay="0"/>
                                  </p:stCondLst>
                                  <p:childTnLst>
                                    <p:set>
                                      <p:cBhvr>
                                        <p:cTn id="60" dur="1" fill="hold">
                                          <p:stCondLst>
                                            <p:cond delay="0"/>
                                          </p:stCondLst>
                                        </p:cTn>
                                        <p:tgtEl>
                                          <p:spTgt spid="5">
                                            <p:graphicEl>
                                              <a:dgm id="{4DE775E2-5CDB-44C7-B347-B5B777188A2B}"/>
                                            </p:graphicEl>
                                          </p:spTgt>
                                        </p:tgtEl>
                                        <p:attrNameLst>
                                          <p:attrName>style.visibility</p:attrName>
                                        </p:attrNameLst>
                                      </p:cBhvr>
                                      <p:to>
                                        <p:strVal val="visible"/>
                                      </p:to>
                                    </p:set>
                                    <p:animEffect transition="in" filter="circle(out)">
                                      <p:cBhvr>
                                        <p:cTn id="61" dur="1000"/>
                                        <p:tgtEl>
                                          <p:spTgt spid="5">
                                            <p:graphicEl>
                                              <a:dgm id="{4DE775E2-5CDB-44C7-B347-B5B777188A2B}"/>
                                            </p:graphicEl>
                                          </p:spTgt>
                                        </p:tgtEl>
                                      </p:cBhvr>
                                    </p:animEffect>
                                  </p:childTnLst>
                                </p:cTn>
                              </p:par>
                              <p:par>
                                <p:cTn id="62" presetID="6" presetClass="entr" presetSubtype="32" fill="hold" grpId="0" nodeType="withEffect">
                                  <p:stCondLst>
                                    <p:cond delay="0"/>
                                  </p:stCondLst>
                                  <p:childTnLst>
                                    <p:set>
                                      <p:cBhvr>
                                        <p:cTn id="63" dur="1" fill="hold">
                                          <p:stCondLst>
                                            <p:cond delay="0"/>
                                          </p:stCondLst>
                                        </p:cTn>
                                        <p:tgtEl>
                                          <p:spTgt spid="5">
                                            <p:graphicEl>
                                              <a:dgm id="{407D0D34-40CC-4056-B1C6-ACE61872CD9A}"/>
                                            </p:graphicEl>
                                          </p:spTgt>
                                        </p:tgtEl>
                                        <p:attrNameLst>
                                          <p:attrName>style.visibility</p:attrName>
                                        </p:attrNameLst>
                                      </p:cBhvr>
                                      <p:to>
                                        <p:strVal val="visible"/>
                                      </p:to>
                                    </p:set>
                                    <p:animEffect transition="in" filter="circle(out)">
                                      <p:cBhvr>
                                        <p:cTn id="64" dur="1000"/>
                                        <p:tgtEl>
                                          <p:spTgt spid="5">
                                            <p:graphicEl>
                                              <a:dgm id="{407D0D34-40CC-4056-B1C6-ACE61872CD9A}"/>
                                            </p:graphicEl>
                                          </p:spTgt>
                                        </p:tgtEl>
                                      </p:cBhvr>
                                    </p:animEffect>
                                  </p:childTnLst>
                                </p:cTn>
                              </p:par>
                            </p:childTnLst>
                          </p:cTn>
                        </p:par>
                        <p:par>
                          <p:cTn id="65" fill="hold">
                            <p:stCondLst>
                              <p:cond delay="1000"/>
                            </p:stCondLst>
                            <p:childTnLst>
                              <p:par>
                                <p:cTn id="66" presetID="1" presetClass="entr" presetSubtype="0" fill="hold" grpId="0" nodeType="afterEffect">
                                  <p:stCondLst>
                                    <p:cond delay="0"/>
                                  </p:stCondLst>
                                  <p:childTnLst>
                                    <p:set>
                                      <p:cBhvr>
                                        <p:cTn id="6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7334" y="4527448"/>
            <a:ext cx="9974623" cy="686236"/>
          </a:xfrm>
        </p:spPr>
        <p:txBody>
          <a:bodyPr>
            <a:normAutofit/>
          </a:bodyPr>
          <a:lstStyle/>
          <a:p>
            <a:r>
              <a:rPr lang="en-US" sz="2800" dirty="0"/>
              <a:t>Choosing a Fuel Technology for Health, Ecology and Economy</a:t>
            </a:r>
          </a:p>
        </p:txBody>
      </p:sp>
      <p:sp>
        <p:nvSpPr>
          <p:cNvPr id="4" name="Title 1"/>
          <p:cNvSpPr>
            <a:spLocks noGrp="1"/>
          </p:cNvSpPr>
          <p:nvPr>
            <p:ph type="title"/>
          </p:nvPr>
        </p:nvSpPr>
        <p:spPr/>
        <p:txBody>
          <a:bodyPr/>
          <a:lstStyle/>
          <a:p>
            <a:r>
              <a:rPr lang="en-US" dirty="0"/>
              <a:t>Alternative Fuels: </a:t>
            </a:r>
            <a:r>
              <a:rPr lang="en-US" sz="4000" dirty="0"/>
              <a:t>Moving Forward</a:t>
            </a:r>
          </a:p>
        </p:txBody>
      </p:sp>
    </p:spTree>
    <p:extLst>
      <p:ext uri="{BB962C8B-B14F-4D97-AF65-F5344CB8AC3E}">
        <p14:creationId xmlns:p14="http://schemas.microsoft.com/office/powerpoint/2010/main" val="2924213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Alternative Fuel Vehicles (AFV)</a:t>
            </a:r>
          </a:p>
        </p:txBody>
      </p:sp>
      <p:sp>
        <p:nvSpPr>
          <p:cNvPr id="3" name="Content Placeholder 2"/>
          <p:cNvSpPr>
            <a:spLocks noGrp="1"/>
          </p:cNvSpPr>
          <p:nvPr>
            <p:ph idx="1"/>
          </p:nvPr>
        </p:nvSpPr>
        <p:spPr>
          <a:xfrm>
            <a:off x="549184" y="1233992"/>
            <a:ext cx="5979954" cy="4639866"/>
          </a:xfrm>
        </p:spPr>
        <p:txBody>
          <a:bodyPr>
            <a:normAutofit/>
          </a:bodyPr>
          <a:lstStyle/>
          <a:p>
            <a:r>
              <a:rPr lang="en-US" b="1" dirty="0"/>
              <a:t>CNG</a:t>
            </a:r>
            <a:r>
              <a:rPr lang="en-US" dirty="0"/>
              <a:t>- Compressed Natural Gas</a:t>
            </a:r>
          </a:p>
          <a:p>
            <a:r>
              <a:rPr lang="en-US" b="1" dirty="0"/>
              <a:t>E85</a:t>
            </a:r>
            <a:r>
              <a:rPr lang="en-US" dirty="0"/>
              <a:t>- 85% ethanol and 15% gasoline</a:t>
            </a:r>
          </a:p>
          <a:p>
            <a:r>
              <a:rPr lang="en-US" b="1" dirty="0"/>
              <a:t>LPG</a:t>
            </a:r>
            <a:r>
              <a:rPr lang="en-US" dirty="0"/>
              <a:t>- Propane</a:t>
            </a:r>
          </a:p>
          <a:p>
            <a:r>
              <a:rPr lang="en-US" b="1" dirty="0"/>
              <a:t>HEV</a:t>
            </a:r>
            <a:r>
              <a:rPr lang="en-US" dirty="0"/>
              <a:t>-Gasoline Hybrid Electric Vehicle </a:t>
            </a:r>
          </a:p>
          <a:p>
            <a:r>
              <a:rPr lang="en-US" b="1" dirty="0"/>
              <a:t>PHEV</a:t>
            </a:r>
            <a:r>
              <a:rPr lang="en-US" dirty="0"/>
              <a:t>- Gasoline Plug-in Hybrid Electric Vehicle</a:t>
            </a:r>
          </a:p>
          <a:p>
            <a:r>
              <a:rPr lang="en-US" b="1" dirty="0"/>
              <a:t>EREV</a:t>
            </a:r>
            <a:r>
              <a:rPr lang="en-US" dirty="0"/>
              <a:t>- Gasoline Extended Range Electric Vehicle</a:t>
            </a:r>
          </a:p>
          <a:p>
            <a:r>
              <a:rPr lang="en-US" b="1" dirty="0"/>
              <a:t>EV</a:t>
            </a:r>
            <a:r>
              <a:rPr lang="en-US" dirty="0"/>
              <a:t>- All Electric Vehicle </a:t>
            </a:r>
          </a:p>
          <a:p>
            <a:pPr lvl="1"/>
            <a:endParaRPr lang="en-US" dirty="0"/>
          </a:p>
        </p:txBody>
      </p:sp>
      <p:sp>
        <p:nvSpPr>
          <p:cNvPr id="7" name="Rectangle 6"/>
          <p:cNvSpPr/>
          <p:nvPr/>
        </p:nvSpPr>
        <p:spPr>
          <a:xfrm>
            <a:off x="1585912" y="6211669"/>
            <a:ext cx="6932445" cy="646331"/>
          </a:xfrm>
          <a:prstGeom prst="rect">
            <a:avLst/>
          </a:prstGeom>
        </p:spPr>
        <p:txBody>
          <a:bodyPr wrap="square">
            <a:spAutoFit/>
          </a:bodyPr>
          <a:lstStyle/>
          <a:p>
            <a:r>
              <a:rPr lang="en-US" dirty="0">
                <a:hlinkClick r:id="rId3"/>
              </a:rPr>
              <a:t>https://www.fueleconomy.gov/feg/Find.do?action=sbs&amp;id=34918</a:t>
            </a:r>
            <a:endParaRPr lang="en-US" dirty="0"/>
          </a:p>
          <a:p>
            <a:endParaRPr lang="en-US" dirty="0"/>
          </a:p>
        </p:txBody>
      </p:sp>
      <p:pic>
        <p:nvPicPr>
          <p:cNvPr id="8" name="Picture 7"/>
          <p:cNvPicPr>
            <a:picLocks noChangeAspect="1"/>
          </p:cNvPicPr>
          <p:nvPr/>
        </p:nvPicPr>
        <p:blipFill>
          <a:blip r:embed="rId4"/>
          <a:stretch>
            <a:fillRect/>
          </a:stretch>
        </p:blipFill>
        <p:spPr>
          <a:xfrm>
            <a:off x="549184" y="6100462"/>
            <a:ext cx="914479" cy="609653"/>
          </a:xfrm>
          <a:prstGeom prst="rect">
            <a:avLst/>
          </a:prstGeom>
        </p:spPr>
      </p:pic>
      <p:sp>
        <p:nvSpPr>
          <p:cNvPr id="15" name="TextBox 14"/>
          <p:cNvSpPr txBox="1"/>
          <p:nvPr/>
        </p:nvSpPr>
        <p:spPr>
          <a:xfrm>
            <a:off x="2102964" y="5763553"/>
            <a:ext cx="7995330" cy="523220"/>
          </a:xfrm>
          <a:prstGeom prst="rect">
            <a:avLst/>
          </a:prstGeom>
          <a:noFill/>
        </p:spPr>
        <p:txBody>
          <a:bodyPr wrap="none" rtlCol="0">
            <a:spAutoFit/>
          </a:bodyPr>
          <a:lstStyle/>
          <a:p>
            <a:r>
              <a:rPr lang="en-US" sz="1400" dirty="0"/>
              <a:t>2016 Chevrolet VOLT - electric vehicle with gasoline powered range-extending capability (</a:t>
            </a:r>
            <a:r>
              <a:rPr lang="en-US" sz="1400" b="1" dirty="0"/>
              <a:t>EREV</a:t>
            </a:r>
            <a:r>
              <a:rPr lang="en-US" sz="1400" dirty="0"/>
              <a:t>).</a:t>
            </a:r>
          </a:p>
          <a:p>
            <a:endParaRPr lang="en-US" sz="1400" dirty="0"/>
          </a:p>
        </p:txBody>
      </p:sp>
      <p:pic>
        <p:nvPicPr>
          <p:cNvPr id="16" name="Picture 15"/>
          <p:cNvPicPr>
            <a:picLocks noChangeAspect="1"/>
          </p:cNvPicPr>
          <p:nvPr/>
        </p:nvPicPr>
        <p:blipFill rotWithShape="1">
          <a:blip r:embed="rId5"/>
          <a:srcRect l="10182" r="10442"/>
          <a:stretch/>
        </p:blipFill>
        <p:spPr>
          <a:xfrm>
            <a:off x="6304923" y="1420497"/>
            <a:ext cx="5550194" cy="4266855"/>
          </a:xfrm>
          <a:prstGeom prst="rect">
            <a:avLst/>
          </a:prstGeom>
        </p:spPr>
      </p:pic>
      <p:pic>
        <p:nvPicPr>
          <p:cNvPr id="17" name="Picture 16"/>
          <p:cNvPicPr>
            <a:picLocks noChangeAspect="1"/>
          </p:cNvPicPr>
          <p:nvPr/>
        </p:nvPicPr>
        <p:blipFill rotWithShape="1">
          <a:blip r:embed="rId6"/>
          <a:srcRect l="15201" t="25209" r="13278" b="20329"/>
          <a:stretch/>
        </p:blipFill>
        <p:spPr>
          <a:xfrm>
            <a:off x="2158127" y="3927256"/>
            <a:ext cx="3917100" cy="1821662"/>
          </a:xfrm>
          <a:prstGeom prst="rect">
            <a:avLst/>
          </a:prstGeom>
        </p:spPr>
      </p:pic>
    </p:spTree>
    <p:extLst>
      <p:ext uri="{BB962C8B-B14F-4D97-AF65-F5344CB8AC3E}">
        <p14:creationId xmlns:p14="http://schemas.microsoft.com/office/powerpoint/2010/main" val="3486434860"/>
      </p:ext>
    </p:extLst>
  </p:cSld>
  <p:clrMapOvr>
    <a:masterClrMapping/>
  </p:clrMapOvr>
</p:sld>
</file>

<file path=ppt/theme/theme1.xml><?xml version="1.0" encoding="utf-8"?>
<a:theme xmlns:a="http://schemas.openxmlformats.org/drawingml/2006/main" name="Retrospect">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Organic</Template>
  <TotalTime>8719</TotalTime>
  <Words>1258</Words>
  <Application>Microsoft Office PowerPoint</Application>
  <PresentationFormat>Widescreen</PresentationFormat>
  <Paragraphs>252</Paragraphs>
  <Slides>26</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Calibri Light</vt:lpstr>
      <vt:lpstr>Trebuchet MS</vt:lpstr>
      <vt:lpstr>Wingdings</vt:lpstr>
      <vt:lpstr>Wingdings 3</vt:lpstr>
      <vt:lpstr>Retrospect</vt:lpstr>
      <vt:lpstr>Facet</vt:lpstr>
      <vt:lpstr>Pollution Prevention Partnership</vt:lpstr>
      <vt:lpstr>Why Care About Air Pollution?</vt:lpstr>
      <vt:lpstr>Sources of Primary Pollutants</vt:lpstr>
      <vt:lpstr>Focus on Ozone</vt:lpstr>
      <vt:lpstr>Ground Level Ozone Formation</vt:lpstr>
      <vt:lpstr>Health Effects</vt:lpstr>
      <vt:lpstr>The Fix</vt:lpstr>
      <vt:lpstr>Alternative Fuels: Moving Forward</vt:lpstr>
      <vt:lpstr>Common Alternative Fuel Vehicles (AFV)</vt:lpstr>
      <vt:lpstr>PowerPoint Presentation</vt:lpstr>
      <vt:lpstr>PowerPoint Presentation</vt:lpstr>
      <vt:lpstr>PowerPoint Presentation</vt:lpstr>
      <vt:lpstr>PowerPoint Presentation</vt:lpstr>
      <vt:lpstr>Emissions Charts</vt:lpstr>
      <vt:lpstr>PowerPoint Presentation</vt:lpstr>
      <vt:lpstr>PowerPoint Presentation</vt:lpstr>
      <vt:lpstr>Local Vehicle Stock </vt:lpstr>
      <vt:lpstr>PowerPoint Presentation</vt:lpstr>
      <vt:lpstr>PowerPoint Presentation</vt:lpstr>
      <vt:lpstr>PowerPoint Presentation</vt:lpstr>
      <vt:lpstr>PowerPoint Presentation</vt:lpstr>
      <vt:lpstr>PowerPoint Presentation</vt:lpstr>
      <vt:lpstr>PowerPoint Presentation</vt:lpstr>
      <vt:lpstr>VW Offending Vehicles</vt:lpstr>
      <vt:lpstr>AFLEET Tool -Argonne National Laboratory </vt:lpstr>
      <vt:lpstr>Sources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Fuels Moving Forward</dc:title>
  <dc:creator>Thigpen, Trent</dc:creator>
  <cp:lastModifiedBy>Thigpen, Trent</cp:lastModifiedBy>
  <cp:revision>199</cp:revision>
  <cp:lastPrinted>2015-10-20T15:19:24Z</cp:lastPrinted>
  <dcterms:created xsi:type="dcterms:W3CDTF">2015-09-16T20:05:34Z</dcterms:created>
  <dcterms:modified xsi:type="dcterms:W3CDTF">2021-06-25T16:38:40Z</dcterms:modified>
</cp:coreProperties>
</file>