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0"/>
  </p:notesMasterIdLst>
  <p:sldIdLst>
    <p:sldId id="293" r:id="rId2"/>
    <p:sldId id="314" r:id="rId3"/>
    <p:sldId id="277" r:id="rId4"/>
    <p:sldId id="294" r:id="rId5"/>
    <p:sldId id="287" r:id="rId6"/>
    <p:sldId id="295" r:id="rId7"/>
    <p:sldId id="288" r:id="rId8"/>
    <p:sldId id="303" r:id="rId9"/>
    <p:sldId id="304" r:id="rId10"/>
    <p:sldId id="305" r:id="rId11"/>
    <p:sldId id="306" r:id="rId12"/>
    <p:sldId id="315" r:id="rId13"/>
    <p:sldId id="316" r:id="rId14"/>
    <p:sldId id="322" r:id="rId15"/>
    <p:sldId id="323" r:id="rId16"/>
    <p:sldId id="324" r:id="rId17"/>
    <p:sldId id="326" r:id="rId18"/>
    <p:sldId id="325" r:id="rId19"/>
    <p:sldId id="308" r:id="rId20"/>
    <p:sldId id="309" r:id="rId21"/>
    <p:sldId id="310" r:id="rId22"/>
    <p:sldId id="311" r:id="rId23"/>
    <p:sldId id="312" r:id="rId24"/>
    <p:sldId id="313" r:id="rId25"/>
    <p:sldId id="268" r:id="rId26"/>
    <p:sldId id="280" r:id="rId27"/>
    <p:sldId id="281" r:id="rId28"/>
    <p:sldId id="282" r:id="rId29"/>
    <p:sldId id="283" r:id="rId30"/>
    <p:sldId id="284" r:id="rId31"/>
    <p:sldId id="285" r:id="rId32"/>
    <p:sldId id="274" r:id="rId33"/>
    <p:sldId id="327" r:id="rId34"/>
    <p:sldId id="292" r:id="rId35"/>
    <p:sldId id="290" r:id="rId36"/>
    <p:sldId id="291" r:id="rId37"/>
    <p:sldId id="286" r:id="rId38"/>
    <p:sldId id="29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 Ye" initials="LY" lastIdx="6" clrIdx="0"/>
  <p:cmAuthor id="2" name="Steve Seidel"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1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78" autoAdjust="0"/>
  </p:normalViewPr>
  <p:slideViewPr>
    <p:cSldViewPr>
      <p:cViewPr varScale="1">
        <p:scale>
          <a:sx n="74" d="100"/>
          <a:sy n="74" d="100"/>
        </p:scale>
        <p:origin x="82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F1051-89FA-406D-A0EA-9FD162E882DB}" type="datetimeFigureOut">
              <a:rPr lang="en-US" smtClean="0"/>
              <a:t>3/7/2025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8AFCF-B111-4BEE-B363-BC15FC3E94D0}" type="slidenum">
              <a:rPr lang="en-US" smtClean="0"/>
              <a:t>‹#›</a:t>
            </a:fld>
            <a:endParaRPr lang="en-US"/>
          </a:p>
        </p:txBody>
      </p:sp>
    </p:spTree>
    <p:extLst>
      <p:ext uri="{BB962C8B-B14F-4D97-AF65-F5344CB8AC3E}">
        <p14:creationId xmlns:p14="http://schemas.microsoft.com/office/powerpoint/2010/main" val="375674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8AFCF-B111-4BEE-B363-BC15FC3E94D0}" type="slidenum">
              <a:rPr lang="en-US" smtClean="0"/>
              <a:t>35</a:t>
            </a:fld>
            <a:endParaRPr lang="en-US"/>
          </a:p>
        </p:txBody>
      </p:sp>
    </p:spTree>
    <p:extLst>
      <p:ext uri="{BB962C8B-B14F-4D97-AF65-F5344CB8AC3E}">
        <p14:creationId xmlns:p14="http://schemas.microsoft.com/office/powerpoint/2010/main" val="1309897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EF9AE8D-81D6-4D84-B835-3C3C92E34CAA}"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5294-4444-4F13-AEEA-6E4C0F8EA2F9}"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2882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AE8D-81D6-4D84-B835-3C3C92E34CAA}"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5294-4444-4F13-AEEA-6E4C0F8EA2F9}" type="slidenum">
              <a:rPr lang="en-US" smtClean="0"/>
              <a:t>‹#›</a:t>
            </a:fld>
            <a:endParaRPr lang="en-US"/>
          </a:p>
        </p:txBody>
      </p:sp>
    </p:spTree>
    <p:extLst>
      <p:ext uri="{BB962C8B-B14F-4D97-AF65-F5344CB8AC3E}">
        <p14:creationId xmlns:p14="http://schemas.microsoft.com/office/powerpoint/2010/main" val="9780240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AE8D-81D6-4D84-B835-3C3C92E34CAA}"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5294-4444-4F13-AEEA-6E4C0F8EA2F9}"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5979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AE8D-81D6-4D84-B835-3C3C92E34CAA}"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5294-4444-4F13-AEEA-6E4C0F8EA2F9}" type="slidenum">
              <a:rPr lang="en-US" smtClean="0"/>
              <a:t>‹#›</a:t>
            </a:fld>
            <a:endParaRPr lang="en-US"/>
          </a:p>
        </p:txBody>
      </p:sp>
    </p:spTree>
    <p:extLst>
      <p:ext uri="{BB962C8B-B14F-4D97-AF65-F5344CB8AC3E}">
        <p14:creationId xmlns:p14="http://schemas.microsoft.com/office/powerpoint/2010/main" val="23746740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9AE8D-81D6-4D84-B835-3C3C92E34CAA}"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5294-4444-4F13-AEEA-6E4C0F8EA2F9}"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7422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9AE8D-81D6-4D84-B835-3C3C92E34CAA}"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5294-4444-4F13-AEEA-6E4C0F8EA2F9}" type="slidenum">
              <a:rPr lang="en-US" smtClean="0"/>
              <a:t>‹#›</a:t>
            </a:fld>
            <a:endParaRPr lang="en-US"/>
          </a:p>
        </p:txBody>
      </p:sp>
    </p:spTree>
    <p:extLst>
      <p:ext uri="{BB962C8B-B14F-4D97-AF65-F5344CB8AC3E}">
        <p14:creationId xmlns:p14="http://schemas.microsoft.com/office/powerpoint/2010/main" val="29156193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9AE8D-81D6-4D84-B835-3C3C92E34CAA}" type="datetimeFigureOut">
              <a:rPr lang="en-US" smtClean="0"/>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45294-4444-4F13-AEEA-6E4C0F8EA2F9}" type="slidenum">
              <a:rPr lang="en-US" smtClean="0"/>
              <a:t>‹#›</a:t>
            </a:fld>
            <a:endParaRPr lang="en-US"/>
          </a:p>
        </p:txBody>
      </p:sp>
    </p:spTree>
    <p:extLst>
      <p:ext uri="{BB962C8B-B14F-4D97-AF65-F5344CB8AC3E}">
        <p14:creationId xmlns:p14="http://schemas.microsoft.com/office/powerpoint/2010/main" val="36543896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9AE8D-81D6-4D84-B835-3C3C92E34CAA}" type="datetimeFigureOut">
              <a:rPr lang="en-US" smtClean="0"/>
              <a:t>3/7/2025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45294-4444-4F13-AEEA-6E4C0F8EA2F9}" type="slidenum">
              <a:rPr lang="en-US" smtClean="0"/>
              <a:t>‹#›</a:t>
            </a:fld>
            <a:endParaRPr lang="en-US"/>
          </a:p>
        </p:txBody>
      </p:sp>
    </p:spTree>
    <p:extLst>
      <p:ext uri="{BB962C8B-B14F-4D97-AF65-F5344CB8AC3E}">
        <p14:creationId xmlns:p14="http://schemas.microsoft.com/office/powerpoint/2010/main" val="26977376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9AE8D-81D6-4D84-B835-3C3C92E34CAA}" type="datetimeFigureOut">
              <a:rPr lang="en-US" smtClean="0"/>
              <a:t>3/7/2025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45294-4444-4F13-AEEA-6E4C0F8EA2F9}" type="slidenum">
              <a:rPr lang="en-US" smtClean="0"/>
              <a:t>‹#›</a:t>
            </a:fld>
            <a:endParaRPr lang="en-US"/>
          </a:p>
        </p:txBody>
      </p:sp>
    </p:spTree>
    <p:extLst>
      <p:ext uri="{BB962C8B-B14F-4D97-AF65-F5344CB8AC3E}">
        <p14:creationId xmlns:p14="http://schemas.microsoft.com/office/powerpoint/2010/main" val="13609716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F9AE8D-81D6-4D84-B835-3C3C92E34CAA}"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5294-4444-4F13-AEEA-6E4C0F8EA2F9}" type="slidenum">
              <a:rPr lang="en-US" smtClean="0"/>
              <a:t>‹#›</a:t>
            </a:fld>
            <a:endParaRPr lang="en-US"/>
          </a:p>
        </p:txBody>
      </p:sp>
    </p:spTree>
    <p:extLst>
      <p:ext uri="{BB962C8B-B14F-4D97-AF65-F5344CB8AC3E}">
        <p14:creationId xmlns:p14="http://schemas.microsoft.com/office/powerpoint/2010/main" val="6450740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F9AE8D-81D6-4D84-B835-3C3C92E34CAA}"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5294-4444-4F13-AEEA-6E4C0F8EA2F9}"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3573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EF9AE8D-81D6-4D84-B835-3C3C92E34CAA}" type="datetimeFigureOut">
              <a:rPr lang="en-US" smtClean="0"/>
              <a:t>3/7/2025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E45294-4444-4F13-AEEA-6E4C0F8EA2F9}"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58603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threeminutethesis.uq.edu.au/watch-3m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youtu.be/GsbNMAkUTRQ"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GsbNMAkUTRQ?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epT-OpWDImE" TargetMode="External"/><Relationship Id="rId2" Type="http://schemas.openxmlformats.org/officeDocument/2006/relationships/slideLayout" Target="../slideLayouts/slideLayout2.xml"/><Relationship Id="rId1" Type="http://schemas.openxmlformats.org/officeDocument/2006/relationships/video" Target="https://www.youtube.com/embed/epT-OpWDImE?feature=oembed" TargetMode="External"/><Relationship Id="rId5" Type="http://schemas.openxmlformats.org/officeDocument/2006/relationships/image" Target="../media/image9.jpeg"/><Relationship Id="rId4" Type="http://schemas.openxmlformats.org/officeDocument/2006/relationships/hyperlink" Target="https://www.youtube.com/watch?v=U9czKztZK1I"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google.com/" TargetMode="External"/><Relationship Id="rId5" Type="http://schemas.openxmlformats.org/officeDocument/2006/relationships/hyperlink" Target="http://www.youtube.com/" TargetMode="External"/><Relationship Id="rId4" Type="http://schemas.openxmlformats.org/officeDocument/2006/relationships/hyperlink" Target="https://www.bing.com/videos/search?q=3MT+District+winners&amp;qpvt=3MT+District+winners&amp;FORM=VDR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85" y="1524000"/>
            <a:ext cx="8229600" cy="4648200"/>
          </a:xfrm>
        </p:spPr>
        <p:txBody>
          <a:bodyPr>
            <a:normAutofit/>
          </a:bodyPr>
          <a:lstStyle/>
          <a:p>
            <a:pPr marL="274320" lvl="1" indent="0">
              <a:buClr>
                <a:srgbClr val="72A376"/>
              </a:buClr>
              <a:buNone/>
            </a:pPr>
            <a:endParaRPr lang="en-US" sz="3200" dirty="0">
              <a:solidFill>
                <a:prstClr val="black"/>
              </a:solidFill>
            </a:endParaRPr>
          </a:p>
          <a:p>
            <a:br>
              <a:rPr lang="en-US" dirty="0">
                <a:latin typeface="Arial" panose="020B0604020202020204" pitchFamily="34" charset="0"/>
                <a:cs typeface="Arial" panose="020B0604020202020204" pitchFamily="34" charset="0"/>
              </a:rPr>
            </a:br>
            <a:endParaRPr lang="en-US" sz="3200"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292"/>
            <a:ext cx="3445442" cy="1258108"/>
          </a:xfrm>
          <a:prstGeom prst="rect">
            <a:avLst/>
          </a:prstGeom>
        </p:spPr>
      </p:pic>
      <p:pic>
        <p:nvPicPr>
          <p:cNvPr id="5" name="Picture 4"/>
          <p:cNvPicPr>
            <a:picLocks noChangeAspect="1"/>
          </p:cNvPicPr>
          <p:nvPr/>
        </p:nvPicPr>
        <p:blipFill>
          <a:blip r:embed="rId3"/>
          <a:stretch>
            <a:fillRect/>
          </a:stretch>
        </p:blipFill>
        <p:spPr>
          <a:xfrm>
            <a:off x="39231" y="5867400"/>
            <a:ext cx="9065538" cy="609600"/>
          </a:xfrm>
          <a:prstGeom prst="rect">
            <a:avLst/>
          </a:prstGeom>
        </p:spPr>
      </p:pic>
      <p:pic>
        <p:nvPicPr>
          <p:cNvPr id="2" name="Picture 1">
            <a:extLst>
              <a:ext uri="{FF2B5EF4-FFF2-40B4-BE49-F238E27FC236}">
                <a16:creationId xmlns:a16="http://schemas.microsoft.com/office/drawing/2014/main" id="{075CA764-8104-454B-8E1F-5A24BF260CFD}"/>
              </a:ext>
            </a:extLst>
          </p:cNvPr>
          <p:cNvPicPr>
            <a:picLocks noChangeAspect="1"/>
          </p:cNvPicPr>
          <p:nvPr/>
        </p:nvPicPr>
        <p:blipFill>
          <a:blip r:embed="rId4"/>
          <a:stretch>
            <a:fillRect/>
          </a:stretch>
        </p:blipFill>
        <p:spPr>
          <a:xfrm>
            <a:off x="5096127" y="418292"/>
            <a:ext cx="3761558" cy="1188823"/>
          </a:xfrm>
          <a:prstGeom prst="rect">
            <a:avLst/>
          </a:prstGeom>
        </p:spPr>
      </p:pic>
      <p:sp>
        <p:nvSpPr>
          <p:cNvPr id="8" name="Rectangle 7">
            <a:extLst>
              <a:ext uri="{FF2B5EF4-FFF2-40B4-BE49-F238E27FC236}">
                <a16:creationId xmlns:a16="http://schemas.microsoft.com/office/drawing/2014/main" id="{4A35AA8E-FCE3-46B9-B307-00E30579EAEB}"/>
              </a:ext>
            </a:extLst>
          </p:cNvPr>
          <p:cNvSpPr/>
          <p:nvPr/>
        </p:nvSpPr>
        <p:spPr>
          <a:xfrm>
            <a:off x="26531" y="2403039"/>
            <a:ext cx="9143999" cy="2585323"/>
          </a:xfrm>
          <a:prstGeom prst="rect">
            <a:avLst/>
          </a:prstGeom>
        </p:spPr>
        <p:txBody>
          <a:bodyPr wrap="square">
            <a:spAutoFit/>
          </a:bodyPr>
          <a:lstStyle/>
          <a:p>
            <a:pPr algn="ctr"/>
            <a:r>
              <a:rPr lang="en-US" sz="4800" cap="all" spc="-100" dirty="0">
                <a:solidFill>
                  <a:srgbClr val="4B1D7D"/>
                </a:solidFill>
                <a:ea typeface="+mj-ea"/>
                <a:cs typeface="+mj-cs"/>
              </a:rPr>
              <a:t>3 Minute THESIS</a:t>
            </a:r>
            <a:br>
              <a:rPr lang="en-US" sz="4800" cap="all" spc="-100" dirty="0">
                <a:solidFill>
                  <a:srgbClr val="4B1D7D"/>
                </a:solidFill>
                <a:ea typeface="+mj-ea"/>
                <a:cs typeface="+mj-cs"/>
              </a:rPr>
            </a:br>
            <a:r>
              <a:rPr lang="en-US" sz="4800" cap="all" spc="-100" dirty="0">
                <a:solidFill>
                  <a:srgbClr val="4B1D7D"/>
                </a:solidFill>
                <a:ea typeface="+mj-ea"/>
                <a:cs typeface="+mj-cs"/>
              </a:rPr>
              <a:t>Information</a:t>
            </a:r>
          </a:p>
          <a:p>
            <a:pPr algn="ctr"/>
            <a:r>
              <a:rPr lang="en-US" sz="4800" cap="all" spc="-100" dirty="0">
                <a:solidFill>
                  <a:srgbClr val="4B1D7D"/>
                </a:solidFill>
                <a:ea typeface="+mj-ea"/>
                <a:cs typeface="+mj-cs"/>
              </a:rPr>
              <a:t>AND Training</a:t>
            </a:r>
            <a:br>
              <a:rPr lang="en-US" sz="4800" cap="all" spc="-100" dirty="0">
                <a:solidFill>
                  <a:srgbClr val="4B1D7D"/>
                </a:solidFill>
                <a:ea typeface="+mj-ea"/>
                <a:cs typeface="+mj-cs"/>
              </a:rPr>
            </a:br>
            <a:endParaRPr lang="en-US" dirty="0"/>
          </a:p>
        </p:txBody>
      </p:sp>
    </p:spTree>
    <p:extLst>
      <p:ext uri="{BB962C8B-B14F-4D97-AF65-F5344CB8AC3E}">
        <p14:creationId xmlns:p14="http://schemas.microsoft.com/office/powerpoint/2010/main" val="39356145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1185-9CC5-48D2-7E51-C290F0D4980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Have a clear outcome in mind</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E8EC4F9-1639-2719-F6D4-66D717314328}"/>
              </a:ext>
            </a:extLst>
          </p:cNvPr>
          <p:cNvSpPr>
            <a:spLocks noGrp="1"/>
          </p:cNvSpPr>
          <p:nvPr>
            <p:ph idx="1"/>
          </p:nvPr>
        </p:nvSpPr>
        <p:spPr/>
        <p:txBody>
          <a:bodyPr/>
          <a:lstStyle/>
          <a:p>
            <a:pPr>
              <a:buFont typeface="Arial" panose="020B0604020202020204" pitchFamily="34" charset="0"/>
              <a:buChar char="•"/>
            </a:pPr>
            <a:r>
              <a:rPr lang="en-US" sz="3200" dirty="0">
                <a:solidFill>
                  <a:srgbClr val="2B2B2B"/>
                </a:solidFill>
                <a:latin typeface="Arial" panose="020B0604020202020204" pitchFamily="34" charset="0"/>
                <a:cs typeface="Arial" panose="020B0604020202020204" pitchFamily="34" charset="0"/>
              </a:rPr>
              <a:t>Know what you want your audience to take away from your presentation.</a:t>
            </a:r>
          </a:p>
          <a:p>
            <a:pPr>
              <a:buFont typeface="Arial" panose="020B0604020202020204" pitchFamily="34" charset="0"/>
              <a:buChar char="•"/>
            </a:pPr>
            <a:r>
              <a:rPr lang="en-US" sz="3200" dirty="0">
                <a:solidFill>
                  <a:srgbClr val="2B2B2B"/>
                </a:solidFill>
                <a:latin typeface="Arial" panose="020B0604020202020204" pitchFamily="34" charset="0"/>
                <a:cs typeface="Arial" panose="020B0604020202020204" pitchFamily="34" charset="0"/>
              </a:rPr>
              <a:t>Try to leave the audience with an understanding of what you’re doing, why it is important, and what you hope to achieve.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11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2B1F-CD12-AE90-A07E-8D738347D85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Revise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BD3E7F-2672-AAA4-8E36-F0298E948086}"/>
              </a:ext>
            </a:extLst>
          </p:cNvPr>
          <p:cNvSpPr>
            <a:spLocks noGrp="1"/>
          </p:cNvSpPr>
          <p:nvPr>
            <p:ph idx="1"/>
          </p:nvPr>
        </p:nvSpPr>
        <p:spPr>
          <a:xfrm>
            <a:off x="609600" y="1828800"/>
            <a:ext cx="7290055" cy="4023360"/>
          </a:xfrm>
        </p:spPr>
        <p:txBody>
          <a:bodyPr/>
          <a:lstStyle/>
          <a:p>
            <a:pPr>
              <a:buFont typeface="Arial" panose="020B0604020202020204" pitchFamily="34" charset="0"/>
              <a:buChar char="•"/>
            </a:pPr>
            <a:r>
              <a:rPr lang="en-US" sz="3200" dirty="0">
                <a:solidFill>
                  <a:srgbClr val="2B2B2B"/>
                </a:solidFill>
                <a:latin typeface="Arial" panose="020B0604020202020204" pitchFamily="34" charset="0"/>
                <a:cs typeface="Arial" panose="020B0604020202020204" pitchFamily="34" charset="0"/>
              </a:rPr>
              <a:t>Proof your 3MT presentation by reading it aloud, to yourself and to an audience of friends and family.</a:t>
            </a:r>
          </a:p>
          <a:p>
            <a:pPr>
              <a:buFont typeface="Arial" panose="020B0604020202020204" pitchFamily="34" charset="0"/>
              <a:buChar char="•"/>
            </a:pPr>
            <a:r>
              <a:rPr lang="en-US" sz="3200" dirty="0">
                <a:solidFill>
                  <a:srgbClr val="2B2B2B"/>
                </a:solidFill>
                <a:latin typeface="Arial" panose="020B0604020202020204" pitchFamily="34" charset="0"/>
                <a:cs typeface="Arial" panose="020B0604020202020204" pitchFamily="34" charset="0"/>
              </a:rPr>
              <a:t>Ask for feedback.</a:t>
            </a:r>
          </a:p>
          <a:p>
            <a:pPr>
              <a:buFont typeface="Arial" panose="020B0604020202020204" pitchFamily="34" charset="0"/>
              <a:buChar char="•"/>
            </a:pPr>
            <a:r>
              <a:rPr lang="en-US" sz="3200" dirty="0">
                <a:solidFill>
                  <a:srgbClr val="2B2B2B"/>
                </a:solidFill>
                <a:latin typeface="Arial" panose="020B0604020202020204" pitchFamily="34" charset="0"/>
                <a:cs typeface="Arial" panose="020B0604020202020204" pitchFamily="34" charset="0"/>
              </a:rPr>
              <a:t>Ask your audience if your presentation clearly highlights what your research is about and why it is important.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5214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326DD6-63F4-BE17-E245-41C41290D491}"/>
              </a:ext>
            </a:extLst>
          </p:cNvPr>
          <p:cNvSpPr txBox="1"/>
          <p:nvPr/>
        </p:nvSpPr>
        <p:spPr>
          <a:xfrm>
            <a:off x="1010640" y="381000"/>
            <a:ext cx="7122719" cy="110799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Tw Cen MT" panose="020B0602020104020603"/>
                <a:ea typeface="+mn-ea"/>
                <a:cs typeface="+mn-cs"/>
              </a:rPr>
              <a:t>The PowerPoint Slide</a:t>
            </a:r>
          </a:p>
        </p:txBody>
      </p:sp>
      <p:sp>
        <p:nvSpPr>
          <p:cNvPr id="5" name="TextBox 4">
            <a:extLst>
              <a:ext uri="{FF2B5EF4-FFF2-40B4-BE49-F238E27FC236}">
                <a16:creationId xmlns:a16="http://schemas.microsoft.com/office/drawing/2014/main" id="{C05BB59D-11D1-3AAC-435A-8CABFD8DF0F8}"/>
              </a:ext>
            </a:extLst>
          </p:cNvPr>
          <p:cNvSpPr txBox="1"/>
          <p:nvPr/>
        </p:nvSpPr>
        <p:spPr>
          <a:xfrm>
            <a:off x="1142999" y="2057400"/>
            <a:ext cx="6990359"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slide must be STATIC! </a:t>
            </a:r>
            <a:b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no animation or sound of any kind.</a:t>
            </a:r>
          </a:p>
        </p:txBody>
      </p:sp>
    </p:spTree>
    <p:extLst>
      <p:ext uri="{BB962C8B-B14F-4D97-AF65-F5344CB8AC3E}">
        <p14:creationId xmlns:p14="http://schemas.microsoft.com/office/powerpoint/2010/main" val="28518758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47FA5A-3A06-4349-74D4-DD32927EC8F1}"/>
              </a:ext>
            </a:extLst>
          </p:cNvPr>
          <p:cNvSpPr txBox="1"/>
          <p:nvPr/>
        </p:nvSpPr>
        <p:spPr>
          <a:xfrm>
            <a:off x="1910613" y="533400"/>
            <a:ext cx="484042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3MT Slides</a:t>
            </a:r>
          </a:p>
        </p:txBody>
      </p:sp>
      <p:sp>
        <p:nvSpPr>
          <p:cNvPr id="5" name="TextBox 4">
            <a:extLst>
              <a:ext uri="{FF2B5EF4-FFF2-40B4-BE49-F238E27FC236}">
                <a16:creationId xmlns:a16="http://schemas.microsoft.com/office/drawing/2014/main" id="{18AF5051-9DCD-415E-A7A9-FB31A7B58DEE}"/>
              </a:ext>
            </a:extLst>
          </p:cNvPr>
          <p:cNvSpPr txBox="1"/>
          <p:nvPr/>
        </p:nvSpPr>
        <p:spPr>
          <a:xfrm>
            <a:off x="914401" y="1905000"/>
            <a:ext cx="7086599"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Remember that the slide must be STATIC! No Animation or Sound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Slide should be Simple, Clear, and Engaging.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It should support your spoken presentation and not distract from it.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615841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FE5DF-6FBB-AEAD-4E45-654DD0B69C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8C914A7-9FA7-BD26-996E-0F05E337EA30}"/>
              </a:ext>
            </a:extLst>
          </p:cNvPr>
          <p:cNvSpPr txBox="1"/>
          <p:nvPr/>
        </p:nvSpPr>
        <p:spPr>
          <a:xfrm>
            <a:off x="1905000" y="228600"/>
            <a:ext cx="484042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3MT Slides</a:t>
            </a:r>
          </a:p>
        </p:txBody>
      </p:sp>
      <p:sp>
        <p:nvSpPr>
          <p:cNvPr id="5" name="TextBox 4">
            <a:extLst>
              <a:ext uri="{FF2B5EF4-FFF2-40B4-BE49-F238E27FC236}">
                <a16:creationId xmlns:a16="http://schemas.microsoft.com/office/drawing/2014/main" id="{1301C075-8207-1C62-44F4-E19B63474110}"/>
              </a:ext>
            </a:extLst>
          </p:cNvPr>
          <p:cNvSpPr txBox="1"/>
          <p:nvPr/>
        </p:nvSpPr>
        <p:spPr>
          <a:xfrm>
            <a:off x="685800" y="1164134"/>
            <a:ext cx="8305800"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Minimal Text: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Avoid full sentences or paragraphs.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key phrases or keywords (5-10 words max).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Strong Visuals:</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high-quality images, diagrams, or infographics.  Avoid clutter.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Consistent &amp; Readable Fonts:</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Sans-serif fonts (e.g., Arial, Calibri) are best.</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Minimum font size: 24pt for readability.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Colors Wisely:</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Stick to 2-3 complementary colors.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high contrast between text and background.</a:t>
            </a:r>
          </a:p>
        </p:txBody>
      </p:sp>
    </p:spTree>
    <p:extLst>
      <p:ext uri="{BB962C8B-B14F-4D97-AF65-F5344CB8AC3E}">
        <p14:creationId xmlns:p14="http://schemas.microsoft.com/office/powerpoint/2010/main" val="6898989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F736F-1083-DFC1-3F50-1661E6F52FD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9617404-8858-80CF-AB71-DA51B702B63C}"/>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1965606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D1613-6774-AA8C-009B-CD00E29FF35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DDAE018-8372-D1A5-813E-F131F9D80BDD}"/>
              </a:ext>
            </a:extLst>
          </p:cNvPr>
          <p:cNvPicPr>
            <a:picLocks noChangeAspect="1"/>
          </p:cNvPicPr>
          <p:nvPr/>
        </p:nvPicPr>
        <p:blipFill>
          <a:blip r:embed="rId2"/>
          <a:stretch>
            <a:fillRect/>
          </a:stretch>
        </p:blipFill>
        <p:spPr>
          <a:xfrm>
            <a:off x="0" y="0"/>
            <a:ext cx="9144000" cy="6858000"/>
          </a:xfrm>
          <a:prstGeom prst="rect">
            <a:avLst/>
          </a:prstGeom>
        </p:spPr>
      </p:pic>
      <p:sp>
        <p:nvSpPr>
          <p:cNvPr id="3" name="Title 2">
            <a:extLst>
              <a:ext uri="{FF2B5EF4-FFF2-40B4-BE49-F238E27FC236}">
                <a16:creationId xmlns:a16="http://schemas.microsoft.com/office/drawing/2014/main" id="{826D1E9F-91A6-2FF1-3564-B5B489214959}"/>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2289886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2EDA-B1F3-CA77-2A89-BC049518467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D6AD71A-468E-433D-3162-23E44E05D8B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BF6292F-FFC5-EB1A-EA10-1F784BA543AC}"/>
              </a:ext>
            </a:extLst>
          </p:cNvPr>
          <p:cNvPicPr>
            <a:picLocks noChangeAspect="1"/>
          </p:cNvPicPr>
          <p:nvPr/>
        </p:nvPicPr>
        <p:blipFill>
          <a:blip r:embed="rId2"/>
          <a:stretch>
            <a:fillRect/>
          </a:stretch>
        </p:blipFill>
        <p:spPr>
          <a:xfrm>
            <a:off x="152400" y="-762000"/>
            <a:ext cx="8839200" cy="8305800"/>
          </a:xfrm>
          <a:prstGeom prst="rect">
            <a:avLst/>
          </a:prstGeom>
        </p:spPr>
      </p:pic>
    </p:spTree>
    <p:extLst>
      <p:ext uri="{BB962C8B-B14F-4D97-AF65-F5344CB8AC3E}">
        <p14:creationId xmlns:p14="http://schemas.microsoft.com/office/powerpoint/2010/main" val="10445168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22FE3-008B-82A1-ED47-2B09D09B88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AF3FBE-2D6C-0579-3B81-DECFE0C5A54A}"/>
              </a:ext>
            </a:extLst>
          </p:cNvPr>
          <p:cNvSpPr txBox="1"/>
          <p:nvPr/>
        </p:nvSpPr>
        <p:spPr>
          <a:xfrm>
            <a:off x="1828800" y="207913"/>
            <a:ext cx="484042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3MT Slides</a:t>
            </a:r>
          </a:p>
        </p:txBody>
      </p:sp>
      <p:sp>
        <p:nvSpPr>
          <p:cNvPr id="5" name="TextBox 4">
            <a:extLst>
              <a:ext uri="{FF2B5EF4-FFF2-40B4-BE49-F238E27FC236}">
                <a16:creationId xmlns:a16="http://schemas.microsoft.com/office/drawing/2014/main" id="{0A3A9D8E-E9E7-5A59-7A07-B3046FEF1B5F}"/>
              </a:ext>
            </a:extLst>
          </p:cNvPr>
          <p:cNvSpPr txBox="1"/>
          <p:nvPr/>
        </p:nvSpPr>
        <p:spPr>
          <a:xfrm>
            <a:off x="381000" y="1279386"/>
            <a:ext cx="8382000"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Align with your speech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Your slide should reinforce your message, not replace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readability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Ensure it looks good on different screen sizes.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Practice with it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Get feedback from peers and refine as needed.</a:t>
            </a:r>
            <a:b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Remember: A great 3MT slide enhances your storytelling and makes your research memorable!</a:t>
            </a:r>
          </a:p>
        </p:txBody>
      </p:sp>
    </p:spTree>
    <p:extLst>
      <p:ext uri="{BB962C8B-B14F-4D97-AF65-F5344CB8AC3E}">
        <p14:creationId xmlns:p14="http://schemas.microsoft.com/office/powerpoint/2010/main" val="24198957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3C2B-A65D-DFA1-903A-DD1719D1D5DC}"/>
              </a:ext>
            </a:extLst>
          </p:cNvPr>
          <p:cNvSpPr>
            <a:spLocks noGrp="1"/>
          </p:cNvSpPr>
          <p:nvPr>
            <p:ph type="title"/>
          </p:nvPr>
        </p:nvSpPr>
        <p:spPr>
          <a:xfrm>
            <a:off x="609600" y="0"/>
            <a:ext cx="8534399" cy="1499616"/>
          </a:xfrm>
        </p:spPr>
        <p:txBody>
          <a:bodyPr/>
          <a:lstStyle/>
          <a:p>
            <a:r>
              <a:rPr lang="en-US" dirty="0">
                <a:latin typeface="Arial" panose="020B0604020202020204" pitchFamily="34" charset="0"/>
                <a:cs typeface="Arial" panose="020B0604020202020204" pitchFamily="34" charset="0"/>
              </a:rPr>
              <a:t>The SLIDE: Suggestions</a:t>
            </a:r>
          </a:p>
        </p:txBody>
      </p:sp>
      <p:sp>
        <p:nvSpPr>
          <p:cNvPr id="3" name="Content Placeholder 2">
            <a:extLst>
              <a:ext uri="{FF2B5EF4-FFF2-40B4-BE49-F238E27FC236}">
                <a16:creationId xmlns:a16="http://schemas.microsoft.com/office/drawing/2014/main" id="{5F8B2004-567D-7C5F-456D-F2B6CE834038}"/>
              </a:ext>
            </a:extLst>
          </p:cNvPr>
          <p:cNvSpPr>
            <a:spLocks noGrp="1"/>
          </p:cNvSpPr>
          <p:nvPr>
            <p:ph idx="1"/>
          </p:nvPr>
        </p:nvSpPr>
        <p:spPr>
          <a:xfrm>
            <a:off x="609600" y="1143000"/>
            <a:ext cx="8077200" cy="5715000"/>
          </a:xfrm>
        </p:spPr>
        <p:txBody>
          <a:bodyPr>
            <a:normAutofit fontScale="92500" lnSpcReduction="10000"/>
          </a:bodyPr>
          <a:lstStyle/>
          <a:p>
            <a:pPr>
              <a:buFont typeface="Arial" panose="020B0604020202020204" pitchFamily="34" charset="0"/>
              <a:buChar char="•"/>
            </a:pPr>
            <a:r>
              <a:rPr lang="en-US" sz="2800" b="1" dirty="0">
                <a:solidFill>
                  <a:srgbClr val="2B2B2B"/>
                </a:solidFill>
                <a:latin typeface="Arial" panose="020B0604020202020204" pitchFamily="34" charset="0"/>
                <a:cs typeface="Arial" panose="020B0604020202020204" pitchFamily="34" charset="0"/>
              </a:rPr>
              <a:t>Less is more</a:t>
            </a:r>
            <a:r>
              <a:rPr lang="en-US" sz="2800" dirty="0">
                <a:solidFill>
                  <a:srgbClr val="2B2B2B"/>
                </a:solidFill>
                <a:latin typeface="Arial" panose="020B0604020202020204" pitchFamily="34" charset="0"/>
                <a:cs typeface="Arial" panose="020B0604020202020204" pitchFamily="34" charset="0"/>
              </a:rPr>
              <a:t>: text and complicated graphics can distract your audience – you don’t want them to read your slide instead of listening to your 3MT. </a:t>
            </a:r>
          </a:p>
          <a:p>
            <a:pPr>
              <a:buFont typeface="Arial" panose="020B0604020202020204" pitchFamily="34" charset="0"/>
              <a:buChar char="•"/>
            </a:pPr>
            <a:r>
              <a:rPr lang="en-US" sz="2800" b="1" dirty="0">
                <a:solidFill>
                  <a:srgbClr val="2B2B2B"/>
                </a:solidFill>
                <a:latin typeface="Arial" panose="020B0604020202020204" pitchFamily="34" charset="0"/>
                <a:cs typeface="Arial" panose="020B0604020202020204" pitchFamily="34" charset="0"/>
              </a:rPr>
              <a:t>Personal touches</a:t>
            </a:r>
            <a:r>
              <a:rPr lang="en-US" sz="2800" dirty="0">
                <a:solidFill>
                  <a:srgbClr val="2B2B2B"/>
                </a:solidFill>
                <a:latin typeface="Arial" panose="020B0604020202020204" pitchFamily="34" charset="0"/>
                <a:cs typeface="Arial" panose="020B0604020202020204" pitchFamily="34" charset="0"/>
              </a:rPr>
              <a:t>: personal touches can allow your audience to understand the impact of your research.</a:t>
            </a:r>
          </a:p>
          <a:p>
            <a:pPr>
              <a:buFont typeface="Arial" panose="020B0604020202020204" pitchFamily="34" charset="0"/>
              <a:buChar char="•"/>
            </a:pPr>
            <a:r>
              <a:rPr lang="en-US" sz="2800" b="1" dirty="0">
                <a:solidFill>
                  <a:srgbClr val="2B2B2B"/>
                </a:solidFill>
                <a:latin typeface="Arial" panose="020B0604020202020204" pitchFamily="34" charset="0"/>
                <a:cs typeface="Arial" panose="020B0604020202020204" pitchFamily="34" charset="0"/>
              </a:rPr>
              <a:t>Creativity drives interest</a:t>
            </a:r>
            <a:r>
              <a:rPr lang="en-US" sz="2800" dirty="0">
                <a:solidFill>
                  <a:srgbClr val="2B2B2B"/>
                </a:solidFill>
                <a:latin typeface="Arial" panose="020B0604020202020204" pitchFamily="34" charset="0"/>
                <a:cs typeface="Arial" panose="020B0604020202020204" pitchFamily="34" charset="0"/>
              </a:rPr>
              <a:t>: do not rely on your slide to convey your message – it should simply complement your oration.</a:t>
            </a:r>
          </a:p>
          <a:p>
            <a:pPr>
              <a:buFont typeface="Arial" panose="020B0604020202020204" pitchFamily="34" charset="0"/>
              <a:buChar char="•"/>
            </a:pPr>
            <a:r>
              <a:rPr lang="en-US" sz="2800" b="1" dirty="0">
                <a:solidFill>
                  <a:srgbClr val="2B2B2B"/>
                </a:solidFill>
                <a:latin typeface="Arial" panose="020B0604020202020204" pitchFamily="34" charset="0"/>
                <a:cs typeface="Arial" panose="020B0604020202020204" pitchFamily="34" charset="0"/>
              </a:rPr>
              <a:t>Work your message</a:t>
            </a:r>
            <a:r>
              <a:rPr lang="en-US" sz="2800" dirty="0">
                <a:solidFill>
                  <a:srgbClr val="2B2B2B"/>
                </a:solidFill>
                <a:latin typeface="Arial" panose="020B0604020202020204" pitchFamily="34" charset="0"/>
                <a:cs typeface="Arial" panose="020B0604020202020204" pitchFamily="34" charset="0"/>
              </a:rPr>
              <a:t>: think about how your slide might be able to assist with the format and delivery of your presentation – is there a metaphor that helps explain your research?</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An engaging visual presentation can make or break any oration, so make sure your slide is </a:t>
            </a:r>
            <a:r>
              <a:rPr lang="en-US" sz="2800" b="1" dirty="0">
                <a:solidFill>
                  <a:srgbClr val="2B2B2B"/>
                </a:solidFill>
                <a:latin typeface="Arial" panose="020B0604020202020204" pitchFamily="34" charset="0"/>
                <a:cs typeface="Arial" panose="020B0604020202020204" pitchFamily="34" charset="0"/>
              </a:rPr>
              <a:t>legible, clear and concise</a:t>
            </a:r>
            <a:r>
              <a:rPr lang="en-US" dirty="0">
                <a:solidFill>
                  <a:srgbClr val="2B2B2B"/>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253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45DB-DBE2-34B0-C576-C1397B00DFB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Event</a:t>
            </a:r>
          </a:p>
        </p:txBody>
      </p:sp>
      <p:sp>
        <p:nvSpPr>
          <p:cNvPr id="3" name="Content Placeholder 2">
            <a:extLst>
              <a:ext uri="{FF2B5EF4-FFF2-40B4-BE49-F238E27FC236}">
                <a16:creationId xmlns:a16="http://schemas.microsoft.com/office/drawing/2014/main" id="{B11458EC-2B05-8B87-3FE2-DECD0C6C1739}"/>
              </a:ext>
            </a:extLst>
          </p:cNvPr>
          <p:cNvSpPr>
            <a:spLocks noGrp="1"/>
          </p:cNvSpPr>
          <p:nvPr>
            <p:ph idx="1"/>
          </p:nvPr>
        </p:nvSpPr>
        <p:spPr/>
        <p:txBody>
          <a:bodyPr>
            <a:normAutofit/>
          </a:bodyPr>
          <a:lstStyle/>
          <a:p>
            <a:r>
              <a:rPr lang="en-US" sz="3600" dirty="0">
                <a:latin typeface="Arial" panose="020B0604020202020204" pitchFamily="34" charset="0"/>
                <a:cs typeface="Arial" panose="020B0604020202020204" pitchFamily="34" charset="0"/>
              </a:rPr>
              <a:t>When? April 10, 5pm-8pm</a:t>
            </a:r>
          </a:p>
          <a:p>
            <a:r>
              <a:rPr lang="en-US" sz="3600" dirty="0">
                <a:latin typeface="Arial" panose="020B0604020202020204" pitchFamily="34" charset="0"/>
                <a:cs typeface="Arial" panose="020B0604020202020204" pitchFamily="34" charset="0"/>
              </a:rPr>
              <a:t>Where? University Center</a:t>
            </a:r>
          </a:p>
          <a:p>
            <a:r>
              <a:rPr lang="en-US" sz="3600" dirty="0">
                <a:latin typeface="Arial" panose="020B0604020202020204" pitchFamily="34" charset="0"/>
                <a:cs typeface="Arial" panose="020B0604020202020204" pitchFamily="34" charset="0"/>
              </a:rPr>
              <a:t>Competition will begin promptly at 5pm followed by an awards ceremony at 6:30pm </a:t>
            </a:r>
          </a:p>
        </p:txBody>
      </p:sp>
    </p:spTree>
    <p:extLst>
      <p:ext uri="{BB962C8B-B14F-4D97-AF65-F5344CB8AC3E}">
        <p14:creationId xmlns:p14="http://schemas.microsoft.com/office/powerpoint/2010/main" val="22998842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404F-3222-3AAD-573F-867297202F6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presentation</a:t>
            </a:r>
          </a:p>
        </p:txBody>
      </p:sp>
      <p:sp>
        <p:nvSpPr>
          <p:cNvPr id="3" name="Content Placeholder 2">
            <a:extLst>
              <a:ext uri="{FF2B5EF4-FFF2-40B4-BE49-F238E27FC236}">
                <a16:creationId xmlns:a16="http://schemas.microsoft.com/office/drawing/2014/main" id="{7660D225-4BEB-E169-868B-C25F15849E7D}"/>
              </a:ext>
            </a:extLst>
          </p:cNvPr>
          <p:cNvSpPr>
            <a:spLocks noGrp="1"/>
          </p:cNvSpPr>
          <p:nvPr>
            <p:ph idx="1"/>
          </p:nvPr>
        </p:nvSpPr>
        <p:spPr/>
        <p:txBody>
          <a:bodyPr/>
          <a:lstStyle/>
          <a:p>
            <a:r>
              <a:rPr lang="en-US" sz="2800" b="1" dirty="0">
                <a:solidFill>
                  <a:srgbClr val="2B2B2B"/>
                </a:solidFill>
                <a:latin typeface="Arial" panose="020B0604020202020204" pitchFamily="34" charset="0"/>
                <a:cs typeface="Arial" panose="020B0604020202020204" pitchFamily="34" charset="0"/>
              </a:rPr>
              <a:t>Practice, practice, practice</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Feeling nervous before you present is natural, and a little nervousness can even be beneficial to your overall speech. Nonetheless, it is important to practice so you can present with confidence and clarity. Practicing will also help you gauge the timing of your 3MT so that you keep within the time limit.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9359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83DFC-0B20-7DC1-8943-6914CA86811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presentation</a:t>
            </a:r>
          </a:p>
        </p:txBody>
      </p:sp>
      <p:sp>
        <p:nvSpPr>
          <p:cNvPr id="3" name="Content Placeholder 2">
            <a:extLst>
              <a:ext uri="{FF2B5EF4-FFF2-40B4-BE49-F238E27FC236}">
                <a16:creationId xmlns:a16="http://schemas.microsoft.com/office/drawing/2014/main" id="{68AC7B14-D1AC-289D-6248-F15300526451}"/>
              </a:ext>
            </a:extLst>
          </p:cNvPr>
          <p:cNvSpPr>
            <a:spLocks noGrp="1"/>
          </p:cNvSpPr>
          <p:nvPr>
            <p:ph idx="1"/>
          </p:nvPr>
        </p:nvSpPr>
        <p:spPr/>
        <p:txBody>
          <a:bodyPr/>
          <a:lstStyle/>
          <a:p>
            <a:r>
              <a:rPr lang="en-US" sz="2800" b="1" dirty="0">
                <a:solidFill>
                  <a:srgbClr val="2B2B2B"/>
                </a:solidFill>
                <a:latin typeface="Arial" panose="020B0604020202020204" pitchFamily="34" charset="0"/>
                <a:cs typeface="Arial" panose="020B0604020202020204" pitchFamily="34" charset="0"/>
              </a:rPr>
              <a:t>Vocal range</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Speak clearly and use variety in your voice (fast/slow, loud/ soft).</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Do not rush – find your rhythm.</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Remember to pause at key points as it gives the audience time to think about what you are saying.</a:t>
            </a:r>
          </a:p>
          <a:p>
            <a:pPr marL="0" indent="0">
              <a:buFont typeface="Arial" panose="020B0604020202020204" pitchFamily="34" charset="0"/>
              <a:buNone/>
            </a:pPr>
            <a:endParaRPr lang="en-US" dirty="0">
              <a:solidFill>
                <a:srgbClr val="2B2B2B"/>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964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AD21-766D-8CF7-1CA1-25832581A6F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Presentation</a:t>
            </a:r>
          </a:p>
        </p:txBody>
      </p:sp>
      <p:sp>
        <p:nvSpPr>
          <p:cNvPr id="3" name="Content Placeholder 2">
            <a:extLst>
              <a:ext uri="{FF2B5EF4-FFF2-40B4-BE49-F238E27FC236}">
                <a16:creationId xmlns:a16="http://schemas.microsoft.com/office/drawing/2014/main" id="{00FC9697-6269-CE7F-40CA-17A0894AB940}"/>
              </a:ext>
            </a:extLst>
          </p:cNvPr>
          <p:cNvSpPr>
            <a:spLocks noGrp="1"/>
          </p:cNvSpPr>
          <p:nvPr>
            <p:ph idx="1"/>
          </p:nvPr>
        </p:nvSpPr>
        <p:spPr>
          <a:xfrm>
            <a:off x="768096" y="1828800"/>
            <a:ext cx="7290055" cy="5029200"/>
          </a:xfrm>
        </p:spPr>
        <p:txBody>
          <a:bodyPr>
            <a:normAutofit fontScale="85000" lnSpcReduction="20000"/>
          </a:bodyPr>
          <a:lstStyle/>
          <a:p>
            <a:r>
              <a:rPr lang="en-US" sz="2800" b="1" dirty="0">
                <a:solidFill>
                  <a:srgbClr val="2B2B2B"/>
                </a:solidFill>
                <a:latin typeface="Arial" panose="020B0604020202020204" pitchFamily="34" charset="0"/>
                <a:cs typeface="Arial" panose="020B0604020202020204" pitchFamily="34" charset="0"/>
              </a:rPr>
              <a:t>Body language</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Stand straight and confidently.</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Hold your head up and make eye contact.</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Never turn your back to the audience.</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Practice how you will use your hands and move around the stage. It is okay to move around energetically if that is your personality, however it is also appropriate for a 3MT presentation to be delivered from a single spot on stage.</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Do not make the common mistakes of rolling back and forth on your heels, pacing for no reason or playing with your hair as these habits are distracting for the audience. </a:t>
            </a:r>
            <a:br>
              <a:rPr lang="en-US" sz="2800" dirty="0">
                <a:solidFill>
                  <a:srgbClr val="2B2B2B"/>
                </a:solidFill>
                <a:latin typeface="Arial" panose="020B0604020202020204" pitchFamily="34" charset="0"/>
                <a:cs typeface="Arial" panose="020B0604020202020204" pitchFamily="34" charset="0"/>
              </a:rPr>
            </a:br>
            <a:endParaRPr lang="en-US" sz="2800" dirty="0">
              <a:solidFill>
                <a:srgbClr val="2B2B2B"/>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8457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A984-1CA6-46F4-17E2-8D6CAC0C307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Presentation</a:t>
            </a:r>
          </a:p>
        </p:txBody>
      </p:sp>
      <p:sp>
        <p:nvSpPr>
          <p:cNvPr id="3" name="Content Placeholder 2">
            <a:extLst>
              <a:ext uri="{FF2B5EF4-FFF2-40B4-BE49-F238E27FC236}">
                <a16:creationId xmlns:a16="http://schemas.microsoft.com/office/drawing/2014/main" id="{D5D16B62-16C1-5A3D-E553-6A2A61EAB0EB}"/>
              </a:ext>
            </a:extLst>
          </p:cNvPr>
          <p:cNvSpPr>
            <a:spLocks noGrp="1"/>
          </p:cNvSpPr>
          <p:nvPr>
            <p:ph idx="1"/>
          </p:nvPr>
        </p:nvSpPr>
        <p:spPr>
          <a:xfrm>
            <a:off x="768095" y="1929384"/>
            <a:ext cx="7290055" cy="4343400"/>
          </a:xfrm>
        </p:spPr>
        <p:txBody>
          <a:bodyPr>
            <a:normAutofit fontScale="92500" lnSpcReduction="10000"/>
          </a:bodyPr>
          <a:lstStyle/>
          <a:p>
            <a:r>
              <a:rPr lang="en-US" sz="2400" b="1" dirty="0">
                <a:solidFill>
                  <a:srgbClr val="2B2B2B"/>
                </a:solidFill>
                <a:latin typeface="Arial" panose="020B0604020202020204" pitchFamily="34" charset="0"/>
                <a:cs typeface="Arial" panose="020B0604020202020204" pitchFamily="34" charset="0"/>
              </a:rPr>
              <a:t>Record yourself</a:t>
            </a:r>
          </a:p>
          <a:p>
            <a:pPr>
              <a:buFont typeface="Arial" panose="020B0604020202020204" pitchFamily="34" charset="0"/>
              <a:buChar char="•"/>
            </a:pPr>
            <a:r>
              <a:rPr lang="en-US" sz="2400" dirty="0">
                <a:solidFill>
                  <a:srgbClr val="2B2B2B"/>
                </a:solidFill>
                <a:latin typeface="Arial" panose="020B0604020202020204" pitchFamily="34" charset="0"/>
                <a:cs typeface="Arial" panose="020B0604020202020204" pitchFamily="34" charset="0"/>
              </a:rPr>
              <a:t>Record and listen to your presentation to hear where you pause, speak too quickly or get it just right.</a:t>
            </a:r>
          </a:p>
          <a:p>
            <a:pPr>
              <a:buFont typeface="Arial" panose="020B0604020202020204" pitchFamily="34" charset="0"/>
              <a:buChar char="•"/>
            </a:pPr>
            <a:r>
              <a:rPr lang="en-US" sz="2400" dirty="0">
                <a:solidFill>
                  <a:srgbClr val="2B2B2B"/>
                </a:solidFill>
                <a:latin typeface="Arial" panose="020B0604020202020204" pitchFamily="34" charset="0"/>
                <a:cs typeface="Arial" panose="020B0604020202020204" pitchFamily="34" charset="0"/>
              </a:rPr>
              <a:t>Then work on your weaknesses and exploit your strengths.</a:t>
            </a:r>
          </a:p>
          <a:p>
            <a:r>
              <a:rPr lang="en-US" sz="2400" b="1" dirty="0">
                <a:solidFill>
                  <a:srgbClr val="2B2B2B"/>
                </a:solidFill>
                <a:latin typeface="Arial" panose="020B0604020202020204" pitchFamily="34" charset="0"/>
                <a:cs typeface="Arial" panose="020B0604020202020204" pitchFamily="34" charset="0"/>
              </a:rPr>
              <a:t>Look to the stars!</a:t>
            </a:r>
          </a:p>
          <a:p>
            <a:pPr>
              <a:buFont typeface="Arial" panose="020B0604020202020204" pitchFamily="34" charset="0"/>
              <a:buChar char="•"/>
            </a:pPr>
            <a:r>
              <a:rPr lang="en-US" sz="2400" dirty="0">
                <a:solidFill>
                  <a:srgbClr val="2B2B2B"/>
                </a:solidFill>
                <a:latin typeface="Arial" panose="020B0604020202020204" pitchFamily="34" charset="0"/>
                <a:cs typeface="Arial" panose="020B0604020202020204" pitchFamily="34" charset="0"/>
              </a:rPr>
              <a:t>Watch your role models such as academics, politicians and journalists, and break down their strengths and weaknesses.</a:t>
            </a:r>
          </a:p>
          <a:p>
            <a:pPr>
              <a:buFont typeface="Arial" panose="020B0604020202020204" pitchFamily="34" charset="0"/>
              <a:buChar char="•"/>
            </a:pPr>
            <a:r>
              <a:rPr lang="en-US" sz="2400" dirty="0" err="1">
                <a:solidFill>
                  <a:srgbClr val="2B2B2B"/>
                </a:solidFill>
                <a:latin typeface="Arial" panose="020B0604020202020204" pitchFamily="34" charset="0"/>
                <a:cs typeface="Arial" panose="020B0604020202020204" pitchFamily="34" charset="0"/>
              </a:rPr>
              <a:t>Analyse</a:t>
            </a:r>
            <a:r>
              <a:rPr lang="en-US" sz="2400" dirty="0">
                <a:solidFill>
                  <a:srgbClr val="2B2B2B"/>
                </a:solidFill>
                <a:latin typeface="Arial" panose="020B0604020202020204" pitchFamily="34" charset="0"/>
                <a:cs typeface="Arial" panose="020B0604020202020204" pitchFamily="34" charset="0"/>
              </a:rPr>
              <a:t> how they engage with their audience.</a:t>
            </a:r>
          </a:p>
          <a:p>
            <a:pPr>
              <a:buFont typeface="Arial" panose="020B0604020202020204" pitchFamily="34" charset="0"/>
              <a:buChar char="•"/>
            </a:pPr>
            <a:r>
              <a:rPr lang="en-US" sz="2400" dirty="0">
                <a:solidFill>
                  <a:srgbClr val="2B2B2B"/>
                </a:solidFill>
                <a:latin typeface="Arial" panose="020B0604020202020204" pitchFamily="34" charset="0"/>
                <a:cs typeface="Arial" panose="020B0604020202020204" pitchFamily="34" charset="0"/>
              </a:rPr>
              <a:t>View presentations by </a:t>
            </a:r>
            <a:r>
              <a:rPr lang="en-US" sz="2400" dirty="0">
                <a:solidFill>
                  <a:srgbClr val="2377CB"/>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previous 3MT finalists</a:t>
            </a:r>
            <a:r>
              <a:rPr lang="en-US" sz="2400" dirty="0">
                <a:solidFill>
                  <a:srgbClr val="2B2B2B"/>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8173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77C5-F4A1-C158-408E-B5A0D83B83C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Presentation</a:t>
            </a:r>
          </a:p>
        </p:txBody>
      </p:sp>
      <p:sp>
        <p:nvSpPr>
          <p:cNvPr id="3" name="Content Placeholder 2">
            <a:extLst>
              <a:ext uri="{FF2B5EF4-FFF2-40B4-BE49-F238E27FC236}">
                <a16:creationId xmlns:a16="http://schemas.microsoft.com/office/drawing/2014/main" id="{50D20664-6096-D48B-77F2-461FF506AB8D}"/>
              </a:ext>
            </a:extLst>
          </p:cNvPr>
          <p:cNvSpPr>
            <a:spLocks noGrp="1"/>
          </p:cNvSpPr>
          <p:nvPr>
            <p:ph idx="1"/>
          </p:nvPr>
        </p:nvSpPr>
        <p:spPr>
          <a:xfrm>
            <a:off x="737799" y="1905000"/>
            <a:ext cx="7290055" cy="4023360"/>
          </a:xfrm>
        </p:spPr>
        <p:txBody>
          <a:bodyPr>
            <a:normAutofit fontScale="92500" lnSpcReduction="20000"/>
          </a:bodyPr>
          <a:lstStyle/>
          <a:p>
            <a:r>
              <a:rPr lang="en-US" sz="2800" b="1" dirty="0">
                <a:solidFill>
                  <a:srgbClr val="2B2B2B"/>
                </a:solidFill>
                <a:latin typeface="Arial" panose="020B0604020202020204" pitchFamily="34" charset="0"/>
                <a:cs typeface="Arial" panose="020B0604020202020204" pitchFamily="34" charset="0"/>
              </a:rPr>
              <a:t>Dress </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There is no dress code, if you are unsure of how to dress you may like to dress for a job interview or an important meeting. It is important that you feel comfortable so you can focus on your presentation.</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If you are presenting on a stage that has a wooden floor, be aware of the noise your footwear might make.</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Do not wear a costume of any kind as this is against the rules (as is the use of props).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9449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Designing your 3MT Talk</a:t>
            </a:r>
          </a:p>
        </p:txBody>
      </p:sp>
      <p:sp>
        <p:nvSpPr>
          <p:cNvPr id="3" name="Content Placeholder 2"/>
          <p:cNvSpPr>
            <a:spLocks noGrp="1"/>
          </p:cNvSpPr>
          <p:nvPr>
            <p:ph idx="1"/>
          </p:nvPr>
        </p:nvSpPr>
        <p:spPr>
          <a:xfrm>
            <a:off x="755395" y="1905000"/>
            <a:ext cx="7779005" cy="4023360"/>
          </a:xfrm>
        </p:spPr>
        <p:txBody>
          <a:bodyPr>
            <a:normAutofit/>
          </a:bodyPr>
          <a:lstStyle/>
          <a:p>
            <a:pPr marL="0" indent="0">
              <a:buNone/>
            </a:pPr>
            <a:r>
              <a:rPr lang="en-US" dirty="0">
                <a:latin typeface="Arial" panose="020B0604020202020204" pitchFamily="34" charset="0"/>
                <a:cs typeface="Arial" panose="020B0604020202020204" pitchFamily="34" charset="0"/>
              </a:rPr>
              <a:t>3MT talks generally consist of 6 parts</a:t>
            </a:r>
          </a:p>
          <a:p>
            <a:pPr marL="0" indent="0">
              <a:buNone/>
            </a:pPr>
            <a:r>
              <a:rPr lang="en-US" dirty="0">
                <a:latin typeface="Arial" panose="020B0604020202020204" pitchFamily="34" charset="0"/>
                <a:cs typeface="Arial" panose="020B0604020202020204" pitchFamily="34" charset="0"/>
              </a:rPr>
              <a:t>I.  </a:t>
            </a:r>
            <a:r>
              <a:rPr lang="en-US" b="1" dirty="0">
                <a:latin typeface="Arial" panose="020B0604020202020204" pitchFamily="34" charset="0"/>
                <a:cs typeface="Arial" panose="020B0604020202020204" pitchFamily="34" charset="0"/>
              </a:rPr>
              <a:t>The Hook </a:t>
            </a:r>
            <a:r>
              <a:rPr lang="en-US" dirty="0">
                <a:latin typeface="Arial" panose="020B0604020202020204" pitchFamily="34" charset="0"/>
                <a:cs typeface="Arial" panose="020B0604020202020204" pitchFamily="34" charset="0"/>
              </a:rPr>
              <a:t>– Introduce your topic of study (problem) in a way that grab’s the audience’s attention.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II.  </a:t>
            </a:r>
            <a:r>
              <a:rPr lang="en-US" b="1" dirty="0">
                <a:latin typeface="Arial" panose="020B0604020202020204" pitchFamily="34" charset="0"/>
                <a:cs typeface="Arial" panose="020B0604020202020204" pitchFamily="34" charset="0"/>
              </a:rPr>
              <a:t>The Foundation </a:t>
            </a:r>
            <a:r>
              <a:rPr lang="en-US" dirty="0">
                <a:latin typeface="Arial" panose="020B0604020202020204" pitchFamily="34" charset="0"/>
                <a:cs typeface="Arial" panose="020B0604020202020204" pitchFamily="34" charset="0"/>
              </a:rPr>
              <a:t>– Convey the problem to the audience in terms they can understand and appreciate it’s importance.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III.  </a:t>
            </a:r>
            <a:r>
              <a:rPr lang="en-US" b="1" dirty="0">
                <a:latin typeface="Arial" panose="020B0604020202020204" pitchFamily="34" charset="0"/>
                <a:cs typeface="Arial" panose="020B0604020202020204" pitchFamily="34" charset="0"/>
              </a:rPr>
              <a:t>The Research Question </a:t>
            </a:r>
            <a:r>
              <a:rPr lang="en-US" dirty="0">
                <a:latin typeface="Arial" panose="020B0604020202020204" pitchFamily="34" charset="0"/>
                <a:cs typeface="Arial" panose="020B0604020202020204" pitchFamily="34" charset="0"/>
              </a:rPr>
              <a:t>– your problem description should lead to an obvious statement of your research question.</a:t>
            </a:r>
          </a:p>
          <a:p>
            <a:pPr marL="0" indent="0">
              <a:buNone/>
            </a:pPr>
            <a:r>
              <a:rPr lang="en-US" dirty="0">
                <a:latin typeface="Arial" panose="020B0604020202020204" pitchFamily="34" charset="0"/>
                <a:cs typeface="Arial" panose="020B0604020202020204" pitchFamily="34" charset="0"/>
              </a:rPr>
              <a:t>IV.  </a:t>
            </a:r>
            <a:r>
              <a:rPr lang="en-US" b="1" dirty="0">
                <a:latin typeface="Arial" panose="020B0604020202020204" pitchFamily="34" charset="0"/>
                <a:cs typeface="Arial" panose="020B0604020202020204" pitchFamily="34" charset="0"/>
              </a:rPr>
              <a:t>The Approach - </a:t>
            </a:r>
            <a:r>
              <a:rPr lang="en-US" dirty="0">
                <a:latin typeface="Arial" panose="020B0604020202020204" pitchFamily="34" charset="0"/>
                <a:cs typeface="Arial" panose="020B0604020202020204" pitchFamily="34" charset="0"/>
              </a:rPr>
              <a:t>Describe the approach used to answer the research question.</a:t>
            </a:r>
          </a:p>
          <a:p>
            <a:pPr marL="0" indent="0">
              <a:buNone/>
            </a:pPr>
            <a:r>
              <a:rPr lang="en-US" dirty="0">
                <a:latin typeface="Arial" panose="020B0604020202020204" pitchFamily="34" charset="0"/>
                <a:cs typeface="Arial" panose="020B0604020202020204" pitchFamily="34" charset="0"/>
              </a:rPr>
              <a:t>V.  The </a:t>
            </a:r>
            <a:r>
              <a:rPr lang="en-US" b="1" dirty="0">
                <a:latin typeface="Arial" panose="020B0604020202020204" pitchFamily="34" charset="0"/>
                <a:cs typeface="Arial" panose="020B0604020202020204" pitchFamily="34" charset="0"/>
              </a:rPr>
              <a:t>Discovery</a:t>
            </a:r>
            <a:r>
              <a:rPr lang="en-US" dirty="0">
                <a:latin typeface="Arial" panose="020B0604020202020204" pitchFamily="34" charset="0"/>
                <a:cs typeface="Arial" panose="020B0604020202020204" pitchFamily="34" charset="0"/>
              </a:rPr>
              <a:t> – What did you find out?  What conclusions can be made?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VI.  </a:t>
            </a:r>
            <a:r>
              <a:rPr lang="en-US" b="1" dirty="0">
                <a:latin typeface="Arial" panose="020B0604020202020204" pitchFamily="34" charset="0"/>
                <a:cs typeface="Arial" panose="020B0604020202020204" pitchFamily="34" charset="0"/>
              </a:rPr>
              <a:t>The Big Picture </a:t>
            </a:r>
            <a:r>
              <a:rPr lang="en-US" dirty="0">
                <a:latin typeface="Arial" panose="020B0604020202020204" pitchFamily="34" charset="0"/>
                <a:cs typeface="Arial" panose="020B0604020202020204" pitchFamily="34" charset="0"/>
              </a:rPr>
              <a:t>- How will your research change the world?</a:t>
            </a:r>
          </a:p>
        </p:txBody>
      </p:sp>
    </p:spTree>
    <p:extLst>
      <p:ext uri="{BB962C8B-B14F-4D97-AF65-F5344CB8AC3E}">
        <p14:creationId xmlns:p14="http://schemas.microsoft.com/office/powerpoint/2010/main" val="15287520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I.  The Hook</a:t>
            </a:r>
          </a:p>
        </p:txBody>
      </p:sp>
      <p:sp>
        <p:nvSpPr>
          <p:cNvPr id="3" name="Content Placeholder 2"/>
          <p:cNvSpPr>
            <a:spLocks noGrp="1"/>
          </p:cNvSpPr>
          <p:nvPr>
            <p:ph idx="1"/>
          </p:nvPr>
        </p:nvSpPr>
        <p:spPr/>
        <p:txBody>
          <a:bodyPr>
            <a:normAutofit/>
          </a:bodyPr>
          <a:lstStyle/>
          <a:p>
            <a:pPr marL="0" indent="0">
              <a:buNone/>
            </a:pPr>
            <a:r>
              <a:rPr lang="en-US" sz="2400" dirty="0">
                <a:solidFill>
                  <a:schemeClr val="tx1"/>
                </a:solidFill>
                <a:latin typeface="Arial" panose="020B0604020202020204" pitchFamily="34" charset="0"/>
                <a:cs typeface="Arial" panose="020B0604020202020204" pitchFamily="34" charset="0"/>
              </a:rPr>
              <a:t>Grab the audience right from the start by starting with something that almost everyone is interested in to “hook” them into your presentation.  Take a look at 3MT winning presentations on the internet and explore the wide range of “hooks” others have used effectively.  The idea is to build a bridge between the everyday experience of your audience and the more academic material you plan to present. </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6753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II.  The RESEARCH Foundation</a:t>
            </a:r>
          </a:p>
        </p:txBody>
      </p:sp>
      <p:sp>
        <p:nvSpPr>
          <p:cNvPr id="3" name="Content Placeholder 2"/>
          <p:cNvSpPr>
            <a:spLocks noGrp="1"/>
          </p:cNvSpPr>
          <p:nvPr>
            <p:ph idx="1"/>
          </p:nvPr>
        </p:nvSpPr>
        <p:spPr/>
        <p:txBody>
          <a:bodyPr>
            <a:normAutofit/>
          </a:bodyPr>
          <a:lstStyle/>
          <a:p>
            <a:pPr marL="0" indent="0">
              <a:buNone/>
            </a:pPr>
            <a:r>
              <a:rPr lang="en-US" sz="2800" dirty="0">
                <a:solidFill>
                  <a:schemeClr val="tx1"/>
                </a:solidFill>
                <a:latin typeface="Arial" panose="020B0604020202020204" pitchFamily="34" charset="0"/>
                <a:cs typeface="Arial" panose="020B0604020202020204" pitchFamily="34" charset="0"/>
              </a:rPr>
              <a:t>After hooking the audience, you will be ready to provide the reader with the foundation underlying the research question. It is important to convey where the idea came from and why it is IMPORTANT.  More specifically, why it should be important to the audience.  If there is terminology that needs to be defined for your research question, it should be done here.  But avoid the use of jargon that your audience will not understand.  </a:t>
            </a:r>
          </a:p>
        </p:txBody>
      </p:sp>
    </p:spTree>
    <p:extLst>
      <p:ext uri="{BB962C8B-B14F-4D97-AF65-F5344CB8AC3E}">
        <p14:creationId xmlns:p14="http://schemas.microsoft.com/office/powerpoint/2010/main" val="30431197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III.  The Research Question</a:t>
            </a:r>
          </a:p>
        </p:txBody>
      </p:sp>
      <p:sp>
        <p:nvSpPr>
          <p:cNvPr id="3" name="Content Placeholder 2"/>
          <p:cNvSpPr>
            <a:spLocks noGrp="1"/>
          </p:cNvSpPr>
          <p:nvPr>
            <p:ph idx="1"/>
          </p:nvPr>
        </p:nvSpPr>
        <p:spPr/>
        <p:txBody>
          <a:bodyPr>
            <a:normAutofit lnSpcReduction="10000"/>
          </a:bodyPr>
          <a:lstStyle/>
          <a:p>
            <a:pPr marL="0" indent="0">
              <a:buNone/>
            </a:pPr>
            <a:r>
              <a:rPr lang="en-US" sz="2400" dirty="0">
                <a:solidFill>
                  <a:schemeClr val="tx1"/>
                </a:solidFill>
                <a:latin typeface="Arial" panose="020B0604020202020204" pitchFamily="34" charset="0"/>
                <a:cs typeface="Arial" panose="020B0604020202020204" pitchFamily="34" charset="0"/>
              </a:rPr>
              <a:t>Now that the audience understands the problem and its importance, its time to tell them where YOU come into the story.  What research question is being answered by the work?  Be sure that you state this in a way that is understandable to the audience.  Any terms that needed to be defined should have already been defined while describing the foundation.  This will likely be a very short piece of your presentation, but it is critical because it marks the transition between Foundation and Approach.  A clearly stated question makes your presentation much easier to follow for the audience.  </a:t>
            </a:r>
          </a:p>
        </p:txBody>
      </p:sp>
    </p:spTree>
    <p:extLst>
      <p:ext uri="{BB962C8B-B14F-4D97-AF65-F5344CB8AC3E}">
        <p14:creationId xmlns:p14="http://schemas.microsoft.com/office/powerpoint/2010/main" val="30431197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766304" cy="1499616"/>
          </a:xfrm>
        </p:spPr>
        <p:txBody>
          <a:bodyPr>
            <a:normAutofit/>
          </a:bodyPr>
          <a:lstStyle/>
          <a:p>
            <a:r>
              <a:rPr lang="en-US" dirty="0">
                <a:solidFill>
                  <a:schemeClr val="tx1"/>
                </a:solidFill>
                <a:latin typeface="Arial" panose="020B0604020202020204" pitchFamily="34" charset="0"/>
                <a:cs typeface="Arial" panose="020B0604020202020204" pitchFamily="34" charset="0"/>
              </a:rPr>
              <a:t>IV.  Approach</a:t>
            </a:r>
          </a:p>
        </p:txBody>
      </p:sp>
      <p:sp>
        <p:nvSpPr>
          <p:cNvPr id="3" name="Content Placeholder 2"/>
          <p:cNvSpPr>
            <a:spLocks noGrp="1"/>
          </p:cNvSpPr>
          <p:nvPr>
            <p:ph idx="1"/>
          </p:nvPr>
        </p:nvSpPr>
        <p:spPr>
          <a:xfrm>
            <a:off x="609600" y="2084832"/>
            <a:ext cx="7290055" cy="4023360"/>
          </a:xfrm>
        </p:spPr>
        <p:txBody>
          <a:bodyPr>
            <a:noAutofit/>
          </a:bodyPr>
          <a:lstStyle/>
          <a:p>
            <a:pPr marL="0" indent="0">
              <a:buNone/>
            </a:pPr>
            <a:r>
              <a:rPr lang="en-US" sz="3200" dirty="0">
                <a:solidFill>
                  <a:schemeClr val="tx1"/>
                </a:solidFill>
                <a:latin typeface="Arial" panose="020B0604020202020204" pitchFamily="34" charset="0"/>
                <a:cs typeface="Arial" panose="020B0604020202020204" pitchFamily="34" charset="0"/>
              </a:rPr>
              <a:t>You just stated your research question.  The audience is begging to hear what you chose to do to answer this question.  Don’t forget who you are talking to at this point.  Keep the description of your approach/methods as simple as possible (watch your time). After hearing your approach, the audience should be able to foresee possible outcomes.  </a:t>
            </a:r>
          </a:p>
        </p:txBody>
      </p:sp>
    </p:spTree>
    <p:extLst>
      <p:ext uri="{BB962C8B-B14F-4D97-AF65-F5344CB8AC3E}">
        <p14:creationId xmlns:p14="http://schemas.microsoft.com/office/powerpoint/2010/main" val="30431197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24000"/>
            <a:ext cx="8490599" cy="4648200"/>
          </a:xfrm>
        </p:spPr>
        <p:txBody>
          <a:bodyPr>
            <a:normAutofit/>
          </a:bodyPr>
          <a:lstStyle/>
          <a:p>
            <a:pPr marL="274320" lvl="1" indent="0">
              <a:buClr>
                <a:srgbClr val="72A376"/>
              </a:buClr>
              <a:buNone/>
            </a:pPr>
            <a:r>
              <a:rPr lang="en-US" sz="2800" dirty="0">
                <a:latin typeface="Arial" panose="020B0604020202020204" pitchFamily="34" charset="0"/>
                <a:cs typeface="Arial" panose="020B0604020202020204" pitchFamily="34" charset="0"/>
              </a:rPr>
              <a:t>Three Minute Thesis (3MT™) is a research communication competition developed by The University of Queensland in Australia in 2008. </a:t>
            </a:r>
          </a:p>
          <a:p>
            <a:pPr marL="274320" lvl="1" indent="0">
              <a:buClr>
                <a:srgbClr val="72A376"/>
              </a:buClr>
              <a:buNone/>
            </a:pPr>
            <a:r>
              <a:rPr lang="en-US" sz="2800" dirty="0">
                <a:latin typeface="Arial" panose="020B0604020202020204" pitchFamily="34" charset="0"/>
                <a:cs typeface="Arial" panose="020B0604020202020204" pitchFamily="34" charset="0"/>
              </a:rPr>
              <a:t>The premise of the competition is to develop academic, presentation, and research communication skills. It supports the development of students’ capacities to effectively explain their research in language appropriate to an intelligent but </a:t>
            </a:r>
            <a:r>
              <a:rPr lang="en-US" sz="2800" dirty="0" err="1">
                <a:latin typeface="Arial" panose="020B0604020202020204" pitchFamily="34" charset="0"/>
                <a:cs typeface="Arial" panose="020B0604020202020204" pitchFamily="34" charset="0"/>
              </a:rPr>
              <a:t>nonspecialist</a:t>
            </a:r>
            <a:r>
              <a:rPr lang="en-US" sz="2800" dirty="0">
                <a:latin typeface="Arial" panose="020B0604020202020204" pitchFamily="34" charset="0"/>
                <a:cs typeface="Arial" panose="020B0604020202020204" pitchFamily="34" charset="0"/>
              </a:rPr>
              <a:t> audience. </a:t>
            </a:r>
          </a:p>
          <a:p>
            <a:endParaRPr lang="en-US" sz="3200" dirty="0">
              <a:latin typeface="Arial" panose="020B0604020202020204" pitchFamily="34" charset="0"/>
              <a:cs typeface="Arial" panose="020B0604020202020204" pitchFamily="34" charset="0"/>
            </a:endParaRP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292"/>
            <a:ext cx="2819400" cy="1029508"/>
          </a:xfrm>
          <a:prstGeom prst="rect">
            <a:avLst/>
          </a:prstGeom>
        </p:spPr>
      </p:pic>
      <p:pic>
        <p:nvPicPr>
          <p:cNvPr id="5" name="Picture 4"/>
          <p:cNvPicPr>
            <a:picLocks noChangeAspect="1"/>
          </p:cNvPicPr>
          <p:nvPr/>
        </p:nvPicPr>
        <p:blipFill>
          <a:blip r:embed="rId3"/>
          <a:stretch>
            <a:fillRect/>
          </a:stretch>
        </p:blipFill>
        <p:spPr>
          <a:xfrm>
            <a:off x="39231" y="5867400"/>
            <a:ext cx="9065538" cy="609600"/>
          </a:xfrm>
          <a:prstGeom prst="rect">
            <a:avLst/>
          </a:prstGeom>
        </p:spPr>
      </p:pic>
      <p:sp>
        <p:nvSpPr>
          <p:cNvPr id="2" name="TextBox 1"/>
          <p:cNvSpPr txBox="1"/>
          <p:nvPr/>
        </p:nvSpPr>
        <p:spPr>
          <a:xfrm>
            <a:off x="5105400" y="647581"/>
            <a:ext cx="3353482" cy="800219"/>
          </a:xfrm>
          <a:prstGeom prst="rect">
            <a:avLst/>
          </a:prstGeom>
          <a:noFill/>
        </p:spPr>
        <p:txBody>
          <a:bodyPr wrap="none" rtlCol="0">
            <a:spAutoFit/>
          </a:bodyPr>
          <a:lstStyle/>
          <a:p>
            <a:pPr marL="274320" lvl="1">
              <a:spcBef>
                <a:spcPct val="20000"/>
              </a:spcBef>
              <a:buClr>
                <a:srgbClr val="72A376"/>
              </a:buClr>
              <a:buSzPct val="85000"/>
            </a:pPr>
            <a:r>
              <a:rPr lang="en-US" sz="4600" dirty="0"/>
              <a:t>The Concept</a:t>
            </a:r>
          </a:p>
        </p:txBody>
      </p:sp>
    </p:spTree>
    <p:extLst>
      <p:ext uri="{BB962C8B-B14F-4D97-AF65-F5344CB8AC3E}">
        <p14:creationId xmlns:p14="http://schemas.microsoft.com/office/powerpoint/2010/main" val="1639479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V.  Discovery</a:t>
            </a:r>
          </a:p>
        </p:txBody>
      </p:sp>
      <p:sp>
        <p:nvSpPr>
          <p:cNvPr id="3" name="Content Placeholder 2"/>
          <p:cNvSpPr>
            <a:spLocks noGrp="1"/>
          </p:cNvSpPr>
          <p:nvPr>
            <p:ph idx="1"/>
          </p:nvPr>
        </p:nvSpPr>
        <p:spPr/>
        <p:txBody>
          <a:bodyPr>
            <a:normAutofit/>
          </a:bodyPr>
          <a:lstStyle/>
          <a:p>
            <a:pPr marL="0" indent="0">
              <a:buNone/>
            </a:pPr>
            <a:r>
              <a:rPr lang="en-US" sz="2800" dirty="0">
                <a:solidFill>
                  <a:schemeClr val="tx1"/>
                </a:solidFill>
                <a:latin typeface="Arial" panose="020B0604020202020204" pitchFamily="34" charset="0"/>
                <a:cs typeface="Arial" panose="020B0604020202020204" pitchFamily="34" charset="0"/>
              </a:rPr>
              <a:t>Time to tell the audience what insights you found and what conclusions you made.  You won’t have time to tell them all the details, so stick to major ideas here which should include the most interesting ones.  When you consider an idea interesting, make sure you explain why it is interesting.  Be excited about this section.  Your passion should peak with discoveries!  </a:t>
            </a:r>
          </a:p>
        </p:txBody>
      </p:sp>
    </p:spTree>
    <p:extLst>
      <p:ext uri="{BB962C8B-B14F-4D97-AF65-F5344CB8AC3E}">
        <p14:creationId xmlns:p14="http://schemas.microsoft.com/office/powerpoint/2010/main" val="30431197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VI.  The Big Picture</a:t>
            </a:r>
          </a:p>
        </p:txBody>
      </p:sp>
      <p:sp>
        <p:nvSpPr>
          <p:cNvPr id="3" name="Content Placeholder 2"/>
          <p:cNvSpPr>
            <a:spLocks noGrp="1"/>
          </p:cNvSpPr>
          <p:nvPr>
            <p:ph idx="1"/>
          </p:nvPr>
        </p:nvSpPr>
        <p:spPr>
          <a:xfrm>
            <a:off x="785112" y="1828800"/>
            <a:ext cx="7290055" cy="4023360"/>
          </a:xfrm>
        </p:spPr>
        <p:txBody>
          <a:bodyPr>
            <a:normAutofit/>
          </a:bodyPr>
          <a:lstStyle/>
          <a:p>
            <a:pPr marL="0" indent="0">
              <a:buNone/>
            </a:pPr>
            <a:r>
              <a:rPr lang="en-US" sz="3200" dirty="0">
                <a:solidFill>
                  <a:schemeClr val="tx1"/>
                </a:solidFill>
                <a:latin typeface="Arial" panose="020B0604020202020204" pitchFamily="34" charset="0"/>
                <a:cs typeface="Arial" panose="020B0604020202020204" pitchFamily="34" charset="0"/>
              </a:rPr>
              <a:t>You are now in the homestretch.  Bring your talk full circle by returning the hook you started with (circular writing) and end with a grand statement of how your approach may or will change the world! Slow your speech and move close to your audience here.</a:t>
            </a:r>
          </a:p>
        </p:txBody>
      </p:sp>
    </p:spTree>
    <p:extLst>
      <p:ext uri="{BB962C8B-B14F-4D97-AF65-F5344CB8AC3E}">
        <p14:creationId xmlns:p14="http://schemas.microsoft.com/office/powerpoint/2010/main" val="30431197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606092"/>
            <a:ext cx="80772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For the following presentation, try to identify the 6 parts of the presentation.</a:t>
            </a:r>
          </a:p>
        </p:txBody>
      </p:sp>
      <p:sp>
        <p:nvSpPr>
          <p:cNvPr id="5" name="TextBox 4"/>
          <p:cNvSpPr txBox="1"/>
          <p:nvPr/>
        </p:nvSpPr>
        <p:spPr>
          <a:xfrm>
            <a:off x="552450" y="3657600"/>
            <a:ext cx="8205365" cy="1354217"/>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hlinkClick r:id="rId2"/>
              </a:rPr>
              <a:t>EXAMPLE 1</a:t>
            </a:r>
            <a:r>
              <a:rPr lang="en-US" sz="3200" dirty="0">
                <a:latin typeface="Arial" panose="020B0604020202020204" pitchFamily="34" charset="0"/>
                <a:cs typeface="Arial" panose="020B0604020202020204" pitchFamily="34" charset="0"/>
              </a:rPr>
              <a:t> - </a:t>
            </a:r>
            <a:r>
              <a:rPr lang="en-US" sz="3200" dirty="0" err="1">
                <a:solidFill>
                  <a:srgbClr val="333333"/>
                </a:solidFill>
                <a:latin typeface="Arial" panose="020B0604020202020204" pitchFamily="34" charset="0"/>
                <a:cs typeface="Arial" panose="020B0604020202020204" pitchFamily="34" charset="0"/>
              </a:rPr>
              <a:t>Karthik</a:t>
            </a:r>
            <a:r>
              <a:rPr lang="en-US" sz="3200" dirty="0">
                <a:solidFill>
                  <a:srgbClr val="333333"/>
                </a:solidFill>
                <a:latin typeface="Arial" panose="020B0604020202020204" pitchFamily="34" charset="0"/>
                <a:cs typeface="Arial" panose="020B0604020202020204" pitchFamily="34" charset="0"/>
              </a:rPr>
              <a:t> </a:t>
            </a:r>
            <a:r>
              <a:rPr lang="en-US" sz="3200" dirty="0" err="1">
                <a:solidFill>
                  <a:srgbClr val="333333"/>
                </a:solidFill>
                <a:latin typeface="Arial" panose="020B0604020202020204" pitchFamily="34" charset="0"/>
                <a:cs typeface="Arial" panose="020B0604020202020204" pitchFamily="34" charset="0"/>
              </a:rPr>
              <a:t>Sukumar</a:t>
            </a:r>
            <a:r>
              <a:rPr lang="en-US" sz="3200" dirty="0">
                <a:solidFill>
                  <a:srgbClr val="333333"/>
                </a:solidFill>
                <a:latin typeface="Arial" panose="020B0604020202020204" pitchFamily="34" charset="0"/>
                <a:cs typeface="Arial" panose="020B0604020202020204" pitchFamily="34" charset="0"/>
              </a:rPr>
              <a:t>  - Purdue University</a:t>
            </a:r>
          </a:p>
          <a:p>
            <a:endParaRPr lang="en-US" dirty="0">
              <a:solidFill>
                <a:srgbClr val="333333"/>
              </a:solidFill>
            </a:endParaRPr>
          </a:p>
        </p:txBody>
      </p:sp>
      <p:sp>
        <p:nvSpPr>
          <p:cNvPr id="2" name="TextBox 1">
            <a:extLst>
              <a:ext uri="{FF2B5EF4-FFF2-40B4-BE49-F238E27FC236}">
                <a16:creationId xmlns:a16="http://schemas.microsoft.com/office/drawing/2014/main" id="{BD8C7EEA-518E-4FD4-BB1A-E985344FC3BA}"/>
              </a:ext>
            </a:extLst>
          </p:cNvPr>
          <p:cNvSpPr txBox="1"/>
          <p:nvPr/>
        </p:nvSpPr>
        <p:spPr>
          <a:xfrm>
            <a:off x="1830993" y="304800"/>
            <a:ext cx="5482014"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EXAMPLE 3MT TALKS</a:t>
            </a:r>
          </a:p>
        </p:txBody>
      </p:sp>
    </p:spTree>
    <p:extLst>
      <p:ext uri="{BB962C8B-B14F-4D97-AF65-F5344CB8AC3E}">
        <p14:creationId xmlns:p14="http://schemas.microsoft.com/office/powerpoint/2010/main" val="29538777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Karthik Sukumar">
            <a:hlinkClick r:id="" action="ppaction://media"/>
            <a:extLst>
              <a:ext uri="{FF2B5EF4-FFF2-40B4-BE49-F238E27FC236}">
                <a16:creationId xmlns:a16="http://schemas.microsoft.com/office/drawing/2014/main" id="{C755BA0A-9188-88B7-C058-DCEA76C88937}"/>
              </a:ext>
            </a:extLst>
          </p:cNvPr>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861644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The Secret Ingredient:  Presence</a:t>
            </a:r>
          </a:p>
        </p:txBody>
      </p:sp>
      <p:sp>
        <p:nvSpPr>
          <p:cNvPr id="4" name="TextBox 3"/>
          <p:cNvSpPr txBox="1"/>
          <p:nvPr/>
        </p:nvSpPr>
        <p:spPr>
          <a:xfrm>
            <a:off x="723900" y="1752600"/>
            <a:ext cx="7696200" cy="4832092"/>
          </a:xfrm>
          <a:prstGeom prst="rect">
            <a:avLst/>
          </a:prstGeom>
          <a:noFill/>
        </p:spPr>
        <p:txBody>
          <a:bodyPr wrap="square" rtlCol="0">
            <a:spAutoFit/>
          </a:bodyPr>
          <a:lstStyle/>
          <a:p>
            <a:pPr marL="342900" indent="-342900">
              <a:buAutoNum type="arabicPeriod"/>
            </a:pPr>
            <a:r>
              <a:rPr lang="en-US" sz="2800" dirty="0"/>
              <a:t>Speak with an awareness of how your audience is responding. </a:t>
            </a:r>
          </a:p>
          <a:p>
            <a:pPr marL="342900" indent="-342900">
              <a:buAutoNum type="arabicPeriod"/>
            </a:pPr>
            <a:r>
              <a:rPr lang="en-US" sz="2800" dirty="0"/>
              <a:t>Use body language consistent with your presentational goals.  Move with authority and purpose.</a:t>
            </a:r>
          </a:p>
          <a:p>
            <a:pPr marL="342900" indent="-342900">
              <a:buAutoNum type="arabicPeriod"/>
            </a:pPr>
            <a:r>
              <a:rPr lang="en-US" sz="2800" dirty="0"/>
              <a:t>Maximize vocal expressiveness.  Speak slowly and deeply.</a:t>
            </a:r>
          </a:p>
          <a:p>
            <a:pPr marL="342900" indent="-342900">
              <a:buAutoNum type="arabicPeriod"/>
            </a:pPr>
            <a:r>
              <a:rPr lang="en-US" sz="2800" dirty="0"/>
              <a:t>Develop the content of your speech so that it will lead your audience to respond the way you would like them too.</a:t>
            </a:r>
          </a:p>
          <a:p>
            <a:pPr marL="342900" indent="-342900">
              <a:buAutoNum type="arabicPeriod"/>
            </a:pPr>
            <a:r>
              <a:rPr lang="en-US" sz="2800" dirty="0"/>
              <a:t>Become comfortable with being in the spotlight.</a:t>
            </a:r>
          </a:p>
        </p:txBody>
      </p:sp>
    </p:spTree>
    <p:extLst>
      <p:ext uri="{BB962C8B-B14F-4D97-AF65-F5344CB8AC3E}">
        <p14:creationId xmlns:p14="http://schemas.microsoft.com/office/powerpoint/2010/main" val="4984345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900238" y="2971800"/>
            <a:ext cx="3108543" cy="923330"/>
          </a:xfrm>
          <a:prstGeom prst="rect">
            <a:avLst/>
          </a:prstGeom>
          <a:noFill/>
        </p:spPr>
        <p:txBody>
          <a:bodyPr wrap="none" rtlCol="0">
            <a:spAutoFit/>
          </a:bodyPr>
          <a:lstStyle/>
          <a:p>
            <a:r>
              <a:rPr lang="en-US" sz="5400" dirty="0">
                <a:solidFill>
                  <a:schemeClr val="bg1"/>
                </a:solidFill>
              </a:rPr>
              <a:t>Presence</a:t>
            </a:r>
          </a:p>
        </p:txBody>
      </p:sp>
      <p:sp>
        <p:nvSpPr>
          <p:cNvPr id="5" name="Rectangle 4"/>
          <p:cNvSpPr/>
          <p:nvPr/>
        </p:nvSpPr>
        <p:spPr>
          <a:xfrm>
            <a:off x="6629400" y="1828799"/>
            <a:ext cx="2395207" cy="584775"/>
          </a:xfrm>
          <a:prstGeom prst="rect">
            <a:avLst/>
          </a:prstGeom>
        </p:spPr>
        <p:txBody>
          <a:bodyPr wrap="none">
            <a:spAutoFit/>
          </a:bodyPr>
          <a:lstStyle/>
          <a:p>
            <a:pPr lvl="0"/>
            <a:r>
              <a:rPr lang="en-US" sz="3200" dirty="0">
                <a:solidFill>
                  <a:srgbClr val="00B050"/>
                </a:solidFill>
              </a:rPr>
              <a:t>Enthusiastic</a:t>
            </a:r>
          </a:p>
        </p:txBody>
      </p:sp>
      <p:sp>
        <p:nvSpPr>
          <p:cNvPr id="6" name="Rectangle 5"/>
          <p:cNvSpPr/>
          <p:nvPr/>
        </p:nvSpPr>
        <p:spPr>
          <a:xfrm>
            <a:off x="304799" y="1828800"/>
            <a:ext cx="1938351" cy="584775"/>
          </a:xfrm>
          <a:prstGeom prst="rect">
            <a:avLst/>
          </a:prstGeom>
        </p:spPr>
        <p:txBody>
          <a:bodyPr wrap="none">
            <a:spAutoFit/>
          </a:bodyPr>
          <a:lstStyle/>
          <a:p>
            <a:pPr lvl="0"/>
            <a:r>
              <a:rPr lang="en-US" sz="3200" dirty="0">
                <a:solidFill>
                  <a:srgbClr val="FFC000"/>
                </a:solidFill>
              </a:rPr>
              <a:t>Confident</a:t>
            </a:r>
          </a:p>
        </p:txBody>
      </p:sp>
      <p:sp>
        <p:nvSpPr>
          <p:cNvPr id="7" name="Rectangle 6"/>
          <p:cNvSpPr/>
          <p:nvPr/>
        </p:nvSpPr>
        <p:spPr>
          <a:xfrm>
            <a:off x="327240" y="4733364"/>
            <a:ext cx="1893467" cy="584775"/>
          </a:xfrm>
          <a:prstGeom prst="rect">
            <a:avLst/>
          </a:prstGeom>
        </p:spPr>
        <p:txBody>
          <a:bodyPr wrap="none">
            <a:spAutoFit/>
          </a:bodyPr>
          <a:lstStyle/>
          <a:p>
            <a:pPr lvl="0"/>
            <a:r>
              <a:rPr lang="en-US" sz="3200" dirty="0">
                <a:solidFill>
                  <a:srgbClr val="FF0000"/>
                </a:solidFill>
              </a:rPr>
              <a:t>Authentic</a:t>
            </a:r>
          </a:p>
        </p:txBody>
      </p:sp>
      <p:sp>
        <p:nvSpPr>
          <p:cNvPr id="8" name="Rectangle 7"/>
          <p:cNvSpPr/>
          <p:nvPr/>
        </p:nvSpPr>
        <p:spPr>
          <a:xfrm>
            <a:off x="3246486" y="5867400"/>
            <a:ext cx="2416046" cy="584775"/>
          </a:xfrm>
          <a:prstGeom prst="rect">
            <a:avLst/>
          </a:prstGeom>
        </p:spPr>
        <p:txBody>
          <a:bodyPr wrap="none">
            <a:spAutoFit/>
          </a:bodyPr>
          <a:lstStyle/>
          <a:p>
            <a:pPr lvl="0"/>
            <a:r>
              <a:rPr lang="en-US" sz="3200" dirty="0">
                <a:solidFill>
                  <a:srgbClr val="00B0F0"/>
                </a:solidFill>
              </a:rPr>
              <a:t>Comfortable</a:t>
            </a:r>
          </a:p>
        </p:txBody>
      </p:sp>
      <p:sp>
        <p:nvSpPr>
          <p:cNvPr id="9" name="Rectangle 8"/>
          <p:cNvSpPr/>
          <p:nvPr/>
        </p:nvSpPr>
        <p:spPr>
          <a:xfrm>
            <a:off x="6261847" y="4724109"/>
            <a:ext cx="2696572" cy="584775"/>
          </a:xfrm>
          <a:prstGeom prst="rect">
            <a:avLst/>
          </a:prstGeom>
        </p:spPr>
        <p:txBody>
          <a:bodyPr wrap="none">
            <a:spAutoFit/>
          </a:bodyPr>
          <a:lstStyle/>
          <a:p>
            <a:pPr lvl="1"/>
            <a:r>
              <a:rPr lang="en-US" sz="3200" dirty="0">
                <a:solidFill>
                  <a:srgbClr val="7030A0"/>
                </a:solidFill>
              </a:rPr>
              <a:t>Captivating</a:t>
            </a:r>
          </a:p>
        </p:txBody>
      </p:sp>
      <p:sp>
        <p:nvSpPr>
          <p:cNvPr id="10" name="Rectangle 9"/>
          <p:cNvSpPr/>
          <p:nvPr/>
        </p:nvSpPr>
        <p:spPr>
          <a:xfrm>
            <a:off x="3200400" y="774412"/>
            <a:ext cx="2212465" cy="584775"/>
          </a:xfrm>
          <a:prstGeom prst="rect">
            <a:avLst/>
          </a:prstGeom>
        </p:spPr>
        <p:txBody>
          <a:bodyPr wrap="none">
            <a:spAutoFit/>
          </a:bodyPr>
          <a:lstStyle/>
          <a:p>
            <a:pPr lvl="0"/>
            <a:r>
              <a:rPr lang="en-US" sz="3200" dirty="0">
                <a:solidFill>
                  <a:srgbClr val="FFFF00"/>
                </a:solidFill>
              </a:rPr>
              <a:t>Passionate</a:t>
            </a:r>
          </a:p>
        </p:txBody>
      </p:sp>
    </p:spTree>
    <p:extLst>
      <p:ext uri="{BB962C8B-B14F-4D97-AF65-F5344CB8AC3E}">
        <p14:creationId xmlns:p14="http://schemas.microsoft.com/office/powerpoint/2010/main" val="36007064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6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12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10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4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8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7388" y="4419600"/>
            <a:ext cx="6815831" cy="369332"/>
          </a:xfrm>
          <a:prstGeom prst="rect">
            <a:avLst/>
          </a:prstGeom>
        </p:spPr>
        <p:txBody>
          <a:bodyPr wrap="square">
            <a:spAutoFit/>
          </a:bodyPr>
          <a:lstStyle/>
          <a:p>
            <a:pPr lvl="0"/>
            <a:r>
              <a:rPr lang="en-US" dirty="0">
                <a:solidFill>
                  <a:prstClr val="black"/>
                </a:solidFill>
                <a:hlinkClick r:id="rId3"/>
              </a:rPr>
              <a:t>EXAMPLE 3</a:t>
            </a:r>
            <a:r>
              <a:rPr lang="en-US" dirty="0">
                <a:solidFill>
                  <a:prstClr val="black"/>
                </a:solidFill>
              </a:rPr>
              <a:t> – Rosanna Stevens, Australian National University </a:t>
            </a:r>
          </a:p>
        </p:txBody>
      </p:sp>
      <p:sp>
        <p:nvSpPr>
          <p:cNvPr id="6" name="Rectangle 5"/>
          <p:cNvSpPr/>
          <p:nvPr/>
        </p:nvSpPr>
        <p:spPr>
          <a:xfrm>
            <a:off x="1219200" y="5562600"/>
            <a:ext cx="3685689" cy="369332"/>
          </a:xfrm>
          <a:prstGeom prst="rect">
            <a:avLst/>
          </a:prstGeom>
        </p:spPr>
        <p:txBody>
          <a:bodyPr wrap="none">
            <a:spAutoFit/>
          </a:bodyPr>
          <a:lstStyle/>
          <a:p>
            <a:pPr lvl="0"/>
            <a:r>
              <a:rPr lang="en-US" dirty="0">
                <a:solidFill>
                  <a:prstClr val="black"/>
                </a:solidFill>
                <a:hlinkClick r:id="rId4"/>
              </a:rPr>
              <a:t>Some Tips from Rosanna Stevens</a:t>
            </a:r>
            <a:endParaRPr lang="en-US" dirty="0">
              <a:solidFill>
                <a:prstClr val="black"/>
              </a:solidFill>
            </a:endParaRPr>
          </a:p>
        </p:txBody>
      </p:sp>
      <p:sp>
        <p:nvSpPr>
          <p:cNvPr id="2" name="Rectangle 1">
            <a:extLst>
              <a:ext uri="{FF2B5EF4-FFF2-40B4-BE49-F238E27FC236}">
                <a16:creationId xmlns:a16="http://schemas.microsoft.com/office/drawing/2014/main" id="{A657DEB1-E524-43B8-8FC8-2E7A7A2CBB6C}"/>
              </a:ext>
            </a:extLst>
          </p:cNvPr>
          <p:cNvSpPr/>
          <p:nvPr/>
        </p:nvSpPr>
        <p:spPr>
          <a:xfrm>
            <a:off x="1828800" y="0"/>
            <a:ext cx="5133970" cy="707886"/>
          </a:xfrm>
          <a:prstGeom prst="rect">
            <a:avLst/>
          </a:prstGeom>
        </p:spPr>
        <p:txBody>
          <a:bodyPr wrap="none">
            <a:spAutoFit/>
          </a:bodyPr>
          <a:lstStyle/>
          <a:p>
            <a:pPr lvl="0"/>
            <a:r>
              <a:rPr lang="en-US" sz="4000" dirty="0"/>
              <a:t>An Example of Presence</a:t>
            </a:r>
          </a:p>
        </p:txBody>
      </p:sp>
      <p:pic>
        <p:nvPicPr>
          <p:cNvPr id="7" name="Online Media 6" title="Now you see it">
            <a:hlinkClick r:id="" action="ppaction://media"/>
            <a:extLst>
              <a:ext uri="{FF2B5EF4-FFF2-40B4-BE49-F238E27FC236}">
                <a16:creationId xmlns:a16="http://schemas.microsoft.com/office/drawing/2014/main" id="{5148EF24-70EA-29C4-500C-3A5170CFEFA1}"/>
              </a:ext>
            </a:extLst>
          </p:cNvPr>
          <p:cNvPicPr>
            <a:picLocks noRot="1" noChangeAspect="1"/>
          </p:cNvPicPr>
          <p:nvPr>
            <a:videoFile r:link="rId1"/>
          </p:nvPr>
        </p:nvPicPr>
        <p:blipFill>
          <a:blip r:embed="rId5"/>
          <a:stretch>
            <a:fillRect/>
          </a:stretch>
        </p:blipFill>
        <p:spPr>
          <a:xfrm>
            <a:off x="0" y="846138"/>
            <a:ext cx="9144000" cy="6011862"/>
          </a:xfrm>
          <a:prstGeom prst="rect">
            <a:avLst/>
          </a:prstGeom>
        </p:spPr>
      </p:pic>
    </p:spTree>
    <p:extLst>
      <p:ext uri="{BB962C8B-B14F-4D97-AF65-F5344CB8AC3E}">
        <p14:creationId xmlns:p14="http://schemas.microsoft.com/office/powerpoint/2010/main" val="37675684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533400"/>
            <a:ext cx="4572000" cy="990600"/>
          </a:xfrm>
        </p:spPr>
        <p:txBody>
          <a:bodyPr anchor="ctr">
            <a:normAutofit fontScale="90000"/>
          </a:bodyPr>
          <a:lstStyle/>
          <a:p>
            <a:pPr algn="r"/>
            <a:r>
              <a:rPr lang="en-US" dirty="0">
                <a:solidFill>
                  <a:schemeClr val="tx1"/>
                </a:solidFill>
                <a:latin typeface="Arial" panose="020B0604020202020204" pitchFamily="34" charset="0"/>
                <a:cs typeface="Arial" panose="020B0604020202020204" pitchFamily="34" charset="0"/>
              </a:rPr>
              <a:t>3MT</a:t>
            </a:r>
            <a:r>
              <a:rPr lang="en-US" sz="3100"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 Winner Videos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5052591"/>
            <a:ext cx="1434092" cy="104340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154"/>
          <a:stretch/>
        </p:blipFill>
        <p:spPr>
          <a:xfrm>
            <a:off x="609600" y="1600200"/>
            <a:ext cx="2619504" cy="2133887"/>
          </a:xfrm>
          <a:prstGeom prst="rect">
            <a:avLst/>
          </a:prstGeom>
        </p:spPr>
      </p:pic>
      <p:sp>
        <p:nvSpPr>
          <p:cNvPr id="5" name="TextBox 4">
            <a:extLst>
              <a:ext uri="{FF2B5EF4-FFF2-40B4-BE49-F238E27FC236}">
                <a16:creationId xmlns:a16="http://schemas.microsoft.com/office/drawing/2014/main" id="{E57CDEE8-CF86-EB91-06C9-97839D70FF01}"/>
              </a:ext>
            </a:extLst>
          </p:cNvPr>
          <p:cNvSpPr txBox="1"/>
          <p:nvPr/>
        </p:nvSpPr>
        <p:spPr>
          <a:xfrm>
            <a:off x="3962400" y="2039279"/>
            <a:ext cx="4267200" cy="867930"/>
          </a:xfrm>
          <a:prstGeom prst="rect">
            <a:avLst/>
          </a:prstGeom>
          <a:noFill/>
        </p:spPr>
        <p:txBody>
          <a:bodyPr wrap="square" rtlCol="0">
            <a:spAutoFit/>
          </a:bodyPr>
          <a:lstStyle/>
          <a:p>
            <a:pPr lvl="0" algn="ctr" defTabSz="914400">
              <a:lnSpc>
                <a:spcPct val="90000"/>
              </a:lnSpc>
              <a:spcBef>
                <a:spcPts val="1200"/>
              </a:spcBef>
              <a:spcAft>
                <a:spcPts val="200"/>
              </a:spcAft>
              <a:buClr>
                <a:srgbClr val="1CADE4"/>
              </a:buClr>
              <a:buSzPct val="100000"/>
            </a:pPr>
            <a:r>
              <a:rPr lang="en-US" sz="2800">
                <a:solidFill>
                  <a:prstClr val="black"/>
                </a:solidFill>
                <a:latin typeface="Arial" panose="020B0604020202020204" pitchFamily="34" charset="0"/>
                <a:cs typeface="Arial" panose="020B0604020202020204" pitchFamily="34" charset="0"/>
              </a:rPr>
              <a:t>Check out 3MT® videos from around the world!</a:t>
            </a:r>
            <a:endParaRPr lang="en-US" sz="2800"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C2386D3-FD1B-78F0-0ECF-21D2B7ECC4AA}"/>
              </a:ext>
            </a:extLst>
          </p:cNvPr>
          <p:cNvSpPr txBox="1"/>
          <p:nvPr/>
        </p:nvSpPr>
        <p:spPr>
          <a:xfrm>
            <a:off x="241300" y="2286000"/>
            <a:ext cx="6858000" cy="4254498"/>
          </a:xfrm>
          <a:prstGeom prst="rect">
            <a:avLst/>
          </a:prstGeom>
          <a:noFill/>
        </p:spPr>
        <p:txBody>
          <a:bodyPr wrap="square">
            <a:spAutoFit/>
          </a:body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ndParaRP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ndParaRP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ndParaRP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hlinkClick r:id="rId4"/>
              </a:rPr>
              <a:t>3MT District winners - Search Videos</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universities in the U.S. also have their own competitions – you can find their winner videos online too! </a:t>
            </a:r>
          </a:p>
          <a:p>
            <a:pPr marL="265176" marR="0" lvl="1" indent="-137160" algn="l" defTabSz="914400" rtl="0" eaLnBrk="1" fontAlgn="auto" latinLnBrk="0" hangingPunct="1">
              <a:lnSpc>
                <a:spcPct val="90000"/>
              </a:lnSpc>
              <a:spcBef>
                <a:spcPts val="200"/>
              </a:spcBef>
              <a:spcAft>
                <a:spcPts val="400"/>
              </a:spcAft>
              <a:buClr>
                <a:srgbClr val="1CADE4"/>
              </a:buClr>
              <a:buSzTx/>
              <a:buFont typeface="Wingdings" panose="05000000000000000000" pitchFamily="2" charset="2"/>
              <a:buChar char="v"/>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Youtube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Googling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“3MT® winner videos” will help.</a:t>
            </a:r>
          </a:p>
        </p:txBody>
      </p:sp>
    </p:spTree>
    <p:extLst>
      <p:ext uri="{BB962C8B-B14F-4D97-AF65-F5344CB8AC3E}">
        <p14:creationId xmlns:p14="http://schemas.microsoft.com/office/powerpoint/2010/main" val="37335746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9BFA-CAC6-490D-9891-601F6004D5B3}"/>
              </a:ext>
            </a:extLst>
          </p:cNvPr>
          <p:cNvSpPr>
            <a:spLocks noGrp="1"/>
          </p:cNvSpPr>
          <p:nvPr>
            <p:ph type="title"/>
          </p:nvPr>
        </p:nvSpPr>
        <p:spPr>
          <a:xfrm>
            <a:off x="2971800" y="2819400"/>
            <a:ext cx="8229600" cy="990600"/>
          </a:xfrm>
        </p:spPr>
        <p:txBody>
          <a:bodyPr/>
          <a:lstStyle/>
          <a:p>
            <a:r>
              <a:rPr lang="en-US" dirty="0">
                <a:solidFill>
                  <a:schemeClr val="tx1"/>
                </a:solidFill>
                <a:latin typeface="Arial" panose="020B0604020202020204" pitchFamily="34" charset="0"/>
                <a:cs typeface="Arial" panose="020B0604020202020204" pitchFamily="34" charset="0"/>
              </a:rPr>
              <a:t>GOOD LUCK!!!</a:t>
            </a:r>
          </a:p>
        </p:txBody>
      </p:sp>
    </p:spTree>
    <p:extLst>
      <p:ext uri="{BB962C8B-B14F-4D97-AF65-F5344CB8AC3E}">
        <p14:creationId xmlns:p14="http://schemas.microsoft.com/office/powerpoint/2010/main" val="2481247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2157-3C5C-455F-92F7-7CBA983A2985}"/>
              </a:ext>
            </a:extLst>
          </p:cNvPr>
          <p:cNvSpPr>
            <a:spLocks noGrp="1"/>
          </p:cNvSpPr>
          <p:nvPr>
            <p:ph type="title"/>
          </p:nvPr>
        </p:nvSpPr>
        <p:spPr/>
        <p:txBody>
          <a:bodyPr/>
          <a:lstStyle/>
          <a:p>
            <a:pPr algn="r"/>
            <a:r>
              <a:rPr lang="en-US" dirty="0">
                <a:solidFill>
                  <a:schemeClr val="tx1"/>
                </a:solidFill>
                <a:latin typeface="Arial" panose="020B0604020202020204" pitchFamily="34" charset="0"/>
                <a:cs typeface="Arial" panose="020B0604020202020204" pitchFamily="34" charset="0"/>
              </a:rPr>
              <a:t>The Concept</a:t>
            </a:r>
          </a:p>
        </p:txBody>
      </p:sp>
      <p:sp>
        <p:nvSpPr>
          <p:cNvPr id="3" name="Content Placeholder 2">
            <a:extLst>
              <a:ext uri="{FF2B5EF4-FFF2-40B4-BE49-F238E27FC236}">
                <a16:creationId xmlns:a16="http://schemas.microsoft.com/office/drawing/2014/main" id="{F61474E1-61BE-47E6-B87D-ED09DF767080}"/>
              </a:ext>
            </a:extLst>
          </p:cNvPr>
          <p:cNvSpPr>
            <a:spLocks noGrp="1"/>
          </p:cNvSpPr>
          <p:nvPr>
            <p:ph idx="1"/>
          </p:nvPr>
        </p:nvSpPr>
        <p:spPr/>
        <p:txBody>
          <a:bodyPr/>
          <a:lstStyle/>
          <a:p>
            <a:r>
              <a:rPr lang="en-US" sz="2800" dirty="0">
                <a:latin typeface="Arial" panose="020B0604020202020204" pitchFamily="34" charset="0"/>
                <a:cs typeface="Arial" panose="020B0604020202020204" pitchFamily="34" charset="0"/>
              </a:rPr>
              <a:t>Students have three minutes to present compelling orations on their topics and their significance. 3MT™ is not an exercise in “watering down” research but forces students to consolidate their ideas and concisely explain their research discoveries.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7768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8229600" cy="5956300"/>
          </a:xfrm>
        </p:spPr>
        <p:txBody>
          <a:bodyPr>
            <a:normAutofit fontScale="62500" lnSpcReduction="20000"/>
          </a:bodyPr>
          <a:lstStyle/>
          <a:p>
            <a:pPr>
              <a:buFont typeface="Arial"/>
              <a:buChar char="•"/>
            </a:pPr>
            <a:r>
              <a:rPr lang="en-US" sz="3500" dirty="0">
                <a:latin typeface="Arial" panose="020B0604020202020204" pitchFamily="34" charset="0"/>
                <a:cs typeface="Arial" panose="020B0604020202020204" pitchFamily="34" charset="0"/>
              </a:rPr>
              <a:t>A single static PowerPoint slide is permitted. No slide transitions, animations or 'movement' of any description are allowed. The slide is to be presented from the beginning of the oration.</a:t>
            </a:r>
          </a:p>
          <a:p>
            <a:pPr>
              <a:buFont typeface="Arial"/>
              <a:buChar char="•"/>
            </a:pPr>
            <a:r>
              <a:rPr lang="en-US" sz="3500" dirty="0">
                <a:latin typeface="Arial" panose="020B0604020202020204" pitchFamily="34" charset="0"/>
                <a:cs typeface="Arial" panose="020B0604020202020204" pitchFamily="34" charset="0"/>
              </a:rPr>
              <a:t>No additional electronic media (e.g. sound and video files) are permitted.</a:t>
            </a:r>
          </a:p>
          <a:p>
            <a:pPr>
              <a:buFont typeface="Arial"/>
              <a:buChar char="•"/>
            </a:pPr>
            <a:r>
              <a:rPr lang="en-US" sz="3500" dirty="0">
                <a:latin typeface="Arial" panose="020B0604020202020204" pitchFamily="34" charset="0"/>
                <a:cs typeface="Arial" panose="020B0604020202020204" pitchFamily="34" charset="0"/>
              </a:rPr>
              <a:t>No additional props (e.g. costumes, musical instruments, laboratory equipment) are permitted.</a:t>
            </a:r>
          </a:p>
          <a:p>
            <a:pPr>
              <a:buFont typeface="Arial"/>
              <a:buChar char="•"/>
            </a:pPr>
            <a:r>
              <a:rPr lang="en-US" sz="3500" dirty="0">
                <a:latin typeface="Arial" panose="020B0604020202020204" pitchFamily="34" charset="0"/>
                <a:cs typeface="Arial" panose="020B0604020202020204" pitchFamily="34" charset="0"/>
              </a:rPr>
              <a:t>Presentations are limited to 3 minutes maximum and competitors exceeding 3 minutes are disqualified.</a:t>
            </a:r>
          </a:p>
          <a:p>
            <a:pPr>
              <a:buFont typeface="Arial"/>
              <a:buChar char="•"/>
            </a:pPr>
            <a:r>
              <a:rPr lang="en-US" sz="3500" dirty="0">
                <a:latin typeface="Arial" panose="020B0604020202020204" pitchFamily="34" charset="0"/>
                <a:cs typeface="Arial" panose="020B0604020202020204" pitchFamily="34" charset="0"/>
              </a:rPr>
              <a:t>Presentations are to be spoken word (e.g. no poems, raps or songs).</a:t>
            </a:r>
          </a:p>
          <a:p>
            <a:pPr>
              <a:buFont typeface="Arial"/>
              <a:buChar char="•"/>
            </a:pPr>
            <a:r>
              <a:rPr lang="en-US" sz="3500" dirty="0">
                <a:latin typeface="Arial" panose="020B0604020202020204" pitchFamily="34" charset="0"/>
                <a:cs typeface="Arial" panose="020B0604020202020204" pitchFamily="34" charset="0"/>
              </a:rPr>
              <a:t>Presentations are to commence from the stage.</a:t>
            </a:r>
          </a:p>
          <a:p>
            <a:pPr>
              <a:buFont typeface="Arial"/>
              <a:buChar char="•"/>
            </a:pPr>
            <a:r>
              <a:rPr lang="en-US" sz="3500" dirty="0">
                <a:latin typeface="Arial" panose="020B0604020202020204" pitchFamily="34" charset="0"/>
                <a:cs typeface="Arial" panose="020B0604020202020204" pitchFamily="34" charset="0"/>
              </a:rPr>
              <a:t>Presentations are considered to have commenced when a presenter starts their presentation through either movement or speech.</a:t>
            </a:r>
          </a:p>
          <a:p>
            <a:pPr marL="274320" lvl="1" indent="0">
              <a:buClr>
                <a:srgbClr val="72A376"/>
              </a:buClr>
              <a:buNone/>
            </a:pP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t>
            </a:r>
          </a:p>
          <a:p>
            <a:endParaRPr lang="en-US" sz="3200" dirty="0">
              <a:latin typeface="Arial" panose="020B0604020202020204" pitchFamily="34" charset="0"/>
              <a:cs typeface="Arial" panose="020B0604020202020204" pitchFamily="34" charset="0"/>
            </a:endParaRPr>
          </a:p>
        </p:txBody>
      </p:sp>
      <p:sp>
        <p:nvSpPr>
          <p:cNvPr id="2" name="TextBox 1"/>
          <p:cNvSpPr txBox="1"/>
          <p:nvPr/>
        </p:nvSpPr>
        <p:spPr>
          <a:xfrm>
            <a:off x="838200" y="673100"/>
            <a:ext cx="2432076" cy="707886"/>
          </a:xfrm>
          <a:prstGeom prst="rect">
            <a:avLst/>
          </a:prstGeom>
          <a:noFill/>
        </p:spPr>
        <p:txBody>
          <a:bodyPr wrap="none" rtlCol="0">
            <a:spAutoFit/>
          </a:bodyPr>
          <a:lstStyle/>
          <a:p>
            <a:pPr>
              <a:spcBef>
                <a:spcPct val="20000"/>
              </a:spcBef>
              <a:buClr>
                <a:srgbClr val="72A376"/>
              </a:buClr>
              <a:buSzPct val="85000"/>
            </a:pPr>
            <a:r>
              <a:rPr lang="en-US" sz="4000" dirty="0">
                <a:latin typeface="Roboto"/>
              </a:rPr>
              <a:t>The Rules</a:t>
            </a:r>
          </a:p>
        </p:txBody>
      </p:sp>
    </p:spTree>
    <p:extLst>
      <p:ext uri="{BB962C8B-B14F-4D97-AF65-F5344CB8AC3E}">
        <p14:creationId xmlns:p14="http://schemas.microsoft.com/office/powerpoint/2010/main" val="38129654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31" y="1788974"/>
            <a:ext cx="8229600" cy="4648200"/>
          </a:xfrm>
        </p:spPr>
        <p:txBody>
          <a:bodyPr>
            <a:normAutofit/>
          </a:bodyPr>
          <a:lstStyle/>
          <a:p>
            <a:pPr marL="274320" lvl="1" indent="0" algn="ctr">
              <a:buClr>
                <a:srgbClr val="72A376"/>
              </a:buClr>
              <a:buNone/>
            </a:pPr>
            <a:r>
              <a:rPr lang="en-US" sz="5400" dirty="0">
                <a:latin typeface="Arial" panose="020B0604020202020204" pitchFamily="34" charset="0"/>
                <a:cs typeface="Arial" panose="020B0604020202020204" pitchFamily="34" charset="0"/>
              </a:rPr>
              <a:t>Can I use notes?</a:t>
            </a:r>
          </a:p>
          <a:p>
            <a:pPr marL="274320" lvl="1" indent="0">
              <a:buClr>
                <a:srgbClr val="72A376"/>
              </a:buClr>
              <a:buNone/>
            </a:pPr>
            <a:endParaRPr lang="en-US" sz="3200"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292"/>
            <a:ext cx="2819400" cy="1029508"/>
          </a:xfrm>
          <a:prstGeom prst="rect">
            <a:avLst/>
          </a:prstGeom>
        </p:spPr>
      </p:pic>
      <p:pic>
        <p:nvPicPr>
          <p:cNvPr id="5" name="Picture 4"/>
          <p:cNvPicPr>
            <a:picLocks noChangeAspect="1"/>
          </p:cNvPicPr>
          <p:nvPr/>
        </p:nvPicPr>
        <p:blipFill>
          <a:blip r:embed="rId3"/>
          <a:stretch>
            <a:fillRect/>
          </a:stretch>
        </p:blipFill>
        <p:spPr>
          <a:xfrm>
            <a:off x="39231" y="5867400"/>
            <a:ext cx="9065538" cy="609600"/>
          </a:xfrm>
          <a:prstGeom prst="rect">
            <a:avLst/>
          </a:prstGeom>
        </p:spPr>
      </p:pic>
      <p:sp>
        <p:nvSpPr>
          <p:cNvPr id="2" name="TextBox 1"/>
          <p:cNvSpPr txBox="1"/>
          <p:nvPr/>
        </p:nvSpPr>
        <p:spPr>
          <a:xfrm>
            <a:off x="6477000" y="670600"/>
            <a:ext cx="149592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ct val="20000"/>
              </a:spcBef>
              <a:spcAft>
                <a:spcPts val="0"/>
              </a:spcAft>
              <a:buClr>
                <a:srgbClr val="72A376"/>
              </a:buClr>
              <a:buSzPct val="85000"/>
              <a:buFontTx/>
              <a:buNone/>
              <a:tabLst/>
              <a:defRPr/>
            </a:pPr>
            <a:r>
              <a:rPr kumimoji="0" lang="en-US" sz="4000" b="0" i="0" u="none" strike="noStrike" kern="1200" cap="none" spc="0" normalizeH="0" baseline="0" noProof="0" dirty="0">
                <a:ln>
                  <a:noFill/>
                </a:ln>
                <a:effectLst/>
                <a:uLnTx/>
                <a:uFillTx/>
                <a:latin typeface="Roboto"/>
                <a:ea typeface="+mn-ea"/>
                <a:cs typeface="+mn-cs"/>
              </a:rPr>
              <a:t>Rules</a:t>
            </a:r>
          </a:p>
        </p:txBody>
      </p:sp>
      <p:sp>
        <p:nvSpPr>
          <p:cNvPr id="6" name="TextBox 5">
            <a:extLst>
              <a:ext uri="{FF2B5EF4-FFF2-40B4-BE49-F238E27FC236}">
                <a16:creationId xmlns:a16="http://schemas.microsoft.com/office/drawing/2014/main" id="{94850AEF-C068-4ECD-853F-4350881A73E5}"/>
              </a:ext>
            </a:extLst>
          </p:cNvPr>
          <p:cNvSpPr txBox="1"/>
          <p:nvPr/>
        </p:nvSpPr>
        <p:spPr>
          <a:xfrm>
            <a:off x="990600" y="4113074"/>
            <a:ext cx="6592431" cy="923330"/>
          </a:xfrm>
          <a:prstGeom prst="rect">
            <a:avLst/>
          </a:prstGeom>
          <a:noFill/>
        </p:spPr>
        <p:txBody>
          <a:bodyPr wrap="square" rtlCol="0">
            <a:spAutoFit/>
          </a:bodyPr>
          <a:lstStyle/>
          <a:p>
            <a:pPr algn="ctr"/>
            <a:r>
              <a:rPr lang="en-US" sz="5400" dirty="0">
                <a:latin typeface="Arial" panose="020B0604020202020204" pitchFamily="34" charset="0"/>
                <a:cs typeface="Arial" panose="020B0604020202020204" pitchFamily="34" charset="0"/>
              </a:rPr>
              <a:t>No</a:t>
            </a:r>
          </a:p>
        </p:txBody>
      </p:sp>
    </p:spTree>
    <p:extLst>
      <p:ext uri="{BB962C8B-B14F-4D97-AF65-F5344CB8AC3E}">
        <p14:creationId xmlns:p14="http://schemas.microsoft.com/office/powerpoint/2010/main" val="2564425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8229600" cy="4648200"/>
          </a:xfrm>
        </p:spPr>
        <p:txBody>
          <a:bodyPr>
            <a:normAutofit fontScale="70000" lnSpcReduction="20000"/>
          </a:bodyPr>
          <a:lstStyle/>
          <a:p>
            <a:pPr algn="l"/>
            <a:r>
              <a:rPr lang="en-US" sz="3600" b="1" i="0" dirty="0">
                <a:solidFill>
                  <a:srgbClr val="2B2B2B"/>
                </a:solidFill>
                <a:effectLst/>
                <a:latin typeface="Arial" panose="020B0604020202020204" pitchFamily="34" charset="0"/>
                <a:cs typeface="Arial" panose="020B0604020202020204" pitchFamily="34" charset="0"/>
              </a:rPr>
              <a:t>Comprehension and content</a:t>
            </a:r>
          </a:p>
          <a:p>
            <a:pPr algn="l">
              <a:buFont typeface="Arial" panose="020B0604020202020204" pitchFamily="34" charset="0"/>
              <a:buChar char="•"/>
            </a:pPr>
            <a:r>
              <a:rPr lang="en-US" sz="2800" b="0" i="0" dirty="0">
                <a:solidFill>
                  <a:srgbClr val="2B2B2B"/>
                </a:solidFill>
                <a:effectLst/>
                <a:latin typeface="Arial" panose="020B0604020202020204" pitchFamily="34" charset="0"/>
                <a:cs typeface="Arial" panose="020B0604020202020204" pitchFamily="34" charset="0"/>
              </a:rPr>
              <a:t>Presentation provided clear motivation, background and significance to the research question</a:t>
            </a:r>
          </a:p>
          <a:p>
            <a:pPr algn="l">
              <a:buFont typeface="Arial" panose="020B0604020202020204" pitchFamily="34" charset="0"/>
              <a:buChar char="•"/>
            </a:pPr>
            <a:r>
              <a:rPr lang="en-US" sz="2800" b="0" i="0" dirty="0">
                <a:solidFill>
                  <a:srgbClr val="2B2B2B"/>
                </a:solidFill>
                <a:effectLst/>
                <a:latin typeface="Arial" panose="020B0604020202020204" pitchFamily="34" charset="0"/>
                <a:cs typeface="Arial" panose="020B0604020202020204" pitchFamily="34" charset="0"/>
              </a:rPr>
              <a:t>Presentation clearly described the research strategy/design and the results/findings of the research</a:t>
            </a:r>
          </a:p>
          <a:p>
            <a:pPr algn="l">
              <a:buFont typeface="Arial" panose="020B0604020202020204" pitchFamily="34" charset="0"/>
              <a:buChar char="•"/>
            </a:pPr>
            <a:r>
              <a:rPr lang="en-US" sz="2800" b="0" i="0" dirty="0">
                <a:solidFill>
                  <a:srgbClr val="2B2B2B"/>
                </a:solidFill>
                <a:effectLst/>
                <a:latin typeface="Arial" panose="020B0604020202020204" pitchFamily="34" charset="0"/>
                <a:cs typeface="Arial" panose="020B0604020202020204" pitchFamily="34" charset="0"/>
              </a:rPr>
              <a:t>Presentation clearly described the conclusions, outcomes and impact of the research</a:t>
            </a:r>
          </a:p>
          <a:p>
            <a:pPr algn="l"/>
            <a:r>
              <a:rPr lang="en-US" sz="3600" b="1" i="0" dirty="0">
                <a:solidFill>
                  <a:srgbClr val="2B2B2B"/>
                </a:solidFill>
                <a:effectLst/>
                <a:latin typeface="Arial" panose="020B0604020202020204" pitchFamily="34" charset="0"/>
                <a:cs typeface="Arial" panose="020B0604020202020204" pitchFamily="34" charset="0"/>
              </a:rPr>
              <a:t>Engagement and communication</a:t>
            </a:r>
          </a:p>
          <a:p>
            <a:pPr algn="l">
              <a:buFont typeface="Arial" panose="020B0604020202020204" pitchFamily="34" charset="0"/>
              <a:buChar char="•"/>
            </a:pPr>
            <a:r>
              <a:rPr lang="en-US" sz="2800" b="0" i="0" dirty="0">
                <a:solidFill>
                  <a:srgbClr val="2B2B2B"/>
                </a:solidFill>
                <a:effectLst/>
                <a:latin typeface="Arial" panose="020B0604020202020204" pitchFamily="34" charset="0"/>
                <a:cs typeface="Arial" panose="020B0604020202020204" pitchFamily="34" charset="0"/>
              </a:rPr>
              <a:t>The oration was delivered clearly, and the language was appropriate for a non-specialist audience</a:t>
            </a:r>
          </a:p>
          <a:p>
            <a:pPr algn="l">
              <a:buFont typeface="Arial" panose="020B0604020202020204" pitchFamily="34" charset="0"/>
              <a:buChar char="•"/>
            </a:pPr>
            <a:r>
              <a:rPr lang="en-US" sz="2800" b="0" i="0" dirty="0">
                <a:solidFill>
                  <a:srgbClr val="2B2B2B"/>
                </a:solidFill>
                <a:effectLst/>
                <a:latin typeface="Arial" panose="020B0604020202020204" pitchFamily="34" charset="0"/>
                <a:cs typeface="Arial" panose="020B0604020202020204" pitchFamily="34" charset="0"/>
              </a:rPr>
              <a:t>The PowerPoint slide was well-defined and enhanced the presentation</a:t>
            </a:r>
          </a:p>
          <a:p>
            <a:pPr algn="l">
              <a:buFont typeface="Arial" panose="020B0604020202020204" pitchFamily="34" charset="0"/>
              <a:buChar char="•"/>
            </a:pPr>
            <a:r>
              <a:rPr lang="en-US" sz="2800" b="0" i="0" dirty="0">
                <a:solidFill>
                  <a:srgbClr val="2B2B2B"/>
                </a:solidFill>
                <a:effectLst/>
                <a:latin typeface="Arial" panose="020B0604020202020204" pitchFamily="34" charset="0"/>
                <a:cs typeface="Arial" panose="020B0604020202020204" pitchFamily="34" charset="0"/>
              </a:rPr>
              <a:t>The presenter conveyed enthusiasm for their research and captured and maintained the audience’s attention</a:t>
            </a:r>
          </a:p>
          <a:p>
            <a:endParaRPr lang="en-US"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9231" y="5867400"/>
            <a:ext cx="9065538" cy="609600"/>
          </a:xfrm>
          <a:prstGeom prst="rect">
            <a:avLst/>
          </a:prstGeom>
        </p:spPr>
      </p:pic>
      <p:sp>
        <p:nvSpPr>
          <p:cNvPr id="2" name="TextBox 1"/>
          <p:cNvSpPr txBox="1"/>
          <p:nvPr/>
        </p:nvSpPr>
        <p:spPr>
          <a:xfrm>
            <a:off x="793401" y="381000"/>
            <a:ext cx="3778599" cy="707886"/>
          </a:xfrm>
          <a:prstGeom prst="rect">
            <a:avLst/>
          </a:prstGeom>
          <a:noFill/>
        </p:spPr>
        <p:txBody>
          <a:bodyPr wrap="none" rtlCol="0">
            <a:spAutoFit/>
          </a:bodyPr>
          <a:lstStyle/>
          <a:p>
            <a:pPr>
              <a:spcBef>
                <a:spcPct val="20000"/>
              </a:spcBef>
              <a:buClr>
                <a:srgbClr val="72A376"/>
              </a:buClr>
              <a:buSzPct val="85000"/>
            </a:pPr>
            <a:r>
              <a:rPr lang="en-US" sz="4000" dirty="0">
                <a:latin typeface="Roboto"/>
              </a:rPr>
              <a:t>Judging Criteria</a:t>
            </a:r>
          </a:p>
        </p:txBody>
      </p:sp>
    </p:spTree>
    <p:extLst>
      <p:ext uri="{BB962C8B-B14F-4D97-AF65-F5344CB8AC3E}">
        <p14:creationId xmlns:p14="http://schemas.microsoft.com/office/powerpoint/2010/main" val="13752278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5227-3626-0C06-EA45-221C5BAB98E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Write for your Audience</a:t>
            </a:r>
          </a:p>
        </p:txBody>
      </p:sp>
      <p:sp>
        <p:nvSpPr>
          <p:cNvPr id="3" name="Content Placeholder 2">
            <a:extLst>
              <a:ext uri="{FF2B5EF4-FFF2-40B4-BE49-F238E27FC236}">
                <a16:creationId xmlns:a16="http://schemas.microsoft.com/office/drawing/2014/main" id="{20ADA3F4-A1B1-BE47-1B02-3ED4112C97E6}"/>
              </a:ext>
            </a:extLst>
          </p:cNvPr>
          <p:cNvSpPr>
            <a:spLocks noGrp="1"/>
          </p:cNvSpPr>
          <p:nvPr>
            <p:ph idx="1"/>
          </p:nvPr>
        </p:nvSpPr>
        <p:spPr>
          <a:xfrm>
            <a:off x="768096" y="2286000"/>
            <a:ext cx="7290055" cy="4800600"/>
          </a:xfrm>
        </p:spPr>
        <p:txBody>
          <a:bodyPr>
            <a:normAutofit/>
          </a:bodyPr>
          <a:lstStyle/>
          <a:p>
            <a:pPr>
              <a:buFont typeface="Arial" panose="020B0604020202020204" pitchFamily="34" charset="0"/>
              <a:buChar char="•"/>
            </a:pPr>
            <a:r>
              <a:rPr lang="en-US" dirty="0">
                <a:solidFill>
                  <a:srgbClr val="2B2B2B"/>
                </a:solidFill>
                <a:latin typeface="Arial" panose="020B0604020202020204" pitchFamily="34" charset="0"/>
                <a:cs typeface="Arial" panose="020B0604020202020204" pitchFamily="34" charset="0"/>
              </a:rPr>
              <a:t>Avoid jargon and academic language.</a:t>
            </a:r>
          </a:p>
          <a:p>
            <a:pPr>
              <a:buFont typeface="Arial" panose="020B0604020202020204" pitchFamily="34" charset="0"/>
              <a:buChar char="•"/>
            </a:pPr>
            <a:r>
              <a:rPr lang="en-US" dirty="0">
                <a:solidFill>
                  <a:srgbClr val="2B2B2B"/>
                </a:solidFill>
                <a:latin typeface="Arial" panose="020B0604020202020204" pitchFamily="34" charset="0"/>
                <a:cs typeface="Arial" panose="020B0604020202020204" pitchFamily="34" charset="0"/>
              </a:rPr>
              <a:t>Explain concepts and people important to your research - you may know all about Professor Smith’s theories but your audience may not.</a:t>
            </a:r>
          </a:p>
          <a:p>
            <a:pPr>
              <a:buFont typeface="Arial" panose="020B0604020202020204" pitchFamily="34" charset="0"/>
              <a:buChar char="•"/>
            </a:pPr>
            <a:r>
              <a:rPr lang="en-US" dirty="0">
                <a:solidFill>
                  <a:srgbClr val="2B2B2B"/>
                </a:solidFill>
                <a:latin typeface="Arial" panose="020B0604020202020204" pitchFamily="34" charset="0"/>
                <a:cs typeface="Arial" panose="020B0604020202020204" pitchFamily="34" charset="0"/>
              </a:rPr>
              <a:t>Highlight the outcomes of your research, and the desired outcome.</a:t>
            </a:r>
          </a:p>
          <a:p>
            <a:pPr>
              <a:buFont typeface="Arial" panose="020B0604020202020204" pitchFamily="34" charset="0"/>
              <a:buChar char="•"/>
            </a:pPr>
            <a:r>
              <a:rPr lang="en-US" dirty="0">
                <a:solidFill>
                  <a:srgbClr val="2B2B2B"/>
                </a:solidFill>
                <a:latin typeface="Arial" panose="020B0604020202020204" pitchFamily="34" charset="0"/>
                <a:cs typeface="Arial" panose="020B0604020202020204" pitchFamily="34" charset="0"/>
              </a:rPr>
              <a:t>Imagine that you are explaining your research to a close friend or fellow student from another field.</a:t>
            </a:r>
          </a:p>
          <a:p>
            <a:pPr>
              <a:buFont typeface="Arial" panose="020B0604020202020204" pitchFamily="34" charset="0"/>
              <a:buChar char="•"/>
            </a:pPr>
            <a:r>
              <a:rPr lang="en-US" dirty="0">
                <a:solidFill>
                  <a:srgbClr val="2B2B2B"/>
                </a:solidFill>
                <a:latin typeface="Arial" panose="020B0604020202020204" pitchFamily="34" charset="0"/>
                <a:cs typeface="Arial" panose="020B0604020202020204" pitchFamily="34" charset="0"/>
              </a:rPr>
              <a:t>Convey your excitement and enthusiasm for your subject.</a:t>
            </a:r>
          </a:p>
          <a:p>
            <a:pPr marL="0" indent="0">
              <a:buFont typeface="Arial" panose="020B0604020202020204" pitchFamily="34" charset="0"/>
              <a:buNone/>
            </a:pPr>
            <a:endParaRPr lang="en-US" dirty="0">
              <a:solidFill>
                <a:srgbClr val="2B2B2B"/>
              </a:solidFill>
              <a:latin typeface="Arial" panose="020B0604020202020204" pitchFamily="34" charset="0"/>
              <a:cs typeface="Arial" panose="020B0604020202020204" pitchFamily="34" charset="0"/>
            </a:endParaRPr>
          </a:p>
          <a:p>
            <a:br>
              <a:rPr lang="en-US" sz="10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1175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DE95-DBC2-5969-B3AA-2C609AEA00A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Tell a story</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835DF70-A842-D29F-1CE8-FB8685307AA6}"/>
              </a:ext>
            </a:extLst>
          </p:cNvPr>
          <p:cNvSpPr>
            <a:spLocks noGrp="1"/>
          </p:cNvSpPr>
          <p:nvPr>
            <p:ph idx="1"/>
          </p:nvPr>
        </p:nvSpPr>
        <p:spPr>
          <a:xfrm>
            <a:off x="609600" y="1801369"/>
            <a:ext cx="7290055" cy="5943600"/>
          </a:xfrm>
        </p:spPr>
        <p:txBody>
          <a:bodyPr/>
          <a:lstStyle/>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You may like to present your 3MT as a narrative, with a beginning, middle and end.</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It’s not easy to condense your research into three minutes, so you may find it easier to break your presentation down into smaller sections.</a:t>
            </a:r>
          </a:p>
          <a:p>
            <a:pPr>
              <a:buFont typeface="Arial" panose="020B0604020202020204" pitchFamily="34" charset="0"/>
              <a:buChar char="•"/>
            </a:pPr>
            <a:r>
              <a:rPr lang="en-US" sz="2800" dirty="0">
                <a:solidFill>
                  <a:srgbClr val="2B2B2B"/>
                </a:solidFill>
                <a:latin typeface="Arial" panose="020B0604020202020204" pitchFamily="34" charset="0"/>
                <a:cs typeface="Arial" panose="020B0604020202020204" pitchFamily="34" charset="0"/>
              </a:rPr>
              <a:t>Try writing an opener to catch the attention of the audience, then highlight your different points, and finally have a summary to restate the importance of your work.</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1342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1580</TotalTime>
  <Words>2106</Words>
  <Application>Microsoft Office PowerPoint</Application>
  <PresentationFormat>On-screen Show (4:3)</PresentationFormat>
  <Paragraphs>158</Paragraphs>
  <Slides>38</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Roboto</vt:lpstr>
      <vt:lpstr>Tw Cen MT</vt:lpstr>
      <vt:lpstr>Tw Cen MT Condensed</vt:lpstr>
      <vt:lpstr>Wingdings</vt:lpstr>
      <vt:lpstr>Wingdings 3</vt:lpstr>
      <vt:lpstr>Integral</vt:lpstr>
      <vt:lpstr>PowerPoint Presentation</vt:lpstr>
      <vt:lpstr>The Event</vt:lpstr>
      <vt:lpstr>PowerPoint Presentation</vt:lpstr>
      <vt:lpstr>The Concept</vt:lpstr>
      <vt:lpstr>PowerPoint Presentation</vt:lpstr>
      <vt:lpstr>PowerPoint Presentation</vt:lpstr>
      <vt:lpstr>PowerPoint Presentation</vt:lpstr>
      <vt:lpstr>Write for your Audience</vt:lpstr>
      <vt:lpstr>Tell a story </vt:lpstr>
      <vt:lpstr>Have a clear outcome in mind </vt:lpstr>
      <vt:lpstr>Revise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SLIDE: Suggestions</vt:lpstr>
      <vt:lpstr>The presentation</vt:lpstr>
      <vt:lpstr>The presentation</vt:lpstr>
      <vt:lpstr>The Presentation</vt:lpstr>
      <vt:lpstr>The Presentation</vt:lpstr>
      <vt:lpstr>The Presentation</vt:lpstr>
      <vt:lpstr>Designing your 3MT Talk</vt:lpstr>
      <vt:lpstr>I.  The Hook</vt:lpstr>
      <vt:lpstr>II.  The RESEARCH Foundation</vt:lpstr>
      <vt:lpstr>III.  The Research Question</vt:lpstr>
      <vt:lpstr>IV.  Approach</vt:lpstr>
      <vt:lpstr>V.  Discovery</vt:lpstr>
      <vt:lpstr>VI.  The Big Picture</vt:lpstr>
      <vt:lpstr>PowerPoint Presentation</vt:lpstr>
      <vt:lpstr>PowerPoint Presentation</vt:lpstr>
      <vt:lpstr>The Secret Ingredient:  Presence</vt:lpstr>
      <vt:lpstr>PowerPoint Presentation</vt:lpstr>
      <vt:lpstr>PowerPoint Presentation</vt:lpstr>
      <vt:lpstr>3MT® Winner Videos</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Minute Thesis Help</dc:title>
  <dc:creator>Alora Korb</dc:creator>
  <cp:lastModifiedBy>Seidel, Steven</cp:lastModifiedBy>
  <cp:revision>93</cp:revision>
  <dcterms:created xsi:type="dcterms:W3CDTF">2015-07-30T18:04:51Z</dcterms:created>
  <dcterms:modified xsi:type="dcterms:W3CDTF">2025-03-07T16:21:38Z</dcterms:modified>
</cp:coreProperties>
</file>