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3"/>
  </p:notesMasterIdLst>
  <p:sldIdLst>
    <p:sldId id="293" r:id="rId2"/>
    <p:sldId id="277" r:id="rId3"/>
    <p:sldId id="294" r:id="rId4"/>
    <p:sldId id="287" r:id="rId5"/>
    <p:sldId id="295" r:id="rId6"/>
    <p:sldId id="288" r:id="rId7"/>
    <p:sldId id="268" r:id="rId8"/>
    <p:sldId id="280" r:id="rId9"/>
    <p:sldId id="281" r:id="rId10"/>
    <p:sldId id="282" r:id="rId11"/>
    <p:sldId id="283" r:id="rId12"/>
    <p:sldId id="284" r:id="rId13"/>
    <p:sldId id="285" r:id="rId14"/>
    <p:sldId id="269" r:id="rId15"/>
    <p:sldId id="274" r:id="rId16"/>
    <p:sldId id="292" r:id="rId17"/>
    <p:sldId id="290" r:id="rId18"/>
    <p:sldId id="291" r:id="rId19"/>
    <p:sldId id="279" r:id="rId20"/>
    <p:sldId id="286" r:id="rId21"/>
    <p:sldId id="296"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o, Ye" initials="LY" lastIdx="6" clrIdx="0"/>
  <p:cmAuthor id="2" name="Steve Seidel" initials="SS"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1D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274CBD-CAB2-4D50-A1EF-E41BA0BA10F2}" v="1" dt="2021-01-25T12:28:34.2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eidel" userId="9c0ab82b14d2808e" providerId="LiveId" clId="{A5274CBD-CAB2-4D50-A1EF-E41BA0BA10F2}"/>
    <pc:docChg chg="undo custSel addSld delSld modSld modMainMaster">
      <pc:chgData name="Steve Seidel" userId="9c0ab82b14d2808e" providerId="LiveId" clId="{A5274CBD-CAB2-4D50-A1EF-E41BA0BA10F2}" dt="2021-01-25T12:54:42.162" v="572" actId="1076"/>
      <pc:docMkLst>
        <pc:docMk/>
      </pc:docMkLst>
      <pc:sldChg chg="del">
        <pc:chgData name="Steve Seidel" userId="9c0ab82b14d2808e" providerId="LiveId" clId="{A5274CBD-CAB2-4D50-A1EF-E41BA0BA10F2}" dt="2021-01-25T12:52:36.701" v="571" actId="47"/>
        <pc:sldMkLst>
          <pc:docMk/>
          <pc:sldMk cId="3004086038" sldId="262"/>
        </pc:sldMkLst>
      </pc:sldChg>
      <pc:sldChg chg="modSp mod">
        <pc:chgData name="Steve Seidel" userId="9c0ab82b14d2808e" providerId="LiveId" clId="{A5274CBD-CAB2-4D50-A1EF-E41BA0BA10F2}" dt="2021-01-25T12:28:34.378" v="3" actId="27636"/>
        <pc:sldMkLst>
          <pc:docMk/>
          <pc:sldMk cId="1528752011" sldId="268"/>
        </pc:sldMkLst>
        <pc:spChg chg="mod">
          <ac:chgData name="Steve Seidel" userId="9c0ab82b14d2808e" providerId="LiveId" clId="{A5274CBD-CAB2-4D50-A1EF-E41BA0BA10F2}" dt="2021-01-25T12:28:34.227" v="0"/>
          <ac:spMkLst>
            <pc:docMk/>
            <pc:sldMk cId="1528752011" sldId="268"/>
            <ac:spMk id="2" creationId="{00000000-0000-0000-0000-000000000000}"/>
          </ac:spMkLst>
        </pc:spChg>
        <pc:spChg chg="mod">
          <ac:chgData name="Steve Seidel" userId="9c0ab82b14d2808e" providerId="LiveId" clId="{A5274CBD-CAB2-4D50-A1EF-E41BA0BA10F2}" dt="2021-01-25T12:28:34.378" v="3" actId="27636"/>
          <ac:spMkLst>
            <pc:docMk/>
            <pc:sldMk cId="1528752011" sldId="268"/>
            <ac:spMk id="3" creationId="{00000000-0000-0000-0000-000000000000}"/>
          </ac:spMkLst>
        </pc:spChg>
      </pc:sldChg>
      <pc:sldChg chg="modSp mod">
        <pc:chgData name="Steve Seidel" userId="9c0ab82b14d2808e" providerId="LiveId" clId="{A5274CBD-CAB2-4D50-A1EF-E41BA0BA10F2}" dt="2021-01-25T12:45:27.070" v="373" actId="255"/>
        <pc:sldMkLst>
          <pc:docMk/>
          <pc:sldMk cId="2873770698" sldId="269"/>
        </pc:sldMkLst>
        <pc:spChg chg="mod">
          <ac:chgData name="Steve Seidel" userId="9c0ab82b14d2808e" providerId="LiveId" clId="{A5274CBD-CAB2-4D50-A1EF-E41BA0BA10F2}" dt="2021-01-25T12:28:34.227" v="0"/>
          <ac:spMkLst>
            <pc:docMk/>
            <pc:sldMk cId="2873770698" sldId="269"/>
            <ac:spMk id="2" creationId="{00000000-0000-0000-0000-000000000000}"/>
          </ac:spMkLst>
        </pc:spChg>
        <pc:spChg chg="mod">
          <ac:chgData name="Steve Seidel" userId="9c0ab82b14d2808e" providerId="LiveId" clId="{A5274CBD-CAB2-4D50-A1EF-E41BA0BA10F2}" dt="2021-01-25T12:45:27.070" v="373" actId="255"/>
          <ac:spMkLst>
            <pc:docMk/>
            <pc:sldMk cId="2873770698" sldId="269"/>
            <ac:spMk id="3" creationId="{00000000-0000-0000-0000-000000000000}"/>
          </ac:spMkLst>
        </pc:spChg>
      </pc:sldChg>
      <pc:sldChg chg="modSp mod">
        <pc:chgData name="Steve Seidel" userId="9c0ab82b14d2808e" providerId="LiveId" clId="{A5274CBD-CAB2-4D50-A1EF-E41BA0BA10F2}" dt="2021-01-25T12:47:04.508" v="482" actId="1076"/>
        <pc:sldMkLst>
          <pc:docMk/>
          <pc:sldMk cId="2953877795" sldId="274"/>
        </pc:sldMkLst>
        <pc:spChg chg="mod">
          <ac:chgData name="Steve Seidel" userId="9c0ab82b14d2808e" providerId="LiveId" clId="{A5274CBD-CAB2-4D50-A1EF-E41BA0BA10F2}" dt="2021-01-25T12:45:52.064" v="381" actId="20577"/>
          <ac:spMkLst>
            <pc:docMk/>
            <pc:sldMk cId="2953877795" sldId="274"/>
            <ac:spMk id="2" creationId="{BD8C7EEA-518E-4FD4-BB1A-E985344FC3BA}"/>
          </ac:spMkLst>
        </pc:spChg>
        <pc:spChg chg="mod">
          <ac:chgData name="Steve Seidel" userId="9c0ab82b14d2808e" providerId="LiveId" clId="{A5274CBD-CAB2-4D50-A1EF-E41BA0BA10F2}" dt="2021-01-25T12:47:04.508" v="482" actId="1076"/>
          <ac:spMkLst>
            <pc:docMk/>
            <pc:sldMk cId="2953877795" sldId="274"/>
            <ac:spMk id="3" creationId="{00000000-0000-0000-0000-000000000000}"/>
          </ac:spMkLst>
        </pc:spChg>
      </pc:sldChg>
      <pc:sldChg chg="delSp mod">
        <pc:chgData name="Steve Seidel" userId="9c0ab82b14d2808e" providerId="LiveId" clId="{A5274CBD-CAB2-4D50-A1EF-E41BA0BA10F2}" dt="2021-01-25T12:28:55.787" v="6" actId="478"/>
        <pc:sldMkLst>
          <pc:docMk/>
          <pc:sldMk cId="1639479074" sldId="277"/>
        </pc:sldMkLst>
        <pc:picChg chg="del">
          <ac:chgData name="Steve Seidel" userId="9c0ab82b14d2808e" providerId="LiveId" clId="{A5274CBD-CAB2-4D50-A1EF-E41BA0BA10F2}" dt="2021-01-25T12:28:55.787" v="6" actId="478"/>
          <ac:picMkLst>
            <pc:docMk/>
            <pc:sldMk cId="1639479074" sldId="277"/>
            <ac:picMk id="6" creationId="{00000000-0000-0000-0000-000000000000}"/>
          </ac:picMkLst>
        </pc:picChg>
      </pc:sldChg>
      <pc:sldChg chg="delSp modSp mod">
        <pc:chgData name="Steve Seidel" userId="9c0ab82b14d2808e" providerId="LiveId" clId="{A5274CBD-CAB2-4D50-A1EF-E41BA0BA10F2}" dt="2021-01-25T12:51:56.845" v="565" actId="478"/>
        <pc:sldMkLst>
          <pc:docMk/>
          <pc:sldMk cId="2102865865" sldId="279"/>
        </pc:sldMkLst>
        <pc:spChg chg="del">
          <ac:chgData name="Steve Seidel" userId="9c0ab82b14d2808e" providerId="LiveId" clId="{A5274CBD-CAB2-4D50-A1EF-E41BA0BA10F2}" dt="2021-01-25T12:51:56.845" v="565" actId="478"/>
          <ac:spMkLst>
            <pc:docMk/>
            <pc:sldMk cId="2102865865" sldId="279"/>
            <ac:spMk id="5" creationId="{00000000-0000-0000-0000-000000000000}"/>
          </ac:spMkLst>
        </pc:spChg>
        <pc:spChg chg="del mod">
          <ac:chgData name="Steve Seidel" userId="9c0ab82b14d2808e" providerId="LiveId" clId="{A5274CBD-CAB2-4D50-A1EF-E41BA0BA10F2}" dt="2021-01-25T12:51:55.267" v="564" actId="478"/>
          <ac:spMkLst>
            <pc:docMk/>
            <pc:sldMk cId="2102865865" sldId="279"/>
            <ac:spMk id="6" creationId="{00000000-0000-0000-0000-000000000000}"/>
          </ac:spMkLst>
        </pc:spChg>
        <pc:picChg chg="del mod">
          <ac:chgData name="Steve Seidel" userId="9c0ab82b14d2808e" providerId="LiveId" clId="{A5274CBD-CAB2-4D50-A1EF-E41BA0BA10F2}" dt="2021-01-25T12:51:46.191" v="562" actId="478"/>
          <ac:picMkLst>
            <pc:docMk/>
            <pc:sldMk cId="2102865865" sldId="279"/>
            <ac:picMk id="7" creationId="{00000000-0000-0000-0000-000000000000}"/>
          </ac:picMkLst>
        </pc:picChg>
      </pc:sldChg>
      <pc:sldChg chg="modSp mod">
        <pc:chgData name="Steve Seidel" userId="9c0ab82b14d2808e" providerId="LiveId" clId="{A5274CBD-CAB2-4D50-A1EF-E41BA0BA10F2}" dt="2021-01-25T12:34:59.535" v="135" actId="27636"/>
        <pc:sldMkLst>
          <pc:docMk/>
          <pc:sldMk cId="3619675317" sldId="280"/>
        </pc:sldMkLst>
        <pc:spChg chg="mod">
          <ac:chgData name="Steve Seidel" userId="9c0ab82b14d2808e" providerId="LiveId" clId="{A5274CBD-CAB2-4D50-A1EF-E41BA0BA10F2}" dt="2021-01-25T12:28:34.227" v="0"/>
          <ac:spMkLst>
            <pc:docMk/>
            <pc:sldMk cId="3619675317" sldId="280"/>
            <ac:spMk id="2" creationId="{00000000-0000-0000-0000-000000000000}"/>
          </ac:spMkLst>
        </pc:spChg>
        <pc:spChg chg="mod">
          <ac:chgData name="Steve Seidel" userId="9c0ab82b14d2808e" providerId="LiveId" clId="{A5274CBD-CAB2-4D50-A1EF-E41BA0BA10F2}" dt="2021-01-25T12:34:59.535" v="135" actId="27636"/>
          <ac:spMkLst>
            <pc:docMk/>
            <pc:sldMk cId="3619675317" sldId="280"/>
            <ac:spMk id="3" creationId="{00000000-0000-0000-0000-000000000000}"/>
          </ac:spMkLst>
        </pc:spChg>
      </pc:sldChg>
      <pc:sldChg chg="modSp mod">
        <pc:chgData name="Steve Seidel" userId="9c0ab82b14d2808e" providerId="LiveId" clId="{A5274CBD-CAB2-4D50-A1EF-E41BA0BA10F2}" dt="2021-01-25T12:48:10.931" v="496" actId="20577"/>
        <pc:sldMkLst>
          <pc:docMk/>
          <pc:sldMk cId="3043119786" sldId="281"/>
        </pc:sldMkLst>
        <pc:spChg chg="mod">
          <ac:chgData name="Steve Seidel" userId="9c0ab82b14d2808e" providerId="LiveId" clId="{A5274CBD-CAB2-4D50-A1EF-E41BA0BA10F2}" dt="2021-01-25T12:48:10.931" v="496" actId="20577"/>
          <ac:spMkLst>
            <pc:docMk/>
            <pc:sldMk cId="3043119786" sldId="281"/>
            <ac:spMk id="2" creationId="{00000000-0000-0000-0000-000000000000}"/>
          </ac:spMkLst>
        </pc:spChg>
        <pc:spChg chg="mod">
          <ac:chgData name="Steve Seidel" userId="9c0ab82b14d2808e" providerId="LiveId" clId="{A5274CBD-CAB2-4D50-A1EF-E41BA0BA10F2}" dt="2021-01-25T12:35:12.650" v="136" actId="255"/>
          <ac:spMkLst>
            <pc:docMk/>
            <pc:sldMk cId="3043119786" sldId="281"/>
            <ac:spMk id="3" creationId="{00000000-0000-0000-0000-000000000000}"/>
          </ac:spMkLst>
        </pc:spChg>
      </pc:sldChg>
      <pc:sldChg chg="modSp mod">
        <pc:chgData name="Steve Seidel" userId="9c0ab82b14d2808e" providerId="LiveId" clId="{A5274CBD-CAB2-4D50-A1EF-E41BA0BA10F2}" dt="2021-01-25T12:48:46.320" v="514" actId="20577"/>
        <pc:sldMkLst>
          <pc:docMk/>
          <pc:sldMk cId="3043119786" sldId="282"/>
        </pc:sldMkLst>
        <pc:spChg chg="mod">
          <ac:chgData name="Steve Seidel" userId="9c0ab82b14d2808e" providerId="LiveId" clId="{A5274CBD-CAB2-4D50-A1EF-E41BA0BA10F2}" dt="2021-01-25T12:48:37.440" v="505" actId="20577"/>
          <ac:spMkLst>
            <pc:docMk/>
            <pc:sldMk cId="3043119786" sldId="282"/>
            <ac:spMk id="2" creationId="{00000000-0000-0000-0000-000000000000}"/>
          </ac:spMkLst>
        </pc:spChg>
        <pc:spChg chg="mod">
          <ac:chgData name="Steve Seidel" userId="9c0ab82b14d2808e" providerId="LiveId" clId="{A5274CBD-CAB2-4D50-A1EF-E41BA0BA10F2}" dt="2021-01-25T12:48:46.320" v="514" actId="20577"/>
          <ac:spMkLst>
            <pc:docMk/>
            <pc:sldMk cId="3043119786" sldId="282"/>
            <ac:spMk id="3" creationId="{00000000-0000-0000-0000-000000000000}"/>
          </ac:spMkLst>
        </pc:spChg>
      </pc:sldChg>
      <pc:sldChg chg="modSp mod">
        <pc:chgData name="Steve Seidel" userId="9c0ab82b14d2808e" providerId="LiveId" clId="{A5274CBD-CAB2-4D50-A1EF-E41BA0BA10F2}" dt="2021-01-25T12:49:45.656" v="558" actId="6549"/>
        <pc:sldMkLst>
          <pc:docMk/>
          <pc:sldMk cId="3043119786" sldId="283"/>
        </pc:sldMkLst>
        <pc:spChg chg="mod">
          <ac:chgData name="Steve Seidel" userId="9c0ab82b14d2808e" providerId="LiveId" clId="{A5274CBD-CAB2-4D50-A1EF-E41BA0BA10F2}" dt="2021-01-25T12:40:57.417" v="224" actId="14100"/>
          <ac:spMkLst>
            <pc:docMk/>
            <pc:sldMk cId="3043119786" sldId="283"/>
            <ac:spMk id="2" creationId="{00000000-0000-0000-0000-000000000000}"/>
          </ac:spMkLst>
        </pc:spChg>
        <pc:spChg chg="mod">
          <ac:chgData name="Steve Seidel" userId="9c0ab82b14d2808e" providerId="LiveId" clId="{A5274CBD-CAB2-4D50-A1EF-E41BA0BA10F2}" dt="2021-01-25T12:49:45.656" v="558" actId="6549"/>
          <ac:spMkLst>
            <pc:docMk/>
            <pc:sldMk cId="3043119786" sldId="283"/>
            <ac:spMk id="3" creationId="{00000000-0000-0000-0000-000000000000}"/>
          </ac:spMkLst>
        </pc:spChg>
      </pc:sldChg>
      <pc:sldChg chg="modSp mod">
        <pc:chgData name="Steve Seidel" userId="9c0ab82b14d2808e" providerId="LiveId" clId="{A5274CBD-CAB2-4D50-A1EF-E41BA0BA10F2}" dt="2021-01-25T12:44:07.431" v="322" actId="255"/>
        <pc:sldMkLst>
          <pc:docMk/>
          <pc:sldMk cId="3043119786" sldId="284"/>
        </pc:sldMkLst>
        <pc:spChg chg="mod">
          <ac:chgData name="Steve Seidel" userId="9c0ab82b14d2808e" providerId="LiveId" clId="{A5274CBD-CAB2-4D50-A1EF-E41BA0BA10F2}" dt="2021-01-25T12:28:34.227" v="0"/>
          <ac:spMkLst>
            <pc:docMk/>
            <pc:sldMk cId="3043119786" sldId="284"/>
            <ac:spMk id="2" creationId="{00000000-0000-0000-0000-000000000000}"/>
          </ac:spMkLst>
        </pc:spChg>
        <pc:spChg chg="mod">
          <ac:chgData name="Steve Seidel" userId="9c0ab82b14d2808e" providerId="LiveId" clId="{A5274CBD-CAB2-4D50-A1EF-E41BA0BA10F2}" dt="2021-01-25T12:44:07.431" v="322" actId="255"/>
          <ac:spMkLst>
            <pc:docMk/>
            <pc:sldMk cId="3043119786" sldId="284"/>
            <ac:spMk id="3" creationId="{00000000-0000-0000-0000-000000000000}"/>
          </ac:spMkLst>
        </pc:spChg>
      </pc:sldChg>
      <pc:sldChg chg="modSp mod">
        <pc:chgData name="Steve Seidel" userId="9c0ab82b14d2808e" providerId="LiveId" clId="{A5274CBD-CAB2-4D50-A1EF-E41BA0BA10F2}" dt="2021-01-25T12:44:44.808" v="363" actId="20577"/>
        <pc:sldMkLst>
          <pc:docMk/>
          <pc:sldMk cId="3043119786" sldId="285"/>
        </pc:sldMkLst>
        <pc:spChg chg="mod">
          <ac:chgData name="Steve Seidel" userId="9c0ab82b14d2808e" providerId="LiveId" clId="{A5274CBD-CAB2-4D50-A1EF-E41BA0BA10F2}" dt="2021-01-25T12:28:34.227" v="0"/>
          <ac:spMkLst>
            <pc:docMk/>
            <pc:sldMk cId="3043119786" sldId="285"/>
            <ac:spMk id="2" creationId="{00000000-0000-0000-0000-000000000000}"/>
          </ac:spMkLst>
        </pc:spChg>
        <pc:spChg chg="mod">
          <ac:chgData name="Steve Seidel" userId="9c0ab82b14d2808e" providerId="LiveId" clId="{A5274CBD-CAB2-4D50-A1EF-E41BA0BA10F2}" dt="2021-01-25T12:44:44.808" v="363" actId="20577"/>
          <ac:spMkLst>
            <pc:docMk/>
            <pc:sldMk cId="3043119786" sldId="285"/>
            <ac:spMk id="3" creationId="{00000000-0000-0000-0000-000000000000}"/>
          </ac:spMkLst>
        </pc:spChg>
      </pc:sldChg>
      <pc:sldChg chg="delSp modSp mod">
        <pc:chgData name="Steve Seidel" userId="9c0ab82b14d2808e" providerId="LiveId" clId="{A5274CBD-CAB2-4D50-A1EF-E41BA0BA10F2}" dt="2021-01-25T12:52:21.595" v="569" actId="478"/>
        <pc:sldMkLst>
          <pc:docMk/>
          <pc:sldMk cId="3733574615" sldId="286"/>
        </pc:sldMkLst>
        <pc:spChg chg="mod">
          <ac:chgData name="Steve Seidel" userId="9c0ab82b14d2808e" providerId="LiveId" clId="{A5274CBD-CAB2-4D50-A1EF-E41BA0BA10F2}" dt="2021-01-25T12:28:34.396" v="4" actId="27636"/>
          <ac:spMkLst>
            <pc:docMk/>
            <pc:sldMk cId="3733574615" sldId="286"/>
            <ac:spMk id="2" creationId="{00000000-0000-0000-0000-000000000000}"/>
          </ac:spMkLst>
        </pc:spChg>
        <pc:spChg chg="del">
          <ac:chgData name="Steve Seidel" userId="9c0ab82b14d2808e" providerId="LiveId" clId="{A5274CBD-CAB2-4D50-A1EF-E41BA0BA10F2}" dt="2021-01-25T12:52:21.595" v="569" actId="478"/>
          <ac:spMkLst>
            <pc:docMk/>
            <pc:sldMk cId="3733574615" sldId="286"/>
            <ac:spMk id="5" creationId="{00000000-0000-0000-0000-000000000000}"/>
          </ac:spMkLst>
        </pc:spChg>
        <pc:spChg chg="del mod">
          <ac:chgData name="Steve Seidel" userId="9c0ab82b14d2808e" providerId="LiveId" clId="{A5274CBD-CAB2-4D50-A1EF-E41BA0BA10F2}" dt="2021-01-25T12:52:20.408" v="568" actId="478"/>
          <ac:spMkLst>
            <pc:docMk/>
            <pc:sldMk cId="3733574615" sldId="286"/>
            <ac:spMk id="6" creationId="{00000000-0000-0000-0000-000000000000}"/>
          </ac:spMkLst>
        </pc:spChg>
      </pc:sldChg>
      <pc:sldChg chg="delSp modSp mod">
        <pc:chgData name="Steve Seidel" userId="9c0ab82b14d2808e" providerId="LiveId" clId="{A5274CBD-CAB2-4D50-A1EF-E41BA0BA10F2}" dt="2021-01-25T12:30:36.381" v="35" actId="27636"/>
        <pc:sldMkLst>
          <pc:docMk/>
          <pc:sldMk cId="3812965415" sldId="287"/>
        </pc:sldMkLst>
        <pc:spChg chg="mod">
          <ac:chgData name="Steve Seidel" userId="9c0ab82b14d2808e" providerId="LiveId" clId="{A5274CBD-CAB2-4D50-A1EF-E41BA0BA10F2}" dt="2021-01-25T12:30:36.381" v="35" actId="27636"/>
          <ac:spMkLst>
            <pc:docMk/>
            <pc:sldMk cId="3812965415" sldId="287"/>
            <ac:spMk id="3" creationId="{00000000-0000-0000-0000-000000000000}"/>
          </ac:spMkLst>
        </pc:spChg>
        <pc:picChg chg="del">
          <ac:chgData name="Steve Seidel" userId="9c0ab82b14d2808e" providerId="LiveId" clId="{A5274CBD-CAB2-4D50-A1EF-E41BA0BA10F2}" dt="2021-01-25T12:29:57.059" v="33" actId="478"/>
          <ac:picMkLst>
            <pc:docMk/>
            <pc:sldMk cId="3812965415" sldId="287"/>
            <ac:picMk id="6" creationId="{00000000-0000-0000-0000-000000000000}"/>
          </ac:picMkLst>
        </pc:picChg>
      </pc:sldChg>
      <pc:sldChg chg="delSp modSp mod">
        <pc:chgData name="Steve Seidel" userId="9c0ab82b14d2808e" providerId="LiveId" clId="{A5274CBD-CAB2-4D50-A1EF-E41BA0BA10F2}" dt="2021-01-25T12:33:05.299" v="133" actId="478"/>
        <pc:sldMkLst>
          <pc:docMk/>
          <pc:sldMk cId="1375227880" sldId="288"/>
        </pc:sldMkLst>
        <pc:spChg chg="mod">
          <ac:chgData name="Steve Seidel" userId="9c0ab82b14d2808e" providerId="LiveId" clId="{A5274CBD-CAB2-4D50-A1EF-E41BA0BA10F2}" dt="2021-01-25T12:32:46.604" v="132" actId="20577"/>
          <ac:spMkLst>
            <pc:docMk/>
            <pc:sldMk cId="1375227880" sldId="288"/>
            <ac:spMk id="3" creationId="{00000000-0000-0000-0000-000000000000}"/>
          </ac:spMkLst>
        </pc:spChg>
        <pc:picChg chg="del">
          <ac:chgData name="Steve Seidel" userId="9c0ab82b14d2808e" providerId="LiveId" clId="{A5274CBD-CAB2-4D50-A1EF-E41BA0BA10F2}" dt="2021-01-25T12:33:05.299" v="133" actId="478"/>
          <ac:picMkLst>
            <pc:docMk/>
            <pc:sldMk cId="1375227880" sldId="288"/>
            <ac:picMk id="6" creationId="{00000000-0000-0000-0000-000000000000}"/>
          </ac:picMkLst>
        </pc:picChg>
      </pc:sldChg>
      <pc:sldChg chg="del">
        <pc:chgData name="Steve Seidel" userId="9c0ab82b14d2808e" providerId="LiveId" clId="{A5274CBD-CAB2-4D50-A1EF-E41BA0BA10F2}" dt="2021-01-25T12:52:32.584" v="570" actId="47"/>
        <pc:sldMkLst>
          <pc:docMk/>
          <pc:sldMk cId="801715971" sldId="289"/>
        </pc:sldMkLst>
      </pc:sldChg>
      <pc:sldChg chg="modSp mod">
        <pc:chgData name="Steve Seidel" userId="9c0ab82b14d2808e" providerId="LiveId" clId="{A5274CBD-CAB2-4D50-A1EF-E41BA0BA10F2}" dt="2021-01-25T12:51:04.715" v="560" actId="255"/>
        <pc:sldMkLst>
          <pc:docMk/>
          <pc:sldMk cId="3767568457" sldId="291"/>
        </pc:sldMkLst>
        <pc:spChg chg="mod">
          <ac:chgData name="Steve Seidel" userId="9c0ab82b14d2808e" providerId="LiveId" clId="{A5274CBD-CAB2-4D50-A1EF-E41BA0BA10F2}" dt="2021-01-25T12:51:04.715" v="560" actId="255"/>
          <ac:spMkLst>
            <pc:docMk/>
            <pc:sldMk cId="3767568457" sldId="291"/>
            <ac:spMk id="4" creationId="{00000000-0000-0000-0000-000000000000}"/>
          </ac:spMkLst>
        </pc:spChg>
      </pc:sldChg>
      <pc:sldChg chg="delSp modSp mod">
        <pc:chgData name="Steve Seidel" userId="9c0ab82b14d2808e" providerId="LiveId" clId="{A5274CBD-CAB2-4D50-A1EF-E41BA0BA10F2}" dt="2021-01-25T12:54:42.162" v="572" actId="1076"/>
        <pc:sldMkLst>
          <pc:docMk/>
          <pc:sldMk cId="3935614515" sldId="293"/>
        </pc:sldMkLst>
        <pc:spChg chg="mod">
          <ac:chgData name="Steve Seidel" userId="9c0ab82b14d2808e" providerId="LiveId" clId="{A5274CBD-CAB2-4D50-A1EF-E41BA0BA10F2}" dt="2021-01-25T12:54:42.162" v="572" actId="1076"/>
          <ac:spMkLst>
            <pc:docMk/>
            <pc:sldMk cId="3935614515" sldId="293"/>
            <ac:spMk id="3" creationId="{00000000-0000-0000-0000-000000000000}"/>
          </ac:spMkLst>
        </pc:spChg>
        <pc:picChg chg="del">
          <ac:chgData name="Steve Seidel" userId="9c0ab82b14d2808e" providerId="LiveId" clId="{A5274CBD-CAB2-4D50-A1EF-E41BA0BA10F2}" dt="2021-01-25T12:28:53.541" v="5" actId="478"/>
          <ac:picMkLst>
            <pc:docMk/>
            <pc:sldMk cId="3935614515" sldId="293"/>
            <ac:picMk id="6" creationId="{00000000-0000-0000-0000-000000000000}"/>
          </ac:picMkLst>
        </pc:picChg>
      </pc:sldChg>
      <pc:sldChg chg="modSp mod">
        <pc:chgData name="Steve Seidel" userId="9c0ab82b14d2808e" providerId="LiveId" clId="{A5274CBD-CAB2-4D50-A1EF-E41BA0BA10F2}" dt="2021-01-25T12:29:39.249" v="32" actId="6549"/>
        <pc:sldMkLst>
          <pc:docMk/>
          <pc:sldMk cId="575776892" sldId="294"/>
        </pc:sldMkLst>
        <pc:spChg chg="mod">
          <ac:chgData name="Steve Seidel" userId="9c0ab82b14d2808e" providerId="LiveId" clId="{A5274CBD-CAB2-4D50-A1EF-E41BA0BA10F2}" dt="2021-01-25T12:28:34.227" v="0"/>
          <ac:spMkLst>
            <pc:docMk/>
            <pc:sldMk cId="575776892" sldId="294"/>
            <ac:spMk id="2" creationId="{F1522157-3C5C-455F-92F7-7CBA983A2985}"/>
          </ac:spMkLst>
        </pc:spChg>
        <pc:spChg chg="mod">
          <ac:chgData name="Steve Seidel" userId="9c0ab82b14d2808e" providerId="LiveId" clId="{A5274CBD-CAB2-4D50-A1EF-E41BA0BA10F2}" dt="2021-01-25T12:29:39.249" v="32" actId="6549"/>
          <ac:spMkLst>
            <pc:docMk/>
            <pc:sldMk cId="575776892" sldId="294"/>
            <ac:spMk id="3" creationId="{F61474E1-61BE-47E6-B87D-ED09DF767080}"/>
          </ac:spMkLst>
        </pc:spChg>
      </pc:sldChg>
      <pc:sldChg chg="delSp modSp add del mod">
        <pc:chgData name="Steve Seidel" userId="9c0ab82b14d2808e" providerId="LiveId" clId="{A5274CBD-CAB2-4D50-A1EF-E41BA0BA10F2}" dt="2021-01-25T12:47:36.703" v="483" actId="207"/>
        <pc:sldMkLst>
          <pc:docMk/>
          <pc:sldMk cId="2564425493" sldId="295"/>
        </pc:sldMkLst>
        <pc:spChg chg="mod">
          <ac:chgData name="Steve Seidel" userId="9c0ab82b14d2808e" providerId="LiveId" clId="{A5274CBD-CAB2-4D50-A1EF-E41BA0BA10F2}" dt="2021-01-25T12:47:36.703" v="483" actId="207"/>
          <ac:spMkLst>
            <pc:docMk/>
            <pc:sldMk cId="2564425493" sldId="295"/>
            <ac:spMk id="3" creationId="{00000000-0000-0000-0000-000000000000}"/>
          </ac:spMkLst>
        </pc:spChg>
        <pc:picChg chg="del">
          <ac:chgData name="Steve Seidel" userId="9c0ab82b14d2808e" providerId="LiveId" clId="{A5274CBD-CAB2-4D50-A1EF-E41BA0BA10F2}" dt="2021-01-25T12:31:05.763" v="36" actId="478"/>
          <ac:picMkLst>
            <pc:docMk/>
            <pc:sldMk cId="2564425493" sldId="295"/>
            <ac:picMk id="6" creationId="{00000000-0000-0000-0000-000000000000}"/>
          </ac:picMkLst>
        </pc:picChg>
      </pc:sldChg>
      <pc:sldMasterChg chg="modTransition modSldLayout">
        <pc:chgData name="Steve Seidel" userId="9c0ab82b14d2808e" providerId="LiveId" clId="{A5274CBD-CAB2-4D50-A1EF-E41BA0BA10F2}" dt="2021-01-25T12:28:34.227" v="0"/>
        <pc:sldMasterMkLst>
          <pc:docMk/>
          <pc:sldMasterMk cId="2571586030" sldId="2147483816"/>
        </pc:sldMasterMkLst>
        <pc:sldLayoutChg chg="modTransition">
          <pc:chgData name="Steve Seidel" userId="9c0ab82b14d2808e" providerId="LiveId" clId="{A5274CBD-CAB2-4D50-A1EF-E41BA0BA10F2}" dt="2021-01-25T12:28:34.227" v="0"/>
          <pc:sldLayoutMkLst>
            <pc:docMk/>
            <pc:sldMasterMk cId="2571586030" sldId="2147483816"/>
            <pc:sldLayoutMk cId="709288287" sldId="2147483817"/>
          </pc:sldLayoutMkLst>
        </pc:sldLayoutChg>
        <pc:sldLayoutChg chg="modTransition">
          <pc:chgData name="Steve Seidel" userId="9c0ab82b14d2808e" providerId="LiveId" clId="{A5274CBD-CAB2-4D50-A1EF-E41BA0BA10F2}" dt="2021-01-25T12:28:34.227" v="0"/>
          <pc:sldLayoutMkLst>
            <pc:docMk/>
            <pc:sldMasterMk cId="2571586030" sldId="2147483816"/>
            <pc:sldLayoutMk cId="2374674017" sldId="2147483818"/>
          </pc:sldLayoutMkLst>
        </pc:sldLayoutChg>
        <pc:sldLayoutChg chg="modTransition">
          <pc:chgData name="Steve Seidel" userId="9c0ab82b14d2808e" providerId="LiveId" clId="{A5274CBD-CAB2-4D50-A1EF-E41BA0BA10F2}" dt="2021-01-25T12:28:34.227" v="0"/>
          <pc:sldLayoutMkLst>
            <pc:docMk/>
            <pc:sldMasterMk cId="2571586030" sldId="2147483816"/>
            <pc:sldLayoutMk cId="920742290" sldId="2147483819"/>
          </pc:sldLayoutMkLst>
        </pc:sldLayoutChg>
        <pc:sldLayoutChg chg="modTransition">
          <pc:chgData name="Steve Seidel" userId="9c0ab82b14d2808e" providerId="LiveId" clId="{A5274CBD-CAB2-4D50-A1EF-E41BA0BA10F2}" dt="2021-01-25T12:28:34.227" v="0"/>
          <pc:sldLayoutMkLst>
            <pc:docMk/>
            <pc:sldMasterMk cId="2571586030" sldId="2147483816"/>
            <pc:sldLayoutMk cId="2915619375" sldId="2147483820"/>
          </pc:sldLayoutMkLst>
        </pc:sldLayoutChg>
        <pc:sldLayoutChg chg="modTransition">
          <pc:chgData name="Steve Seidel" userId="9c0ab82b14d2808e" providerId="LiveId" clId="{A5274CBD-CAB2-4D50-A1EF-E41BA0BA10F2}" dt="2021-01-25T12:28:34.227" v="0"/>
          <pc:sldLayoutMkLst>
            <pc:docMk/>
            <pc:sldMasterMk cId="2571586030" sldId="2147483816"/>
            <pc:sldLayoutMk cId="3654389697" sldId="2147483821"/>
          </pc:sldLayoutMkLst>
        </pc:sldLayoutChg>
        <pc:sldLayoutChg chg="modTransition">
          <pc:chgData name="Steve Seidel" userId="9c0ab82b14d2808e" providerId="LiveId" clId="{A5274CBD-CAB2-4D50-A1EF-E41BA0BA10F2}" dt="2021-01-25T12:28:34.227" v="0"/>
          <pc:sldLayoutMkLst>
            <pc:docMk/>
            <pc:sldMasterMk cId="2571586030" sldId="2147483816"/>
            <pc:sldLayoutMk cId="2697737644" sldId="2147483822"/>
          </pc:sldLayoutMkLst>
        </pc:sldLayoutChg>
        <pc:sldLayoutChg chg="modTransition">
          <pc:chgData name="Steve Seidel" userId="9c0ab82b14d2808e" providerId="LiveId" clId="{A5274CBD-CAB2-4D50-A1EF-E41BA0BA10F2}" dt="2021-01-25T12:28:34.227" v="0"/>
          <pc:sldLayoutMkLst>
            <pc:docMk/>
            <pc:sldMasterMk cId="2571586030" sldId="2147483816"/>
            <pc:sldLayoutMk cId="1360971632" sldId="2147483823"/>
          </pc:sldLayoutMkLst>
        </pc:sldLayoutChg>
        <pc:sldLayoutChg chg="modTransition">
          <pc:chgData name="Steve Seidel" userId="9c0ab82b14d2808e" providerId="LiveId" clId="{A5274CBD-CAB2-4D50-A1EF-E41BA0BA10F2}" dt="2021-01-25T12:28:34.227" v="0"/>
          <pc:sldLayoutMkLst>
            <pc:docMk/>
            <pc:sldMasterMk cId="2571586030" sldId="2147483816"/>
            <pc:sldLayoutMk cId="645074040" sldId="2147483824"/>
          </pc:sldLayoutMkLst>
        </pc:sldLayoutChg>
        <pc:sldLayoutChg chg="modTransition">
          <pc:chgData name="Steve Seidel" userId="9c0ab82b14d2808e" providerId="LiveId" clId="{A5274CBD-CAB2-4D50-A1EF-E41BA0BA10F2}" dt="2021-01-25T12:28:34.227" v="0"/>
          <pc:sldLayoutMkLst>
            <pc:docMk/>
            <pc:sldMasterMk cId="2571586030" sldId="2147483816"/>
            <pc:sldLayoutMk cId="3841357378" sldId="2147483825"/>
          </pc:sldLayoutMkLst>
        </pc:sldLayoutChg>
        <pc:sldLayoutChg chg="modTransition">
          <pc:chgData name="Steve Seidel" userId="9c0ab82b14d2808e" providerId="LiveId" clId="{A5274CBD-CAB2-4D50-A1EF-E41BA0BA10F2}" dt="2021-01-25T12:28:34.227" v="0"/>
          <pc:sldLayoutMkLst>
            <pc:docMk/>
            <pc:sldMasterMk cId="2571586030" sldId="2147483816"/>
            <pc:sldLayoutMk cId="978024083" sldId="2147483826"/>
          </pc:sldLayoutMkLst>
        </pc:sldLayoutChg>
        <pc:sldLayoutChg chg="modTransition">
          <pc:chgData name="Steve Seidel" userId="9c0ab82b14d2808e" providerId="LiveId" clId="{A5274CBD-CAB2-4D50-A1EF-E41BA0BA10F2}" dt="2021-01-25T12:28:34.227" v="0"/>
          <pc:sldLayoutMkLst>
            <pc:docMk/>
            <pc:sldMasterMk cId="2571586030" sldId="2147483816"/>
            <pc:sldLayoutMk cId="2013597991" sldId="2147483827"/>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6F1051-89FA-406D-A0EA-9FD162E882DB}" type="datetimeFigureOut">
              <a:rPr lang="en-US" smtClean="0"/>
              <a:t>2/21/2022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D8AFCF-B111-4BEE-B363-BC15FC3E94D0}" type="slidenum">
              <a:rPr lang="en-US" smtClean="0"/>
              <a:t>‹#›</a:t>
            </a:fld>
            <a:endParaRPr lang="en-US"/>
          </a:p>
        </p:txBody>
      </p:sp>
    </p:spTree>
    <p:extLst>
      <p:ext uri="{BB962C8B-B14F-4D97-AF65-F5344CB8AC3E}">
        <p14:creationId xmlns:p14="http://schemas.microsoft.com/office/powerpoint/2010/main" val="3756747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D8AFCF-B111-4BEE-B363-BC15FC3E94D0}" type="slidenum">
              <a:rPr lang="en-US" smtClean="0"/>
              <a:t>17</a:t>
            </a:fld>
            <a:endParaRPr lang="en-US"/>
          </a:p>
        </p:txBody>
      </p:sp>
    </p:spTree>
    <p:extLst>
      <p:ext uri="{BB962C8B-B14F-4D97-AF65-F5344CB8AC3E}">
        <p14:creationId xmlns:p14="http://schemas.microsoft.com/office/powerpoint/2010/main" val="1309897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7EF9AE8D-81D6-4D84-B835-3C3C92E34CAA}"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45294-4444-4F13-AEEA-6E4C0F8EA2F9}"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928828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F9AE8D-81D6-4D84-B835-3C3C92E34CAA}"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45294-4444-4F13-AEEA-6E4C0F8EA2F9}" type="slidenum">
              <a:rPr lang="en-US" smtClean="0"/>
              <a:t>‹#›</a:t>
            </a:fld>
            <a:endParaRPr lang="en-US"/>
          </a:p>
        </p:txBody>
      </p:sp>
    </p:spTree>
    <p:extLst>
      <p:ext uri="{BB962C8B-B14F-4D97-AF65-F5344CB8AC3E}">
        <p14:creationId xmlns:p14="http://schemas.microsoft.com/office/powerpoint/2010/main" val="97802408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F9AE8D-81D6-4D84-B835-3C3C92E34CAA}"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45294-4444-4F13-AEEA-6E4C0F8EA2F9}" type="slidenum">
              <a:rPr lang="en-US" smtClean="0"/>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359799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F9AE8D-81D6-4D84-B835-3C3C92E34CAA}"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45294-4444-4F13-AEEA-6E4C0F8EA2F9}" type="slidenum">
              <a:rPr lang="en-US" smtClean="0"/>
              <a:t>‹#›</a:t>
            </a:fld>
            <a:endParaRPr lang="en-US"/>
          </a:p>
        </p:txBody>
      </p:sp>
    </p:spTree>
    <p:extLst>
      <p:ext uri="{BB962C8B-B14F-4D97-AF65-F5344CB8AC3E}">
        <p14:creationId xmlns:p14="http://schemas.microsoft.com/office/powerpoint/2010/main" val="237467401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F9AE8D-81D6-4D84-B835-3C3C92E34CAA}" type="datetimeFigureOut">
              <a:rPr lang="en-US" smtClean="0"/>
              <a:t>2/21/2022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45294-4444-4F13-AEEA-6E4C0F8EA2F9}"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074229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F9AE8D-81D6-4D84-B835-3C3C92E34CAA}" type="datetimeFigureOut">
              <a:rPr lang="en-US" smtClean="0"/>
              <a:t>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45294-4444-4F13-AEEA-6E4C0F8EA2F9}" type="slidenum">
              <a:rPr lang="en-US" smtClean="0"/>
              <a:t>‹#›</a:t>
            </a:fld>
            <a:endParaRPr lang="en-US"/>
          </a:p>
        </p:txBody>
      </p:sp>
    </p:spTree>
    <p:extLst>
      <p:ext uri="{BB962C8B-B14F-4D97-AF65-F5344CB8AC3E}">
        <p14:creationId xmlns:p14="http://schemas.microsoft.com/office/powerpoint/2010/main" val="291561937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F9AE8D-81D6-4D84-B835-3C3C92E34CAA}" type="datetimeFigureOut">
              <a:rPr lang="en-US" smtClean="0"/>
              <a:t>2/21/2022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E45294-4444-4F13-AEEA-6E4C0F8EA2F9}" type="slidenum">
              <a:rPr lang="en-US" smtClean="0"/>
              <a:t>‹#›</a:t>
            </a:fld>
            <a:endParaRPr lang="en-US"/>
          </a:p>
        </p:txBody>
      </p:sp>
    </p:spTree>
    <p:extLst>
      <p:ext uri="{BB962C8B-B14F-4D97-AF65-F5344CB8AC3E}">
        <p14:creationId xmlns:p14="http://schemas.microsoft.com/office/powerpoint/2010/main" val="365438969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EF9AE8D-81D6-4D84-B835-3C3C92E34CAA}" type="datetimeFigureOut">
              <a:rPr lang="en-US" smtClean="0"/>
              <a:t>2/21/2022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E45294-4444-4F13-AEEA-6E4C0F8EA2F9}" type="slidenum">
              <a:rPr lang="en-US" smtClean="0"/>
              <a:t>‹#›</a:t>
            </a:fld>
            <a:endParaRPr lang="en-US"/>
          </a:p>
        </p:txBody>
      </p:sp>
    </p:spTree>
    <p:extLst>
      <p:ext uri="{BB962C8B-B14F-4D97-AF65-F5344CB8AC3E}">
        <p14:creationId xmlns:p14="http://schemas.microsoft.com/office/powerpoint/2010/main" val="269773764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F9AE8D-81D6-4D84-B835-3C3C92E34CAA}" type="datetimeFigureOut">
              <a:rPr lang="en-US" smtClean="0"/>
              <a:t>2/21/2022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E45294-4444-4F13-AEEA-6E4C0F8EA2F9}" type="slidenum">
              <a:rPr lang="en-US" smtClean="0"/>
              <a:t>‹#›</a:t>
            </a:fld>
            <a:endParaRPr lang="en-US"/>
          </a:p>
        </p:txBody>
      </p:sp>
    </p:spTree>
    <p:extLst>
      <p:ext uri="{BB962C8B-B14F-4D97-AF65-F5344CB8AC3E}">
        <p14:creationId xmlns:p14="http://schemas.microsoft.com/office/powerpoint/2010/main" val="136097163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F9AE8D-81D6-4D84-B835-3C3C92E34CAA}" type="datetimeFigureOut">
              <a:rPr lang="en-US" smtClean="0"/>
              <a:t>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45294-4444-4F13-AEEA-6E4C0F8EA2F9}" type="slidenum">
              <a:rPr lang="en-US" smtClean="0"/>
              <a:t>‹#›</a:t>
            </a:fld>
            <a:endParaRPr lang="en-US"/>
          </a:p>
        </p:txBody>
      </p:sp>
    </p:spTree>
    <p:extLst>
      <p:ext uri="{BB962C8B-B14F-4D97-AF65-F5344CB8AC3E}">
        <p14:creationId xmlns:p14="http://schemas.microsoft.com/office/powerpoint/2010/main" val="64507404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EF9AE8D-81D6-4D84-B835-3C3C92E34CAA}" type="datetimeFigureOut">
              <a:rPr lang="en-US" smtClean="0"/>
              <a:t>2/21/2022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45294-4444-4F13-AEEA-6E4C0F8EA2F9}"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135737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EF9AE8D-81D6-4D84-B835-3C3C92E34CAA}" type="datetimeFigureOut">
              <a:rPr lang="en-US" smtClean="0"/>
              <a:t>2/21/2022</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9E45294-4444-4F13-AEEA-6E4C0F8EA2F9}" type="slidenum">
              <a:rPr lang="en-US" smtClean="0"/>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1586030"/>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0K9iYUBCG_o" TargetMode="External"/><Relationship Id="rId2" Type="http://schemas.openxmlformats.org/officeDocument/2006/relationships/hyperlink" Target="https://youtu.be/GsbNMAkUTRQ"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U9czKztZK1I" TargetMode="External"/><Relationship Id="rId2" Type="http://schemas.openxmlformats.org/officeDocument/2006/relationships/hyperlink" Target="https://www.youtube.com/watch?v=epT-OpWDIm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youtube.com/" TargetMode="External"/><Relationship Id="rId7" Type="http://schemas.openxmlformats.org/officeDocument/2006/relationships/image" Target="../media/image6.jpeg"/><Relationship Id="rId2" Type="http://schemas.openxmlformats.org/officeDocument/2006/relationships/hyperlink" Target="http://threeminutethesis.org/3mt-showcase"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2.jpg"/><Relationship Id="rId4" Type="http://schemas.openxmlformats.org/officeDocument/2006/relationships/hyperlink" Target="http://www.google.com/"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hreeminutethesis.uq.edu.au/"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5985" y="1524000"/>
            <a:ext cx="8229600" cy="4648200"/>
          </a:xfrm>
        </p:spPr>
        <p:txBody>
          <a:bodyPr>
            <a:normAutofit/>
          </a:bodyPr>
          <a:lstStyle/>
          <a:p>
            <a:pPr marL="274320" lvl="1" indent="0">
              <a:buClr>
                <a:srgbClr val="72A376"/>
              </a:buClr>
              <a:buNone/>
            </a:pPr>
            <a:endParaRPr lang="en-US" sz="3200" dirty="0">
              <a:solidFill>
                <a:prstClr val="black"/>
              </a:solidFill>
            </a:endParaRPr>
          </a:p>
          <a:p>
            <a:endParaRPr lang="en-US" sz="3200" dirty="0"/>
          </a:p>
        </p:txBody>
      </p:sp>
      <p:pic>
        <p:nvPicPr>
          <p:cNvPr id="4"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18292"/>
            <a:ext cx="3445442" cy="1258108"/>
          </a:xfrm>
          <a:prstGeom prst="rect">
            <a:avLst/>
          </a:prstGeom>
        </p:spPr>
      </p:pic>
      <p:pic>
        <p:nvPicPr>
          <p:cNvPr id="5" name="Picture 4"/>
          <p:cNvPicPr>
            <a:picLocks noChangeAspect="1"/>
          </p:cNvPicPr>
          <p:nvPr/>
        </p:nvPicPr>
        <p:blipFill>
          <a:blip r:embed="rId3"/>
          <a:stretch>
            <a:fillRect/>
          </a:stretch>
        </p:blipFill>
        <p:spPr>
          <a:xfrm>
            <a:off x="39231" y="5867400"/>
            <a:ext cx="9065538" cy="609600"/>
          </a:xfrm>
          <a:prstGeom prst="rect">
            <a:avLst/>
          </a:prstGeom>
        </p:spPr>
      </p:pic>
      <p:pic>
        <p:nvPicPr>
          <p:cNvPr id="2" name="Picture 1">
            <a:extLst>
              <a:ext uri="{FF2B5EF4-FFF2-40B4-BE49-F238E27FC236}">
                <a16:creationId xmlns:a16="http://schemas.microsoft.com/office/drawing/2014/main" id="{075CA764-8104-454B-8E1F-5A24BF260CFD}"/>
              </a:ext>
            </a:extLst>
          </p:cNvPr>
          <p:cNvPicPr>
            <a:picLocks noChangeAspect="1"/>
          </p:cNvPicPr>
          <p:nvPr/>
        </p:nvPicPr>
        <p:blipFill>
          <a:blip r:embed="rId4"/>
          <a:stretch>
            <a:fillRect/>
          </a:stretch>
        </p:blipFill>
        <p:spPr>
          <a:xfrm>
            <a:off x="5096127" y="418292"/>
            <a:ext cx="3761558" cy="1188823"/>
          </a:xfrm>
          <a:prstGeom prst="rect">
            <a:avLst/>
          </a:prstGeom>
        </p:spPr>
      </p:pic>
      <p:sp>
        <p:nvSpPr>
          <p:cNvPr id="8" name="Rectangle 7">
            <a:extLst>
              <a:ext uri="{FF2B5EF4-FFF2-40B4-BE49-F238E27FC236}">
                <a16:creationId xmlns:a16="http://schemas.microsoft.com/office/drawing/2014/main" id="{4A35AA8E-FCE3-46B9-B307-00E30579EAEB}"/>
              </a:ext>
            </a:extLst>
          </p:cNvPr>
          <p:cNvSpPr/>
          <p:nvPr/>
        </p:nvSpPr>
        <p:spPr>
          <a:xfrm>
            <a:off x="1445214" y="2209800"/>
            <a:ext cx="6324600" cy="2585323"/>
          </a:xfrm>
          <a:prstGeom prst="rect">
            <a:avLst/>
          </a:prstGeom>
        </p:spPr>
        <p:txBody>
          <a:bodyPr wrap="square">
            <a:spAutoFit/>
          </a:bodyPr>
          <a:lstStyle/>
          <a:p>
            <a:pPr algn="ctr"/>
            <a:r>
              <a:rPr lang="en-US" sz="4800" cap="all" spc="-100" dirty="0">
                <a:solidFill>
                  <a:srgbClr val="4B1D7D"/>
                </a:solidFill>
                <a:ea typeface="+mj-ea"/>
                <a:cs typeface="+mj-cs"/>
              </a:rPr>
              <a:t>Tips for Making a </a:t>
            </a:r>
            <a:br>
              <a:rPr lang="en-US" sz="4800" cap="all" spc="-100" dirty="0">
                <a:solidFill>
                  <a:srgbClr val="4B1D7D"/>
                </a:solidFill>
                <a:ea typeface="+mj-ea"/>
                <a:cs typeface="+mj-cs"/>
              </a:rPr>
            </a:br>
            <a:r>
              <a:rPr lang="en-US" sz="4800" cap="all" spc="-100" dirty="0">
                <a:solidFill>
                  <a:srgbClr val="4B1D7D"/>
                </a:solidFill>
                <a:ea typeface="+mj-ea"/>
                <a:cs typeface="+mj-cs"/>
              </a:rPr>
              <a:t>3 Minute </a:t>
            </a:r>
            <a:br>
              <a:rPr lang="en-US" sz="4800" cap="all" spc="-100" dirty="0">
                <a:solidFill>
                  <a:srgbClr val="4B1D7D"/>
                </a:solidFill>
                <a:ea typeface="+mj-ea"/>
                <a:cs typeface="+mj-cs"/>
              </a:rPr>
            </a:br>
            <a:r>
              <a:rPr lang="en-US" sz="4800" cap="all" spc="-100" dirty="0">
                <a:solidFill>
                  <a:srgbClr val="4B1D7D"/>
                </a:solidFill>
                <a:ea typeface="+mj-ea"/>
                <a:cs typeface="+mj-cs"/>
              </a:rPr>
              <a:t>Presentations</a:t>
            </a:r>
            <a:br>
              <a:rPr lang="en-US" sz="4800" cap="all" spc="-100" dirty="0">
                <a:solidFill>
                  <a:srgbClr val="4B1D7D"/>
                </a:solidFill>
                <a:ea typeface="+mj-ea"/>
                <a:cs typeface="+mj-cs"/>
              </a:rPr>
            </a:br>
            <a:endParaRPr lang="en-US" dirty="0"/>
          </a:p>
        </p:txBody>
      </p:sp>
    </p:spTree>
    <p:extLst>
      <p:ext uri="{BB962C8B-B14F-4D97-AF65-F5344CB8AC3E}">
        <p14:creationId xmlns:p14="http://schemas.microsoft.com/office/powerpoint/2010/main" val="393561451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III.  The Research Question</a:t>
            </a:r>
          </a:p>
        </p:txBody>
      </p:sp>
      <p:sp>
        <p:nvSpPr>
          <p:cNvPr id="3" name="Content Placeholder 2"/>
          <p:cNvSpPr>
            <a:spLocks noGrp="1"/>
          </p:cNvSpPr>
          <p:nvPr>
            <p:ph idx="1"/>
          </p:nvPr>
        </p:nvSpPr>
        <p:spPr/>
        <p:txBody>
          <a:bodyPr>
            <a:normAutofit/>
          </a:bodyPr>
          <a:lstStyle/>
          <a:p>
            <a:pPr marL="0" indent="0">
              <a:buNone/>
            </a:pPr>
            <a:r>
              <a:rPr lang="en-US" sz="2400" dirty="0">
                <a:solidFill>
                  <a:srgbClr val="0070C0"/>
                </a:solidFill>
              </a:rPr>
              <a:t>Now that the audience understands the problem and its importance, its time to tell them where YOU come into the story.  What research question are you trying to answer through your work?  Be sure that you state this in a way that is understandable to the audience.  Any terms that needed to be defined should have already been defined while describing the problem.  This will likely be a very short piece of your presentation but it is critical because it marks the transition between Problem and Approach.  A clearly stated question makes your presentation much easier to follow for the audience.  </a:t>
            </a:r>
          </a:p>
        </p:txBody>
      </p:sp>
    </p:spTree>
    <p:extLst>
      <p:ext uri="{BB962C8B-B14F-4D97-AF65-F5344CB8AC3E}">
        <p14:creationId xmlns:p14="http://schemas.microsoft.com/office/powerpoint/2010/main" val="304311978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766304" cy="1499616"/>
          </a:xfrm>
        </p:spPr>
        <p:txBody>
          <a:bodyPr/>
          <a:lstStyle/>
          <a:p>
            <a:r>
              <a:rPr lang="en-US" dirty="0">
                <a:solidFill>
                  <a:srgbClr val="0070C0"/>
                </a:solidFill>
              </a:rPr>
              <a:t>IV.  Approach (Application of Theory)</a:t>
            </a:r>
          </a:p>
        </p:txBody>
      </p:sp>
      <p:sp>
        <p:nvSpPr>
          <p:cNvPr id="3" name="Content Placeholder 2"/>
          <p:cNvSpPr>
            <a:spLocks noGrp="1"/>
          </p:cNvSpPr>
          <p:nvPr>
            <p:ph idx="1"/>
          </p:nvPr>
        </p:nvSpPr>
        <p:spPr>
          <a:xfrm>
            <a:off x="609600" y="2084832"/>
            <a:ext cx="7290055" cy="4023360"/>
          </a:xfrm>
        </p:spPr>
        <p:txBody>
          <a:bodyPr>
            <a:noAutofit/>
          </a:bodyPr>
          <a:lstStyle/>
          <a:p>
            <a:pPr marL="0" indent="0">
              <a:buNone/>
            </a:pPr>
            <a:r>
              <a:rPr lang="en-US" sz="3200" dirty="0">
                <a:solidFill>
                  <a:srgbClr val="0070C0"/>
                </a:solidFill>
              </a:rPr>
              <a:t>You just stated your research question.  The audience is begging to hear what you chose to do to answer this question.  Don’t forget who you are talking to at this point.  Keep the description of your approach/methods as simple as possible. After hearing your approach, the audience should be able to foresee the possible value of your ideas.  </a:t>
            </a:r>
          </a:p>
        </p:txBody>
      </p:sp>
    </p:spTree>
    <p:extLst>
      <p:ext uri="{BB962C8B-B14F-4D97-AF65-F5344CB8AC3E}">
        <p14:creationId xmlns:p14="http://schemas.microsoft.com/office/powerpoint/2010/main" val="304311978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V.  Discovery</a:t>
            </a:r>
          </a:p>
        </p:txBody>
      </p:sp>
      <p:sp>
        <p:nvSpPr>
          <p:cNvPr id="3" name="Content Placeholder 2"/>
          <p:cNvSpPr>
            <a:spLocks noGrp="1"/>
          </p:cNvSpPr>
          <p:nvPr>
            <p:ph idx="1"/>
          </p:nvPr>
        </p:nvSpPr>
        <p:spPr/>
        <p:txBody>
          <a:bodyPr>
            <a:normAutofit/>
          </a:bodyPr>
          <a:lstStyle/>
          <a:p>
            <a:pPr marL="0" indent="0">
              <a:buNone/>
            </a:pPr>
            <a:r>
              <a:rPr lang="en-US" sz="2800" dirty="0">
                <a:solidFill>
                  <a:srgbClr val="0070C0"/>
                </a:solidFill>
              </a:rPr>
              <a:t>Time to tell the audience what insights you found and what conclusions you made.  You won’t have time to tell them all the details, so stick to major ideas here which should include the most interesting ones.  When you consider an idea interesting, make sure you explain why it is interesting.  Be excited about this section.  Your passion should peak with discoveries!  </a:t>
            </a:r>
          </a:p>
        </p:txBody>
      </p:sp>
    </p:spTree>
    <p:extLst>
      <p:ext uri="{BB962C8B-B14F-4D97-AF65-F5344CB8AC3E}">
        <p14:creationId xmlns:p14="http://schemas.microsoft.com/office/powerpoint/2010/main" val="304311978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VI.  The Big Picture</a:t>
            </a:r>
          </a:p>
        </p:txBody>
      </p:sp>
      <p:sp>
        <p:nvSpPr>
          <p:cNvPr id="3" name="Content Placeholder 2"/>
          <p:cNvSpPr>
            <a:spLocks noGrp="1"/>
          </p:cNvSpPr>
          <p:nvPr>
            <p:ph idx="1"/>
          </p:nvPr>
        </p:nvSpPr>
        <p:spPr>
          <a:xfrm>
            <a:off x="785112" y="1828800"/>
            <a:ext cx="7290055" cy="4023360"/>
          </a:xfrm>
        </p:spPr>
        <p:txBody>
          <a:bodyPr>
            <a:normAutofit/>
          </a:bodyPr>
          <a:lstStyle/>
          <a:p>
            <a:pPr marL="0" indent="0">
              <a:buNone/>
            </a:pPr>
            <a:r>
              <a:rPr lang="en-US" sz="3200" dirty="0">
                <a:solidFill>
                  <a:srgbClr val="0070C0"/>
                </a:solidFill>
              </a:rPr>
              <a:t>You are now in the homestretch.  Bring your talk full circle by returning the BIG PICTURE problem you started with (circular writing) and end with a grand statement of how your approach may or will change the world!</a:t>
            </a:r>
          </a:p>
        </p:txBody>
      </p:sp>
    </p:spTree>
    <p:extLst>
      <p:ext uri="{BB962C8B-B14F-4D97-AF65-F5344CB8AC3E}">
        <p14:creationId xmlns:p14="http://schemas.microsoft.com/office/powerpoint/2010/main" val="304311978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Most Common Mistakes Made</a:t>
            </a:r>
          </a:p>
        </p:txBody>
      </p:sp>
      <p:sp>
        <p:nvSpPr>
          <p:cNvPr id="3" name="Content Placeholder 2"/>
          <p:cNvSpPr>
            <a:spLocks noGrp="1"/>
          </p:cNvSpPr>
          <p:nvPr>
            <p:ph idx="1"/>
          </p:nvPr>
        </p:nvSpPr>
        <p:spPr/>
        <p:txBody>
          <a:bodyPr>
            <a:normAutofit/>
          </a:bodyPr>
          <a:lstStyle/>
          <a:p>
            <a:pPr marL="0" indent="0">
              <a:buNone/>
            </a:pPr>
            <a:r>
              <a:rPr lang="en-US" sz="2400" dirty="0">
                <a:solidFill>
                  <a:srgbClr val="0070C0"/>
                </a:solidFill>
              </a:rPr>
              <a:t>1.  Student failed to connect their research to the big picture.</a:t>
            </a:r>
            <a:br>
              <a:rPr lang="en-US" sz="2400" dirty="0">
                <a:solidFill>
                  <a:srgbClr val="0070C0"/>
                </a:solidFill>
              </a:rPr>
            </a:br>
            <a:r>
              <a:rPr lang="en-US" sz="2400" dirty="0">
                <a:solidFill>
                  <a:srgbClr val="0070C0"/>
                </a:solidFill>
              </a:rPr>
              <a:t>2.  Student did not work hard enough to engage the audience’s curiosity about their ideas.</a:t>
            </a:r>
          </a:p>
          <a:p>
            <a:pPr marL="0" indent="0">
              <a:buNone/>
            </a:pPr>
            <a:r>
              <a:rPr lang="en-US" sz="2400" dirty="0">
                <a:solidFill>
                  <a:srgbClr val="0070C0"/>
                </a:solidFill>
              </a:rPr>
              <a:t>3.  Student neglected the visual component of the presentation.</a:t>
            </a:r>
          </a:p>
          <a:p>
            <a:pPr marL="0" indent="0">
              <a:buNone/>
            </a:pPr>
            <a:r>
              <a:rPr lang="en-US" sz="2400" dirty="0">
                <a:solidFill>
                  <a:srgbClr val="0070C0"/>
                </a:solidFill>
              </a:rPr>
              <a:t>4.  Student did not leave enough room to practice the presentation.</a:t>
            </a:r>
            <a:br>
              <a:rPr lang="en-US" sz="2400" dirty="0">
                <a:solidFill>
                  <a:srgbClr val="0070C0"/>
                </a:solidFill>
              </a:rPr>
            </a:br>
            <a:r>
              <a:rPr lang="en-US" sz="2400" dirty="0">
                <a:solidFill>
                  <a:srgbClr val="0070C0"/>
                </a:solidFill>
              </a:rPr>
              <a:t>5.  Student failed to demonstrate their enthusiasm for their topic.</a:t>
            </a:r>
          </a:p>
        </p:txBody>
      </p:sp>
    </p:spTree>
    <p:extLst>
      <p:ext uri="{BB962C8B-B14F-4D97-AF65-F5344CB8AC3E}">
        <p14:creationId xmlns:p14="http://schemas.microsoft.com/office/powerpoint/2010/main" val="287377069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1606092"/>
            <a:ext cx="6336224" cy="1200329"/>
          </a:xfrm>
          <a:prstGeom prst="rect">
            <a:avLst/>
          </a:prstGeom>
          <a:noFill/>
        </p:spPr>
        <p:txBody>
          <a:bodyPr wrap="square" rtlCol="0">
            <a:spAutoFit/>
          </a:bodyPr>
          <a:lstStyle/>
          <a:p>
            <a:r>
              <a:rPr lang="en-US" dirty="0">
                <a:solidFill>
                  <a:srgbClr val="0070C0"/>
                </a:solidFill>
              </a:rPr>
              <a:t>…..Let’s look at a few examples of winning presentations.   Understand, however, that you will not be reporting any data since you have not collected any. For each of these presentations, try to identify the 6 parts of the presentation.</a:t>
            </a:r>
          </a:p>
        </p:txBody>
      </p:sp>
      <p:sp>
        <p:nvSpPr>
          <p:cNvPr id="5" name="TextBox 4"/>
          <p:cNvSpPr txBox="1"/>
          <p:nvPr/>
        </p:nvSpPr>
        <p:spPr>
          <a:xfrm>
            <a:off x="481435" y="3244334"/>
            <a:ext cx="5609228" cy="646331"/>
          </a:xfrm>
          <a:prstGeom prst="rect">
            <a:avLst/>
          </a:prstGeom>
          <a:noFill/>
        </p:spPr>
        <p:txBody>
          <a:bodyPr wrap="none" rtlCol="0">
            <a:spAutoFit/>
          </a:bodyPr>
          <a:lstStyle/>
          <a:p>
            <a:r>
              <a:rPr lang="en-US" dirty="0">
                <a:hlinkClick r:id="rId2"/>
              </a:rPr>
              <a:t>EXAMPLE 1</a:t>
            </a:r>
            <a:r>
              <a:rPr lang="en-US" dirty="0"/>
              <a:t> - </a:t>
            </a:r>
            <a:r>
              <a:rPr lang="en-US" dirty="0" err="1">
                <a:solidFill>
                  <a:srgbClr val="333333"/>
                </a:solidFill>
              </a:rPr>
              <a:t>Karthik</a:t>
            </a:r>
            <a:r>
              <a:rPr lang="en-US" dirty="0">
                <a:solidFill>
                  <a:srgbClr val="333333"/>
                </a:solidFill>
              </a:rPr>
              <a:t> </a:t>
            </a:r>
            <a:r>
              <a:rPr lang="en-US" dirty="0" err="1">
                <a:solidFill>
                  <a:srgbClr val="333333"/>
                </a:solidFill>
              </a:rPr>
              <a:t>Sukumar</a:t>
            </a:r>
            <a:r>
              <a:rPr lang="en-US" dirty="0">
                <a:solidFill>
                  <a:srgbClr val="333333"/>
                </a:solidFill>
              </a:rPr>
              <a:t>  - Purdue University</a:t>
            </a:r>
          </a:p>
          <a:p>
            <a:endParaRPr lang="en-US" dirty="0">
              <a:solidFill>
                <a:srgbClr val="333333"/>
              </a:solidFill>
            </a:endParaRPr>
          </a:p>
        </p:txBody>
      </p:sp>
      <p:sp>
        <p:nvSpPr>
          <p:cNvPr id="6" name="TextBox 5"/>
          <p:cNvSpPr txBox="1"/>
          <p:nvPr/>
        </p:nvSpPr>
        <p:spPr>
          <a:xfrm>
            <a:off x="485917" y="5486400"/>
            <a:ext cx="7620000" cy="369332"/>
          </a:xfrm>
          <a:prstGeom prst="rect">
            <a:avLst/>
          </a:prstGeom>
          <a:noFill/>
        </p:spPr>
        <p:txBody>
          <a:bodyPr wrap="square" rtlCol="0">
            <a:spAutoFit/>
          </a:bodyPr>
          <a:lstStyle/>
          <a:p>
            <a:r>
              <a:rPr lang="en-US" dirty="0">
                <a:hlinkClick r:id="rId3"/>
              </a:rPr>
              <a:t>EXAMPLE 2</a:t>
            </a:r>
            <a:r>
              <a:rPr lang="en-US" dirty="0"/>
              <a:t> - Megan </a:t>
            </a:r>
            <a:r>
              <a:rPr lang="en-US" dirty="0" err="1"/>
              <a:t>Pozzi</a:t>
            </a:r>
            <a:r>
              <a:rPr lang="en-US" dirty="0"/>
              <a:t>, University of Queensland, Australia</a:t>
            </a:r>
          </a:p>
        </p:txBody>
      </p:sp>
      <p:sp>
        <p:nvSpPr>
          <p:cNvPr id="7" name="TextBox 6"/>
          <p:cNvSpPr txBox="1"/>
          <p:nvPr/>
        </p:nvSpPr>
        <p:spPr>
          <a:xfrm>
            <a:off x="481435" y="4114800"/>
            <a:ext cx="7860224" cy="923330"/>
          </a:xfrm>
          <a:prstGeom prst="rect">
            <a:avLst/>
          </a:prstGeom>
          <a:noFill/>
        </p:spPr>
        <p:txBody>
          <a:bodyPr wrap="square" rtlCol="0">
            <a:spAutoFit/>
          </a:bodyPr>
          <a:lstStyle/>
          <a:p>
            <a:r>
              <a:rPr lang="en-US" dirty="0">
                <a:solidFill>
                  <a:srgbClr val="0070C0"/>
                </a:solidFill>
              </a:rPr>
              <a:t>In the second example, note how the speaker grabs the audience’s attention by acting out various characters (note the wide range of vocal inflection) </a:t>
            </a:r>
          </a:p>
        </p:txBody>
      </p:sp>
      <p:sp>
        <p:nvSpPr>
          <p:cNvPr id="2" name="TextBox 1">
            <a:extLst>
              <a:ext uri="{FF2B5EF4-FFF2-40B4-BE49-F238E27FC236}">
                <a16:creationId xmlns:a16="http://schemas.microsoft.com/office/drawing/2014/main" id="{BD8C7EEA-518E-4FD4-BB1A-E985344FC3BA}"/>
              </a:ext>
            </a:extLst>
          </p:cNvPr>
          <p:cNvSpPr txBox="1"/>
          <p:nvPr/>
        </p:nvSpPr>
        <p:spPr>
          <a:xfrm>
            <a:off x="481435" y="348316"/>
            <a:ext cx="4523354" cy="707886"/>
          </a:xfrm>
          <a:prstGeom prst="rect">
            <a:avLst/>
          </a:prstGeom>
          <a:noFill/>
        </p:spPr>
        <p:txBody>
          <a:bodyPr wrap="none" rtlCol="0">
            <a:spAutoFit/>
          </a:bodyPr>
          <a:lstStyle/>
          <a:p>
            <a:r>
              <a:rPr lang="en-US" sz="4000" dirty="0">
                <a:solidFill>
                  <a:srgbClr val="0070C0"/>
                </a:solidFill>
              </a:rPr>
              <a:t>EXAMPLE 3MT TALKS</a:t>
            </a:r>
          </a:p>
        </p:txBody>
      </p:sp>
    </p:spTree>
    <p:extLst>
      <p:ext uri="{BB962C8B-B14F-4D97-AF65-F5344CB8AC3E}">
        <p14:creationId xmlns:p14="http://schemas.microsoft.com/office/powerpoint/2010/main" val="295387779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990600"/>
          </a:xfrm>
        </p:spPr>
        <p:txBody>
          <a:bodyPr/>
          <a:lstStyle/>
          <a:p>
            <a:r>
              <a:rPr lang="en-US" dirty="0">
                <a:solidFill>
                  <a:srgbClr val="0070C0"/>
                </a:solidFill>
              </a:rPr>
              <a:t>The Secret Ingredient:  Presence</a:t>
            </a:r>
          </a:p>
        </p:txBody>
      </p:sp>
      <p:sp>
        <p:nvSpPr>
          <p:cNvPr id="4" name="TextBox 3"/>
          <p:cNvSpPr txBox="1"/>
          <p:nvPr/>
        </p:nvSpPr>
        <p:spPr>
          <a:xfrm>
            <a:off x="749301" y="1371600"/>
            <a:ext cx="7696200" cy="5262979"/>
          </a:xfrm>
          <a:prstGeom prst="rect">
            <a:avLst/>
          </a:prstGeom>
          <a:noFill/>
        </p:spPr>
        <p:txBody>
          <a:bodyPr wrap="square" rtlCol="0">
            <a:spAutoFit/>
          </a:bodyPr>
          <a:lstStyle/>
          <a:p>
            <a:pPr marL="342900" indent="-342900">
              <a:buAutoNum type="arabicPeriod"/>
            </a:pPr>
            <a:r>
              <a:rPr lang="en-US" sz="2800" dirty="0">
                <a:solidFill>
                  <a:srgbClr val="0070C0"/>
                </a:solidFill>
              </a:rPr>
              <a:t>Speak with an awareness of how your audience is responding. </a:t>
            </a:r>
          </a:p>
          <a:p>
            <a:pPr marL="342900" indent="-342900">
              <a:buAutoNum type="arabicPeriod"/>
            </a:pPr>
            <a:r>
              <a:rPr lang="en-US" sz="2800" dirty="0">
                <a:solidFill>
                  <a:srgbClr val="0070C0"/>
                </a:solidFill>
              </a:rPr>
              <a:t>Use body language consistent with your presentational goals.  Move with authority and purpose.</a:t>
            </a:r>
          </a:p>
          <a:p>
            <a:pPr marL="342900" indent="-342900">
              <a:buAutoNum type="arabicPeriod"/>
            </a:pPr>
            <a:r>
              <a:rPr lang="en-US" sz="2800" dirty="0">
                <a:solidFill>
                  <a:srgbClr val="0070C0"/>
                </a:solidFill>
              </a:rPr>
              <a:t>Maximize vocal expressiveness.  Speak slowly and deeply.</a:t>
            </a:r>
          </a:p>
          <a:p>
            <a:pPr marL="342900" indent="-342900">
              <a:buAutoNum type="arabicPeriod"/>
            </a:pPr>
            <a:r>
              <a:rPr lang="en-US" sz="2800" dirty="0">
                <a:solidFill>
                  <a:srgbClr val="0070C0"/>
                </a:solidFill>
              </a:rPr>
              <a:t>Develop the content of your speech so that it will lead your audience to respond the way you would like them too.</a:t>
            </a:r>
          </a:p>
          <a:p>
            <a:pPr marL="342900" indent="-342900">
              <a:buAutoNum type="arabicPeriod"/>
            </a:pPr>
            <a:r>
              <a:rPr lang="en-US" sz="2800" dirty="0">
                <a:solidFill>
                  <a:srgbClr val="0070C0"/>
                </a:solidFill>
              </a:rPr>
              <a:t>Become comfortable with being in the spotlight.</a:t>
            </a:r>
          </a:p>
        </p:txBody>
      </p:sp>
    </p:spTree>
    <p:extLst>
      <p:ext uri="{BB962C8B-B14F-4D97-AF65-F5344CB8AC3E}">
        <p14:creationId xmlns:p14="http://schemas.microsoft.com/office/powerpoint/2010/main" val="49843450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p:cNvSpPr txBox="1"/>
          <p:nvPr/>
        </p:nvSpPr>
        <p:spPr>
          <a:xfrm>
            <a:off x="2900238" y="2971800"/>
            <a:ext cx="3108543" cy="923330"/>
          </a:xfrm>
          <a:prstGeom prst="rect">
            <a:avLst/>
          </a:prstGeom>
          <a:noFill/>
        </p:spPr>
        <p:txBody>
          <a:bodyPr wrap="none" rtlCol="0">
            <a:spAutoFit/>
          </a:bodyPr>
          <a:lstStyle/>
          <a:p>
            <a:r>
              <a:rPr lang="en-US" sz="5400" dirty="0">
                <a:solidFill>
                  <a:schemeClr val="bg1"/>
                </a:solidFill>
              </a:rPr>
              <a:t>Presence</a:t>
            </a:r>
          </a:p>
        </p:txBody>
      </p:sp>
      <p:sp>
        <p:nvSpPr>
          <p:cNvPr id="5" name="Rectangle 4"/>
          <p:cNvSpPr/>
          <p:nvPr/>
        </p:nvSpPr>
        <p:spPr>
          <a:xfrm>
            <a:off x="6629400" y="1828799"/>
            <a:ext cx="2395207" cy="584775"/>
          </a:xfrm>
          <a:prstGeom prst="rect">
            <a:avLst/>
          </a:prstGeom>
        </p:spPr>
        <p:txBody>
          <a:bodyPr wrap="none">
            <a:spAutoFit/>
          </a:bodyPr>
          <a:lstStyle/>
          <a:p>
            <a:pPr lvl="0"/>
            <a:r>
              <a:rPr lang="en-US" sz="3200" dirty="0">
                <a:solidFill>
                  <a:srgbClr val="00B050"/>
                </a:solidFill>
              </a:rPr>
              <a:t>Enthusiastic</a:t>
            </a:r>
          </a:p>
        </p:txBody>
      </p:sp>
      <p:sp>
        <p:nvSpPr>
          <p:cNvPr id="6" name="Rectangle 5"/>
          <p:cNvSpPr/>
          <p:nvPr/>
        </p:nvSpPr>
        <p:spPr>
          <a:xfrm>
            <a:off x="304799" y="1828800"/>
            <a:ext cx="1938351" cy="584775"/>
          </a:xfrm>
          <a:prstGeom prst="rect">
            <a:avLst/>
          </a:prstGeom>
        </p:spPr>
        <p:txBody>
          <a:bodyPr wrap="none">
            <a:spAutoFit/>
          </a:bodyPr>
          <a:lstStyle/>
          <a:p>
            <a:pPr lvl="0"/>
            <a:r>
              <a:rPr lang="en-US" sz="3200" dirty="0">
                <a:solidFill>
                  <a:srgbClr val="FFC000"/>
                </a:solidFill>
              </a:rPr>
              <a:t>Confident</a:t>
            </a:r>
          </a:p>
        </p:txBody>
      </p:sp>
      <p:sp>
        <p:nvSpPr>
          <p:cNvPr id="7" name="Rectangle 6"/>
          <p:cNvSpPr/>
          <p:nvPr/>
        </p:nvSpPr>
        <p:spPr>
          <a:xfrm>
            <a:off x="327240" y="4733364"/>
            <a:ext cx="1893467" cy="584775"/>
          </a:xfrm>
          <a:prstGeom prst="rect">
            <a:avLst/>
          </a:prstGeom>
        </p:spPr>
        <p:txBody>
          <a:bodyPr wrap="none">
            <a:spAutoFit/>
          </a:bodyPr>
          <a:lstStyle/>
          <a:p>
            <a:pPr lvl="0"/>
            <a:r>
              <a:rPr lang="en-US" sz="3200" dirty="0">
                <a:solidFill>
                  <a:srgbClr val="FF0000"/>
                </a:solidFill>
              </a:rPr>
              <a:t>Authentic</a:t>
            </a:r>
          </a:p>
        </p:txBody>
      </p:sp>
      <p:sp>
        <p:nvSpPr>
          <p:cNvPr id="8" name="Rectangle 7"/>
          <p:cNvSpPr/>
          <p:nvPr/>
        </p:nvSpPr>
        <p:spPr>
          <a:xfrm>
            <a:off x="3246486" y="5867400"/>
            <a:ext cx="2416046" cy="584775"/>
          </a:xfrm>
          <a:prstGeom prst="rect">
            <a:avLst/>
          </a:prstGeom>
        </p:spPr>
        <p:txBody>
          <a:bodyPr wrap="none">
            <a:spAutoFit/>
          </a:bodyPr>
          <a:lstStyle/>
          <a:p>
            <a:pPr lvl="0"/>
            <a:r>
              <a:rPr lang="en-US" sz="3200" dirty="0">
                <a:solidFill>
                  <a:srgbClr val="00B0F0"/>
                </a:solidFill>
              </a:rPr>
              <a:t>Comfortable</a:t>
            </a:r>
          </a:p>
        </p:txBody>
      </p:sp>
      <p:sp>
        <p:nvSpPr>
          <p:cNvPr id="9" name="Rectangle 8"/>
          <p:cNvSpPr/>
          <p:nvPr/>
        </p:nvSpPr>
        <p:spPr>
          <a:xfrm>
            <a:off x="6261847" y="4724109"/>
            <a:ext cx="2696572" cy="584775"/>
          </a:xfrm>
          <a:prstGeom prst="rect">
            <a:avLst/>
          </a:prstGeom>
        </p:spPr>
        <p:txBody>
          <a:bodyPr wrap="none">
            <a:spAutoFit/>
          </a:bodyPr>
          <a:lstStyle/>
          <a:p>
            <a:pPr lvl="1"/>
            <a:r>
              <a:rPr lang="en-US" sz="3200" dirty="0">
                <a:solidFill>
                  <a:srgbClr val="7030A0"/>
                </a:solidFill>
              </a:rPr>
              <a:t>Captivating</a:t>
            </a:r>
          </a:p>
        </p:txBody>
      </p:sp>
      <p:sp>
        <p:nvSpPr>
          <p:cNvPr id="10" name="Rectangle 9"/>
          <p:cNvSpPr/>
          <p:nvPr/>
        </p:nvSpPr>
        <p:spPr>
          <a:xfrm>
            <a:off x="3200400" y="774412"/>
            <a:ext cx="2212465" cy="584775"/>
          </a:xfrm>
          <a:prstGeom prst="rect">
            <a:avLst/>
          </a:prstGeom>
        </p:spPr>
        <p:txBody>
          <a:bodyPr wrap="none">
            <a:spAutoFit/>
          </a:bodyPr>
          <a:lstStyle/>
          <a:p>
            <a:pPr lvl="0"/>
            <a:r>
              <a:rPr lang="en-US" sz="3200" dirty="0">
                <a:solidFill>
                  <a:srgbClr val="FFFF00"/>
                </a:solidFill>
              </a:rPr>
              <a:t>Passionate</a:t>
            </a:r>
          </a:p>
        </p:txBody>
      </p:sp>
    </p:spTree>
    <p:extLst>
      <p:ext uri="{BB962C8B-B14F-4D97-AF65-F5344CB8AC3E}">
        <p14:creationId xmlns:p14="http://schemas.microsoft.com/office/powerpoint/2010/main" val="360070648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600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1200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par>
                                <p:cTn id="14" presetID="10" presetClass="entr" presetSubtype="0" fill="hold" grpId="0" nodeType="withEffect">
                                  <p:stCondLst>
                                    <p:cond delay="1000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par>
                                <p:cTn id="17" presetID="10" presetClass="entr" presetSubtype="0" fill="hold" grpId="0" nodeType="withEffect">
                                  <p:stCondLst>
                                    <p:cond delay="400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par>
                                <p:cTn id="20" presetID="10" presetClass="entr" presetSubtype="0" fill="hold" grpId="0" nodeType="withEffect">
                                  <p:stCondLst>
                                    <p:cond delay="800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par>
                                <p:cTn id="23" presetID="10" presetClass="entr" presetSubtype="0" fill="hold" grpId="0" nodeType="withEffect">
                                  <p:stCondLst>
                                    <p:cond delay="200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429390"/>
            <a:ext cx="6629400" cy="2677656"/>
          </a:xfrm>
          <a:prstGeom prst="rect">
            <a:avLst/>
          </a:prstGeom>
        </p:spPr>
        <p:txBody>
          <a:bodyPr wrap="square">
            <a:spAutoFit/>
          </a:bodyPr>
          <a:lstStyle/>
          <a:p>
            <a:r>
              <a:rPr lang="en-US" sz="2400" dirty="0">
                <a:solidFill>
                  <a:srgbClr val="0070C0"/>
                </a:solidFill>
              </a:rPr>
              <a:t>In the third example, I have chosen a competitor with wonderful presence, Rosanna Stevens.  Notice how she engages the audience and captures their attention throughout the entire talk.  Although the talk is well planned out, she appears to just be having a comfortable ”conversation” with the audience rather than performing as a character in a “performance.” </a:t>
            </a:r>
          </a:p>
        </p:txBody>
      </p:sp>
      <p:sp>
        <p:nvSpPr>
          <p:cNvPr id="5" name="Rectangle 4"/>
          <p:cNvSpPr/>
          <p:nvPr/>
        </p:nvSpPr>
        <p:spPr>
          <a:xfrm>
            <a:off x="1187388" y="4419600"/>
            <a:ext cx="6815831" cy="369332"/>
          </a:xfrm>
          <a:prstGeom prst="rect">
            <a:avLst/>
          </a:prstGeom>
        </p:spPr>
        <p:txBody>
          <a:bodyPr wrap="square">
            <a:spAutoFit/>
          </a:bodyPr>
          <a:lstStyle/>
          <a:p>
            <a:pPr lvl="0"/>
            <a:r>
              <a:rPr lang="en-US" dirty="0">
                <a:solidFill>
                  <a:prstClr val="black"/>
                </a:solidFill>
                <a:hlinkClick r:id="rId2"/>
              </a:rPr>
              <a:t>EXAMPLE 3</a:t>
            </a:r>
            <a:r>
              <a:rPr lang="en-US" dirty="0">
                <a:solidFill>
                  <a:prstClr val="black"/>
                </a:solidFill>
              </a:rPr>
              <a:t> – Rosanna Stevens, Australian National University </a:t>
            </a:r>
          </a:p>
        </p:txBody>
      </p:sp>
      <p:sp>
        <p:nvSpPr>
          <p:cNvPr id="6" name="Rectangle 5"/>
          <p:cNvSpPr/>
          <p:nvPr/>
        </p:nvSpPr>
        <p:spPr>
          <a:xfrm>
            <a:off x="1219200" y="5562600"/>
            <a:ext cx="3685689" cy="369332"/>
          </a:xfrm>
          <a:prstGeom prst="rect">
            <a:avLst/>
          </a:prstGeom>
        </p:spPr>
        <p:txBody>
          <a:bodyPr wrap="none">
            <a:spAutoFit/>
          </a:bodyPr>
          <a:lstStyle/>
          <a:p>
            <a:pPr lvl="0"/>
            <a:r>
              <a:rPr lang="en-US" dirty="0">
                <a:solidFill>
                  <a:prstClr val="black"/>
                </a:solidFill>
                <a:hlinkClick r:id="rId3"/>
              </a:rPr>
              <a:t>Some Tips from Rosanna Stevens</a:t>
            </a:r>
            <a:endParaRPr lang="en-US" dirty="0">
              <a:solidFill>
                <a:prstClr val="black"/>
              </a:solidFill>
            </a:endParaRPr>
          </a:p>
        </p:txBody>
      </p:sp>
      <p:sp>
        <p:nvSpPr>
          <p:cNvPr id="2" name="Rectangle 1">
            <a:extLst>
              <a:ext uri="{FF2B5EF4-FFF2-40B4-BE49-F238E27FC236}">
                <a16:creationId xmlns:a16="http://schemas.microsoft.com/office/drawing/2014/main" id="{A657DEB1-E524-43B8-8FC8-2E7A7A2CBB6C}"/>
              </a:ext>
            </a:extLst>
          </p:cNvPr>
          <p:cNvSpPr/>
          <p:nvPr/>
        </p:nvSpPr>
        <p:spPr>
          <a:xfrm>
            <a:off x="1066800" y="589240"/>
            <a:ext cx="4322722" cy="707886"/>
          </a:xfrm>
          <a:prstGeom prst="rect">
            <a:avLst/>
          </a:prstGeom>
        </p:spPr>
        <p:txBody>
          <a:bodyPr wrap="none">
            <a:spAutoFit/>
          </a:bodyPr>
          <a:lstStyle/>
          <a:p>
            <a:pPr lvl="0"/>
            <a:r>
              <a:rPr lang="en-US" sz="4000" dirty="0">
                <a:solidFill>
                  <a:srgbClr val="0070C0"/>
                </a:solidFill>
              </a:rPr>
              <a:t>EXAMPLE TALKS</a:t>
            </a:r>
          </a:p>
        </p:txBody>
      </p:sp>
    </p:spTree>
    <p:extLst>
      <p:ext uri="{BB962C8B-B14F-4D97-AF65-F5344CB8AC3E}">
        <p14:creationId xmlns:p14="http://schemas.microsoft.com/office/powerpoint/2010/main" val="376756845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6600" y="533400"/>
            <a:ext cx="5638800" cy="990600"/>
          </a:xfrm>
        </p:spPr>
        <p:txBody>
          <a:bodyPr>
            <a:normAutofit/>
          </a:bodyPr>
          <a:lstStyle/>
          <a:p>
            <a:pPr algn="r"/>
            <a:r>
              <a:rPr lang="en-US" dirty="0">
                <a:solidFill>
                  <a:srgbClr val="0070C0"/>
                </a:solidFill>
              </a:rPr>
              <a:t>Good Presentations</a:t>
            </a:r>
          </a:p>
        </p:txBody>
      </p:sp>
      <p:sp>
        <p:nvSpPr>
          <p:cNvPr id="3" name="Content Placeholder 2"/>
          <p:cNvSpPr>
            <a:spLocks noGrp="1"/>
          </p:cNvSpPr>
          <p:nvPr>
            <p:ph idx="1"/>
          </p:nvPr>
        </p:nvSpPr>
        <p:spPr>
          <a:xfrm>
            <a:off x="152399" y="1524000"/>
            <a:ext cx="8763001" cy="4953000"/>
          </a:xfrm>
        </p:spPr>
        <p:txBody>
          <a:bodyPr>
            <a:normAutofit/>
          </a:bodyPr>
          <a:lstStyle/>
          <a:p>
            <a:r>
              <a:rPr lang="en-US" dirty="0">
                <a:solidFill>
                  <a:srgbClr val="0070C0"/>
                </a:solidFill>
              </a:rPr>
              <a:t>Engage the audience! </a:t>
            </a:r>
            <a:r>
              <a:rPr lang="en-US" sz="1400" dirty="0">
                <a:solidFill>
                  <a:srgbClr val="0070C0"/>
                </a:solidFill>
              </a:rPr>
              <a:t>(</a:t>
            </a:r>
            <a:r>
              <a:rPr lang="en-US" sz="1400" i="1" dirty="0">
                <a:solidFill>
                  <a:srgbClr val="0070C0"/>
                </a:solidFill>
              </a:rPr>
              <a:t>Remember, they vote for “People’s Choice” award!</a:t>
            </a:r>
            <a:r>
              <a:rPr lang="en-US" sz="1400" dirty="0">
                <a:solidFill>
                  <a:srgbClr val="0070C0"/>
                </a:solidFill>
              </a:rPr>
              <a:t>)</a:t>
            </a:r>
          </a:p>
          <a:p>
            <a:r>
              <a:rPr lang="en-US" dirty="0">
                <a:solidFill>
                  <a:srgbClr val="0070C0"/>
                </a:solidFill>
              </a:rPr>
              <a:t>Explicitly connect research to “the </a:t>
            </a:r>
            <a:r>
              <a:rPr lang="en-US" b="1" dirty="0">
                <a:solidFill>
                  <a:srgbClr val="0070C0"/>
                </a:solidFill>
              </a:rPr>
              <a:t>real</a:t>
            </a:r>
            <a:r>
              <a:rPr lang="en-US" dirty="0">
                <a:solidFill>
                  <a:srgbClr val="0070C0"/>
                </a:solidFill>
              </a:rPr>
              <a:t> world”</a:t>
            </a:r>
          </a:p>
          <a:p>
            <a:r>
              <a:rPr lang="en-US" dirty="0">
                <a:solidFill>
                  <a:srgbClr val="0070C0"/>
                </a:solidFill>
              </a:rPr>
              <a:t>Speak clearly and comprehensively</a:t>
            </a:r>
          </a:p>
          <a:p>
            <a:pPr lvl="1"/>
            <a:r>
              <a:rPr lang="en-US" dirty="0">
                <a:solidFill>
                  <a:srgbClr val="0070C0"/>
                </a:solidFill>
              </a:rPr>
              <a:t>Remember, the audience does not speak your discipline’s language</a:t>
            </a:r>
          </a:p>
          <a:p>
            <a:pPr lvl="2">
              <a:buClr>
                <a:srgbClr val="C00000"/>
              </a:buClr>
              <a:buFont typeface="Arial" panose="020B0604020202020204" pitchFamily="34" charset="0"/>
              <a:buChar char="x"/>
            </a:pPr>
            <a:r>
              <a:rPr lang="en-US" dirty="0">
                <a:solidFill>
                  <a:srgbClr val="0070C0"/>
                </a:solidFill>
              </a:rPr>
              <a:t>No “academic” language</a:t>
            </a:r>
          </a:p>
          <a:p>
            <a:pPr lvl="1"/>
            <a:r>
              <a:rPr lang="en-US" dirty="0">
                <a:solidFill>
                  <a:srgbClr val="0070C0"/>
                </a:solidFill>
              </a:rPr>
              <a:t>Choose words wisely</a:t>
            </a:r>
          </a:p>
          <a:p>
            <a:pPr lvl="2">
              <a:buFont typeface="Wingdings" panose="05000000000000000000" pitchFamily="2" charset="2"/>
              <a:buChar char="ü"/>
            </a:pPr>
            <a:r>
              <a:rPr lang="en-US" dirty="0">
                <a:solidFill>
                  <a:srgbClr val="0070C0"/>
                </a:solidFill>
              </a:rPr>
              <a:t>Active verbs, shorter words &amp; sentences</a:t>
            </a:r>
          </a:p>
          <a:p>
            <a:pPr lvl="2">
              <a:buClr>
                <a:srgbClr val="C00000"/>
              </a:buClr>
              <a:buFont typeface="Arial" panose="020B0604020202020204" pitchFamily="34" charset="0"/>
              <a:buChar char="x"/>
            </a:pPr>
            <a:r>
              <a:rPr lang="en-US" dirty="0">
                <a:solidFill>
                  <a:srgbClr val="0070C0"/>
                </a:solidFill>
              </a:rPr>
              <a:t>No jargon or acronyms</a:t>
            </a:r>
          </a:p>
          <a:p>
            <a:pPr lvl="1"/>
            <a:r>
              <a:rPr lang="en-US" dirty="0">
                <a:solidFill>
                  <a:srgbClr val="0070C0"/>
                </a:solidFill>
              </a:rPr>
              <a:t>Pace yourself and find your own rhythm</a:t>
            </a:r>
          </a:p>
          <a:p>
            <a:pPr lvl="2"/>
            <a:r>
              <a:rPr lang="en-US" dirty="0">
                <a:solidFill>
                  <a:srgbClr val="0070C0"/>
                </a:solidFill>
              </a:rPr>
              <a:t>Consciously slow your talking speed</a:t>
            </a:r>
          </a:p>
          <a:p>
            <a:pPr lvl="2"/>
            <a:r>
              <a:rPr lang="en-US" b="1" dirty="0">
                <a:solidFill>
                  <a:srgbClr val="0070C0"/>
                </a:solidFill>
              </a:rPr>
              <a:t>Practice your material and delivery often</a:t>
            </a:r>
            <a:r>
              <a:rPr lang="en-US" dirty="0">
                <a:solidFill>
                  <a:srgbClr val="0070C0"/>
                </a:solidFill>
              </a:rPr>
              <a:t>! Familiarity with your script (and topic) will help the presentation flow more naturally and easily.  </a:t>
            </a:r>
          </a:p>
          <a:p>
            <a:endParaRPr lang="en-US" dirty="0"/>
          </a:p>
        </p:txBody>
      </p:sp>
      <p:pic>
        <p:nvPicPr>
          <p:cNvPr id="4"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18292"/>
            <a:ext cx="2819400" cy="1029508"/>
          </a:xfrm>
          <a:prstGeom prst="rect">
            <a:avLst/>
          </a:prstGeom>
        </p:spPr>
      </p:pic>
    </p:spTree>
    <p:extLst>
      <p:ext uri="{BB962C8B-B14F-4D97-AF65-F5344CB8AC3E}">
        <p14:creationId xmlns:p14="http://schemas.microsoft.com/office/powerpoint/2010/main" val="210286586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524000"/>
            <a:ext cx="8490599" cy="4648200"/>
          </a:xfrm>
        </p:spPr>
        <p:txBody>
          <a:bodyPr>
            <a:normAutofit/>
          </a:bodyPr>
          <a:lstStyle/>
          <a:p>
            <a:pPr marL="274320" lvl="1" indent="0">
              <a:buClr>
                <a:srgbClr val="72A376"/>
              </a:buClr>
              <a:buNone/>
            </a:pPr>
            <a:r>
              <a:rPr lang="en-US" sz="2800" dirty="0">
                <a:solidFill>
                  <a:srgbClr val="0070C0"/>
                </a:solidFill>
              </a:rPr>
              <a:t>Three Minute Thesis (3MT™) is a research communication competition developed by The University of Queensland in Australia in 2008. </a:t>
            </a:r>
          </a:p>
          <a:p>
            <a:pPr marL="274320" lvl="1" indent="0">
              <a:buClr>
                <a:srgbClr val="72A376"/>
              </a:buClr>
              <a:buNone/>
            </a:pPr>
            <a:r>
              <a:rPr lang="en-US" sz="2800" dirty="0">
                <a:solidFill>
                  <a:srgbClr val="0070C0"/>
                </a:solidFill>
              </a:rPr>
              <a:t>The premise of the competition is to develop academic, presentation, and research communication skills. It supports the development of students’ capacities to effectively explain their research in language appropriate to an intelligent but </a:t>
            </a:r>
            <a:r>
              <a:rPr lang="en-US" sz="2800" dirty="0" err="1">
                <a:solidFill>
                  <a:srgbClr val="0070C0"/>
                </a:solidFill>
              </a:rPr>
              <a:t>nonspecialist</a:t>
            </a:r>
            <a:r>
              <a:rPr lang="en-US" sz="2800" dirty="0">
                <a:solidFill>
                  <a:srgbClr val="0070C0"/>
                </a:solidFill>
              </a:rPr>
              <a:t> audience. </a:t>
            </a:r>
          </a:p>
          <a:p>
            <a:endParaRPr lang="en-US" sz="3200" dirty="0"/>
          </a:p>
        </p:txBody>
      </p:sp>
      <p:pic>
        <p:nvPicPr>
          <p:cNvPr id="4"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18292"/>
            <a:ext cx="2819400" cy="1029508"/>
          </a:xfrm>
          <a:prstGeom prst="rect">
            <a:avLst/>
          </a:prstGeom>
        </p:spPr>
      </p:pic>
      <p:pic>
        <p:nvPicPr>
          <p:cNvPr id="5" name="Picture 4"/>
          <p:cNvPicPr>
            <a:picLocks noChangeAspect="1"/>
          </p:cNvPicPr>
          <p:nvPr/>
        </p:nvPicPr>
        <p:blipFill>
          <a:blip r:embed="rId3"/>
          <a:stretch>
            <a:fillRect/>
          </a:stretch>
        </p:blipFill>
        <p:spPr>
          <a:xfrm>
            <a:off x="39231" y="5867400"/>
            <a:ext cx="9065538" cy="609600"/>
          </a:xfrm>
          <a:prstGeom prst="rect">
            <a:avLst/>
          </a:prstGeom>
        </p:spPr>
      </p:pic>
      <p:sp>
        <p:nvSpPr>
          <p:cNvPr id="2" name="TextBox 1"/>
          <p:cNvSpPr txBox="1"/>
          <p:nvPr/>
        </p:nvSpPr>
        <p:spPr>
          <a:xfrm>
            <a:off x="5105400" y="647581"/>
            <a:ext cx="3842399" cy="800219"/>
          </a:xfrm>
          <a:prstGeom prst="rect">
            <a:avLst/>
          </a:prstGeom>
          <a:noFill/>
        </p:spPr>
        <p:txBody>
          <a:bodyPr wrap="none" rtlCol="0">
            <a:spAutoFit/>
          </a:bodyPr>
          <a:lstStyle/>
          <a:p>
            <a:pPr marL="274320" lvl="1">
              <a:spcBef>
                <a:spcPct val="20000"/>
              </a:spcBef>
              <a:buClr>
                <a:srgbClr val="72A376"/>
              </a:buClr>
              <a:buSzPct val="85000"/>
            </a:pPr>
            <a:r>
              <a:rPr lang="en-US" sz="4600" dirty="0">
                <a:solidFill>
                  <a:srgbClr val="0070C0"/>
                </a:solidFill>
              </a:rPr>
              <a:t>The Concept</a:t>
            </a:r>
          </a:p>
        </p:txBody>
      </p:sp>
    </p:spTree>
    <p:extLst>
      <p:ext uri="{BB962C8B-B14F-4D97-AF65-F5344CB8AC3E}">
        <p14:creationId xmlns:p14="http://schemas.microsoft.com/office/powerpoint/2010/main" val="163947907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0" y="533400"/>
            <a:ext cx="4572000" cy="990600"/>
          </a:xfrm>
        </p:spPr>
        <p:txBody>
          <a:bodyPr anchor="ctr">
            <a:normAutofit/>
          </a:bodyPr>
          <a:lstStyle/>
          <a:p>
            <a:pPr algn="r"/>
            <a:r>
              <a:rPr lang="en-US" dirty="0">
                <a:solidFill>
                  <a:srgbClr val="0070C0"/>
                </a:solidFill>
              </a:rPr>
              <a:t>3MT</a:t>
            </a:r>
            <a:r>
              <a:rPr lang="en-US" sz="3100" dirty="0">
                <a:solidFill>
                  <a:srgbClr val="0070C0"/>
                </a:solidFill>
              </a:rPr>
              <a:t>®</a:t>
            </a:r>
            <a:r>
              <a:rPr lang="en-US" dirty="0">
                <a:solidFill>
                  <a:srgbClr val="0070C0"/>
                </a:solidFill>
              </a:rPr>
              <a:t> Winner Videos</a:t>
            </a:r>
          </a:p>
        </p:txBody>
      </p:sp>
      <p:sp>
        <p:nvSpPr>
          <p:cNvPr id="3" name="Content Placeholder 2"/>
          <p:cNvSpPr>
            <a:spLocks noGrp="1"/>
          </p:cNvSpPr>
          <p:nvPr>
            <p:ph idx="1"/>
          </p:nvPr>
        </p:nvSpPr>
        <p:spPr>
          <a:xfrm>
            <a:off x="457200" y="1600200"/>
            <a:ext cx="8382000" cy="4876800"/>
          </a:xfrm>
        </p:spPr>
        <p:txBody>
          <a:bodyPr>
            <a:normAutofit/>
          </a:bodyPr>
          <a:lstStyle/>
          <a:p>
            <a:pPr marL="0" indent="0" algn="r">
              <a:buNone/>
            </a:pPr>
            <a:r>
              <a:rPr lang="en-US" dirty="0">
                <a:solidFill>
                  <a:srgbClr val="0070C0"/>
                </a:solidFill>
              </a:rPr>
              <a:t>Need a visual for good presentations?</a:t>
            </a:r>
          </a:p>
          <a:p>
            <a:pPr marL="0" indent="0">
              <a:buNone/>
            </a:pPr>
            <a:endParaRPr lang="en-US" dirty="0"/>
          </a:p>
          <a:p>
            <a:pPr marL="0" indent="0" algn="ctr">
              <a:buNone/>
            </a:pPr>
            <a:r>
              <a:rPr lang="en-US" dirty="0"/>
              <a:t>                </a:t>
            </a:r>
            <a:r>
              <a:rPr lang="en-US" dirty="0">
                <a:solidFill>
                  <a:srgbClr val="0070C0"/>
                </a:solidFill>
              </a:rPr>
              <a:t>Check out 3MT</a:t>
            </a:r>
            <a:r>
              <a:rPr lang="en-US" sz="1800" dirty="0">
                <a:solidFill>
                  <a:srgbClr val="0070C0"/>
                </a:solidFill>
              </a:rPr>
              <a:t>®</a:t>
            </a:r>
            <a:r>
              <a:rPr lang="en-US" dirty="0">
                <a:solidFill>
                  <a:srgbClr val="0070C0"/>
                </a:solidFill>
              </a:rPr>
              <a:t> videos </a:t>
            </a:r>
          </a:p>
          <a:p>
            <a:pPr marL="0" indent="0" algn="r">
              <a:buNone/>
            </a:pPr>
            <a:r>
              <a:rPr lang="en-US" dirty="0">
                <a:solidFill>
                  <a:srgbClr val="0070C0"/>
                </a:solidFill>
              </a:rPr>
              <a:t>from around the world!</a:t>
            </a:r>
          </a:p>
          <a:p>
            <a:pPr marL="0" indent="0" algn="r">
              <a:buNone/>
            </a:pPr>
            <a:r>
              <a:rPr lang="en-US" sz="2000" dirty="0">
                <a:solidFill>
                  <a:srgbClr val="0070C0"/>
                </a:solidFill>
                <a:hlinkClick r:id="rId2">
                  <a:extLst>
                    <a:ext uri="{A12FA001-AC4F-418D-AE19-62706E023703}">
                      <ahyp:hlinkClr xmlns:ahyp="http://schemas.microsoft.com/office/drawing/2018/hyperlinkcolor" val="tx"/>
                    </a:ext>
                  </a:extLst>
                </a:hlinkClick>
              </a:rPr>
              <a:t>http://threeminutethesis.org/3mt-showcase</a:t>
            </a:r>
            <a:endParaRPr lang="en-US" sz="2000" dirty="0">
              <a:solidFill>
                <a:srgbClr val="0070C0"/>
              </a:solidFill>
            </a:endParaRPr>
          </a:p>
          <a:p>
            <a:pPr marL="0" indent="0">
              <a:buNone/>
            </a:pPr>
            <a:endParaRPr lang="en-US" dirty="0"/>
          </a:p>
          <a:p>
            <a:pPr>
              <a:buFont typeface="Wingdings" panose="05000000000000000000" pitchFamily="2" charset="2"/>
              <a:buChar char="v"/>
            </a:pPr>
            <a:r>
              <a:rPr lang="en-US" dirty="0">
                <a:solidFill>
                  <a:srgbClr val="0070C0"/>
                </a:solidFill>
              </a:rPr>
              <a:t>Many universities in the U.S. also have their own competitions – you can find their winner videos online too! </a:t>
            </a:r>
          </a:p>
          <a:p>
            <a:pPr lvl="1">
              <a:buFont typeface="Wingdings" panose="05000000000000000000" pitchFamily="2" charset="2"/>
              <a:buChar char="v"/>
            </a:pPr>
            <a:r>
              <a:rPr lang="en-US" dirty="0">
                <a:solidFill>
                  <a:srgbClr val="0070C0"/>
                </a:solidFill>
                <a:hlinkClick r:id="rId3">
                  <a:extLst>
                    <a:ext uri="{A12FA001-AC4F-418D-AE19-62706E023703}">
                      <ahyp:hlinkClr xmlns:ahyp="http://schemas.microsoft.com/office/drawing/2018/hyperlinkcolor" val="tx"/>
                    </a:ext>
                  </a:extLst>
                </a:hlinkClick>
              </a:rPr>
              <a:t>Youtube</a:t>
            </a:r>
            <a:r>
              <a:rPr lang="en-US" dirty="0">
                <a:solidFill>
                  <a:srgbClr val="0070C0"/>
                </a:solidFill>
              </a:rPr>
              <a:t> or </a:t>
            </a:r>
            <a:r>
              <a:rPr lang="en-US" dirty="0">
                <a:solidFill>
                  <a:srgbClr val="0070C0"/>
                </a:solidFill>
                <a:hlinkClick r:id="rId4">
                  <a:extLst>
                    <a:ext uri="{A12FA001-AC4F-418D-AE19-62706E023703}">
                      <ahyp:hlinkClr xmlns:ahyp="http://schemas.microsoft.com/office/drawing/2018/hyperlinkcolor" val="tx"/>
                    </a:ext>
                  </a:extLst>
                </a:hlinkClick>
              </a:rPr>
              <a:t>Googling</a:t>
            </a:r>
            <a:r>
              <a:rPr lang="en-US" dirty="0">
                <a:solidFill>
                  <a:srgbClr val="0070C0"/>
                </a:solidFill>
              </a:rPr>
              <a:t> “3MT</a:t>
            </a:r>
            <a:r>
              <a:rPr lang="en-US" sz="1400" dirty="0">
                <a:solidFill>
                  <a:srgbClr val="0070C0"/>
                </a:solidFill>
              </a:rPr>
              <a:t>®</a:t>
            </a:r>
            <a:r>
              <a:rPr lang="en-US" dirty="0">
                <a:solidFill>
                  <a:srgbClr val="0070C0"/>
                </a:solidFill>
              </a:rPr>
              <a:t> winner videos” will help.</a:t>
            </a:r>
          </a:p>
          <a:p>
            <a:pPr marL="0" indent="0">
              <a:buNone/>
            </a:pPr>
            <a:endParaRPr lang="en-US" dirty="0"/>
          </a:p>
        </p:txBody>
      </p:sp>
      <p:pic>
        <p:nvPicPr>
          <p:cNvPr id="4" name="Content Placeholder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18292"/>
            <a:ext cx="2819400" cy="1029508"/>
          </a:xfrm>
          <a:prstGeom prst="rect">
            <a:avLst/>
          </a:prstGeom>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86600" y="5052591"/>
            <a:ext cx="1434092" cy="1043409"/>
          </a:xfrm>
          <a:prstGeom prst="rect">
            <a:avLst/>
          </a:prstGeom>
        </p:spPr>
      </p:pic>
      <p:pic>
        <p:nvPicPr>
          <p:cNvPr id="8" name="Picture 7"/>
          <p:cNvPicPr>
            <a:picLocks noChangeAspect="1"/>
          </p:cNvPicPr>
          <p:nvPr/>
        </p:nvPicPr>
        <p:blipFill rotWithShape="1">
          <a:blip r:embed="rId7" cstate="print">
            <a:extLst>
              <a:ext uri="{28A0092B-C50C-407E-A947-70E740481C1C}">
                <a14:useLocalDpi xmlns:a14="http://schemas.microsoft.com/office/drawing/2010/main" val="0"/>
              </a:ext>
            </a:extLst>
          </a:blip>
          <a:srcRect l="18154"/>
          <a:stretch/>
        </p:blipFill>
        <p:spPr>
          <a:xfrm>
            <a:off x="533400" y="1447800"/>
            <a:ext cx="2619504" cy="2133887"/>
          </a:xfrm>
          <a:prstGeom prst="rect">
            <a:avLst/>
          </a:prstGeom>
        </p:spPr>
      </p:pic>
    </p:spTree>
    <p:extLst>
      <p:ext uri="{BB962C8B-B14F-4D97-AF65-F5344CB8AC3E}">
        <p14:creationId xmlns:p14="http://schemas.microsoft.com/office/powerpoint/2010/main" val="373357461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69BFA-CAC6-490D-9891-601F6004D5B3}"/>
              </a:ext>
            </a:extLst>
          </p:cNvPr>
          <p:cNvSpPr>
            <a:spLocks noGrp="1"/>
          </p:cNvSpPr>
          <p:nvPr>
            <p:ph type="title"/>
          </p:nvPr>
        </p:nvSpPr>
        <p:spPr>
          <a:xfrm>
            <a:off x="2971800" y="2819400"/>
            <a:ext cx="8229600" cy="990600"/>
          </a:xfrm>
        </p:spPr>
        <p:txBody>
          <a:bodyPr/>
          <a:lstStyle/>
          <a:p>
            <a:r>
              <a:rPr lang="en-US" dirty="0">
                <a:solidFill>
                  <a:srgbClr val="0070C0"/>
                </a:solidFill>
              </a:rPr>
              <a:t>GOOD LUCK!!!</a:t>
            </a:r>
          </a:p>
        </p:txBody>
      </p:sp>
    </p:spTree>
    <p:extLst>
      <p:ext uri="{BB962C8B-B14F-4D97-AF65-F5344CB8AC3E}">
        <p14:creationId xmlns:p14="http://schemas.microsoft.com/office/powerpoint/2010/main" val="248124793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22157-3C5C-455F-92F7-7CBA983A2985}"/>
              </a:ext>
            </a:extLst>
          </p:cNvPr>
          <p:cNvSpPr>
            <a:spLocks noGrp="1"/>
          </p:cNvSpPr>
          <p:nvPr>
            <p:ph type="title"/>
          </p:nvPr>
        </p:nvSpPr>
        <p:spPr/>
        <p:txBody>
          <a:bodyPr/>
          <a:lstStyle/>
          <a:p>
            <a:pPr algn="r"/>
            <a:r>
              <a:rPr lang="en-US" dirty="0">
                <a:solidFill>
                  <a:srgbClr val="0070C0"/>
                </a:solidFill>
              </a:rPr>
              <a:t>The Concept</a:t>
            </a:r>
          </a:p>
        </p:txBody>
      </p:sp>
      <p:sp>
        <p:nvSpPr>
          <p:cNvPr id="3" name="Content Placeholder 2">
            <a:extLst>
              <a:ext uri="{FF2B5EF4-FFF2-40B4-BE49-F238E27FC236}">
                <a16:creationId xmlns:a16="http://schemas.microsoft.com/office/drawing/2014/main" id="{F61474E1-61BE-47E6-B87D-ED09DF767080}"/>
              </a:ext>
            </a:extLst>
          </p:cNvPr>
          <p:cNvSpPr>
            <a:spLocks noGrp="1"/>
          </p:cNvSpPr>
          <p:nvPr>
            <p:ph idx="1"/>
          </p:nvPr>
        </p:nvSpPr>
        <p:spPr/>
        <p:txBody>
          <a:bodyPr/>
          <a:lstStyle/>
          <a:p>
            <a:r>
              <a:rPr lang="en-US" sz="2800" dirty="0">
                <a:solidFill>
                  <a:srgbClr val="0070C0"/>
                </a:solidFill>
                <a:latin typeface="Arial" panose="020B0604020202020204" pitchFamily="34" charset="0"/>
                <a:cs typeface="Arial" panose="020B0604020202020204" pitchFamily="34" charset="0"/>
              </a:rPr>
              <a:t>Students have three minutes to present compelling orations on their topics and their significance. 3MT™ is not an exercise in “watering down” research but forces students to consolidate their ideas and concisely explain their research discoveries.</a:t>
            </a:r>
            <a:br>
              <a:rPr lang="en-US" dirty="0"/>
            </a:br>
            <a:endParaRPr lang="en-US" dirty="0"/>
          </a:p>
        </p:txBody>
      </p:sp>
    </p:spTree>
    <p:extLst>
      <p:ext uri="{BB962C8B-B14F-4D97-AF65-F5344CB8AC3E}">
        <p14:creationId xmlns:p14="http://schemas.microsoft.com/office/powerpoint/2010/main" val="57577689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2714" y="1981200"/>
            <a:ext cx="8229600" cy="4648200"/>
          </a:xfrm>
        </p:spPr>
        <p:txBody>
          <a:bodyPr>
            <a:normAutofit fontScale="92500" lnSpcReduction="20000"/>
          </a:bodyPr>
          <a:lstStyle/>
          <a:p>
            <a:pPr>
              <a:buFont typeface="Arial"/>
              <a:buChar char="•"/>
            </a:pPr>
            <a:r>
              <a:rPr lang="en-US" dirty="0">
                <a:solidFill>
                  <a:srgbClr val="004473"/>
                </a:solidFill>
                <a:latin typeface="Roboto"/>
              </a:rPr>
              <a:t>A single static PowerPoint slide is permitted. No slide transitions, animations or 'movement' of any description are allowed. The slide is to be presented from the beginning of the oration.</a:t>
            </a:r>
          </a:p>
          <a:p>
            <a:pPr>
              <a:buFont typeface="Arial"/>
              <a:buChar char="•"/>
            </a:pPr>
            <a:r>
              <a:rPr lang="en-US" dirty="0">
                <a:solidFill>
                  <a:srgbClr val="004473"/>
                </a:solidFill>
                <a:latin typeface="Roboto"/>
              </a:rPr>
              <a:t>No additional electronic media (e.g. sound and video files) are permitted.</a:t>
            </a:r>
          </a:p>
          <a:p>
            <a:pPr>
              <a:buFont typeface="Arial"/>
              <a:buChar char="•"/>
            </a:pPr>
            <a:r>
              <a:rPr lang="en-US" dirty="0">
                <a:solidFill>
                  <a:srgbClr val="004473"/>
                </a:solidFill>
                <a:latin typeface="Roboto"/>
              </a:rPr>
              <a:t>No additional props (e.g. costumes, musical instruments, laboratory equipment) are permitted.</a:t>
            </a:r>
          </a:p>
          <a:p>
            <a:pPr>
              <a:buFont typeface="Arial"/>
              <a:buChar char="•"/>
            </a:pPr>
            <a:r>
              <a:rPr lang="en-US" dirty="0">
                <a:solidFill>
                  <a:srgbClr val="004473"/>
                </a:solidFill>
                <a:latin typeface="Roboto"/>
              </a:rPr>
              <a:t>Presentations are limited to 3 minutes maximum and competitors exceeding 3 minutes are disqualified.</a:t>
            </a:r>
          </a:p>
          <a:p>
            <a:pPr>
              <a:buFont typeface="Arial"/>
              <a:buChar char="•"/>
            </a:pPr>
            <a:r>
              <a:rPr lang="en-US" dirty="0">
                <a:solidFill>
                  <a:srgbClr val="004473"/>
                </a:solidFill>
                <a:latin typeface="Roboto"/>
              </a:rPr>
              <a:t>Presentations are to be spoken word (e.g. no poems, raps or songs).</a:t>
            </a:r>
          </a:p>
          <a:p>
            <a:pPr>
              <a:buFont typeface="Arial"/>
              <a:buChar char="•"/>
            </a:pPr>
            <a:r>
              <a:rPr lang="en-US" dirty="0">
                <a:solidFill>
                  <a:srgbClr val="004473"/>
                </a:solidFill>
                <a:latin typeface="Roboto"/>
              </a:rPr>
              <a:t>Presentations are to commence from the stage.</a:t>
            </a:r>
          </a:p>
          <a:p>
            <a:pPr>
              <a:buFont typeface="Arial"/>
              <a:buChar char="•"/>
            </a:pPr>
            <a:r>
              <a:rPr lang="en-US" dirty="0">
                <a:solidFill>
                  <a:srgbClr val="004473"/>
                </a:solidFill>
                <a:latin typeface="Roboto"/>
              </a:rPr>
              <a:t>Presentations are considered to have commenced when a presenter starts their presentation through either movement or speech.</a:t>
            </a:r>
          </a:p>
          <a:p>
            <a:pPr marL="274320" lvl="1" indent="0">
              <a:buClr>
                <a:srgbClr val="72A376"/>
              </a:buClr>
              <a:buNone/>
            </a:pPr>
            <a:br>
              <a:rPr lang="en-US" sz="3200" dirty="0">
                <a:solidFill>
                  <a:prstClr val="black"/>
                </a:solidFill>
              </a:rPr>
            </a:br>
            <a:r>
              <a:rPr lang="en-US" sz="3200" dirty="0">
                <a:solidFill>
                  <a:prstClr val="black"/>
                </a:solidFill>
              </a:rPr>
              <a:t> </a:t>
            </a:r>
          </a:p>
          <a:p>
            <a:endParaRPr lang="en-US" sz="3200" dirty="0"/>
          </a:p>
        </p:txBody>
      </p:sp>
      <p:pic>
        <p:nvPicPr>
          <p:cNvPr id="4"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18292"/>
            <a:ext cx="2819400" cy="1029508"/>
          </a:xfrm>
          <a:prstGeom prst="rect">
            <a:avLst/>
          </a:prstGeom>
        </p:spPr>
      </p:pic>
      <p:pic>
        <p:nvPicPr>
          <p:cNvPr id="5" name="Picture 4"/>
          <p:cNvPicPr>
            <a:picLocks noChangeAspect="1"/>
          </p:cNvPicPr>
          <p:nvPr/>
        </p:nvPicPr>
        <p:blipFill>
          <a:blip r:embed="rId3"/>
          <a:stretch>
            <a:fillRect/>
          </a:stretch>
        </p:blipFill>
        <p:spPr>
          <a:xfrm>
            <a:off x="39231" y="5867400"/>
            <a:ext cx="9065538" cy="609600"/>
          </a:xfrm>
          <a:prstGeom prst="rect">
            <a:avLst/>
          </a:prstGeom>
        </p:spPr>
      </p:pic>
      <p:sp>
        <p:nvSpPr>
          <p:cNvPr id="2" name="TextBox 1"/>
          <p:cNvSpPr txBox="1"/>
          <p:nvPr/>
        </p:nvSpPr>
        <p:spPr>
          <a:xfrm>
            <a:off x="6477000" y="670600"/>
            <a:ext cx="1495922" cy="707886"/>
          </a:xfrm>
          <a:prstGeom prst="rect">
            <a:avLst/>
          </a:prstGeom>
          <a:noFill/>
        </p:spPr>
        <p:txBody>
          <a:bodyPr wrap="none" rtlCol="0">
            <a:spAutoFit/>
          </a:bodyPr>
          <a:lstStyle/>
          <a:p>
            <a:pPr>
              <a:spcBef>
                <a:spcPct val="20000"/>
              </a:spcBef>
              <a:buClr>
                <a:srgbClr val="72A376"/>
              </a:buClr>
              <a:buSzPct val="85000"/>
            </a:pPr>
            <a:r>
              <a:rPr lang="en-US" sz="4000" dirty="0">
                <a:solidFill>
                  <a:srgbClr val="0070C0"/>
                </a:solidFill>
                <a:latin typeface="Roboto"/>
              </a:rPr>
              <a:t>Rules</a:t>
            </a:r>
          </a:p>
        </p:txBody>
      </p:sp>
    </p:spTree>
    <p:extLst>
      <p:ext uri="{BB962C8B-B14F-4D97-AF65-F5344CB8AC3E}">
        <p14:creationId xmlns:p14="http://schemas.microsoft.com/office/powerpoint/2010/main" val="381296541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2714" y="1981200"/>
            <a:ext cx="8229600" cy="4648200"/>
          </a:xfrm>
        </p:spPr>
        <p:txBody>
          <a:bodyPr>
            <a:normAutofit/>
          </a:bodyPr>
          <a:lstStyle/>
          <a:p>
            <a:pPr marL="274320" lvl="1" indent="0">
              <a:buClr>
                <a:srgbClr val="72A376"/>
              </a:buClr>
              <a:buNone/>
            </a:pPr>
            <a:r>
              <a:rPr lang="en-US" sz="3200" dirty="0">
                <a:solidFill>
                  <a:srgbClr val="0070C0"/>
                </a:solidFill>
              </a:rPr>
              <a:t>To be clear……</a:t>
            </a:r>
          </a:p>
          <a:p>
            <a:pPr marL="274320" lvl="1" indent="0">
              <a:buClr>
                <a:srgbClr val="72A376"/>
              </a:buClr>
              <a:buNone/>
            </a:pPr>
            <a:endParaRPr lang="en-US" sz="3200" dirty="0">
              <a:solidFill>
                <a:srgbClr val="0070C0"/>
              </a:solidFill>
            </a:endParaRPr>
          </a:p>
          <a:p>
            <a:pPr marL="274320" lvl="1" indent="0">
              <a:buClr>
                <a:srgbClr val="72A376"/>
              </a:buClr>
              <a:buNone/>
            </a:pPr>
            <a:r>
              <a:rPr lang="en-US" sz="3200" dirty="0">
                <a:solidFill>
                  <a:srgbClr val="0070C0"/>
                </a:solidFill>
              </a:rPr>
              <a:t>NO NOTES ARE PERMITTED!!!</a:t>
            </a:r>
          </a:p>
          <a:p>
            <a:pPr marL="274320" lvl="1" indent="0">
              <a:buClr>
                <a:srgbClr val="72A376"/>
              </a:buClr>
              <a:buNone/>
            </a:pPr>
            <a:endParaRPr lang="en-US" sz="3200" dirty="0">
              <a:solidFill>
                <a:srgbClr val="0070C0"/>
              </a:solidFill>
            </a:endParaRPr>
          </a:p>
          <a:p>
            <a:pPr marL="274320" lvl="1" indent="0">
              <a:buClr>
                <a:srgbClr val="72A376"/>
              </a:buClr>
              <a:buNone/>
            </a:pPr>
            <a:r>
              <a:rPr lang="en-US" sz="3200" dirty="0">
                <a:solidFill>
                  <a:srgbClr val="FF0000"/>
                </a:solidFill>
              </a:rPr>
              <a:t>This will only apply to your final project in this class. </a:t>
            </a:r>
          </a:p>
          <a:p>
            <a:pPr marL="274320" lvl="1" indent="0">
              <a:buClr>
                <a:srgbClr val="72A376"/>
              </a:buClr>
              <a:buNone/>
            </a:pPr>
            <a:endParaRPr lang="en-US" sz="3200" dirty="0">
              <a:solidFill>
                <a:srgbClr val="0070C0"/>
              </a:solidFill>
            </a:endParaRPr>
          </a:p>
          <a:p>
            <a:pPr marL="0" indent="0">
              <a:buNone/>
            </a:pPr>
            <a:endParaRPr lang="en-US" sz="3200" dirty="0"/>
          </a:p>
        </p:txBody>
      </p:sp>
      <p:pic>
        <p:nvPicPr>
          <p:cNvPr id="4"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18292"/>
            <a:ext cx="2819400" cy="1029508"/>
          </a:xfrm>
          <a:prstGeom prst="rect">
            <a:avLst/>
          </a:prstGeom>
        </p:spPr>
      </p:pic>
      <p:pic>
        <p:nvPicPr>
          <p:cNvPr id="5" name="Picture 4"/>
          <p:cNvPicPr>
            <a:picLocks noChangeAspect="1"/>
          </p:cNvPicPr>
          <p:nvPr/>
        </p:nvPicPr>
        <p:blipFill>
          <a:blip r:embed="rId3"/>
          <a:stretch>
            <a:fillRect/>
          </a:stretch>
        </p:blipFill>
        <p:spPr>
          <a:xfrm>
            <a:off x="39231" y="5867400"/>
            <a:ext cx="9065538" cy="609600"/>
          </a:xfrm>
          <a:prstGeom prst="rect">
            <a:avLst/>
          </a:prstGeom>
        </p:spPr>
      </p:pic>
      <p:sp>
        <p:nvSpPr>
          <p:cNvPr id="2" name="TextBox 1"/>
          <p:cNvSpPr txBox="1"/>
          <p:nvPr/>
        </p:nvSpPr>
        <p:spPr>
          <a:xfrm>
            <a:off x="6477000" y="670600"/>
            <a:ext cx="1495922" cy="707886"/>
          </a:xfrm>
          <a:prstGeom prst="rect">
            <a:avLst/>
          </a:prstGeom>
          <a:noFill/>
        </p:spPr>
        <p:txBody>
          <a:bodyPr wrap="none" rtlCol="0">
            <a:spAutoFit/>
          </a:bodyPr>
          <a:lstStyle/>
          <a:p>
            <a:pPr marL="0" marR="0" lvl="0" indent="0" algn="l" defTabSz="914400" rtl="0" eaLnBrk="1" fontAlgn="auto" latinLnBrk="0" hangingPunct="1">
              <a:lnSpc>
                <a:spcPct val="100000"/>
              </a:lnSpc>
              <a:spcBef>
                <a:spcPct val="20000"/>
              </a:spcBef>
              <a:spcAft>
                <a:spcPts val="0"/>
              </a:spcAft>
              <a:buClr>
                <a:srgbClr val="72A376"/>
              </a:buClr>
              <a:buSzPct val="85000"/>
              <a:buFontTx/>
              <a:buNone/>
              <a:tabLst/>
              <a:defRPr/>
            </a:pPr>
            <a:r>
              <a:rPr kumimoji="0" lang="en-US" sz="4000" b="0" i="0" u="none" strike="noStrike" kern="1200" cap="none" spc="0" normalizeH="0" baseline="0" noProof="0" dirty="0">
                <a:ln>
                  <a:noFill/>
                </a:ln>
                <a:solidFill>
                  <a:srgbClr val="0070C0"/>
                </a:solidFill>
                <a:effectLst/>
                <a:uLnTx/>
                <a:uFillTx/>
                <a:latin typeface="Roboto"/>
                <a:ea typeface="+mn-ea"/>
                <a:cs typeface="+mn-cs"/>
              </a:rPr>
              <a:t>Rules</a:t>
            </a:r>
          </a:p>
        </p:txBody>
      </p:sp>
    </p:spTree>
    <p:extLst>
      <p:ext uri="{BB962C8B-B14F-4D97-AF65-F5344CB8AC3E}">
        <p14:creationId xmlns:p14="http://schemas.microsoft.com/office/powerpoint/2010/main" val="256442549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00200"/>
            <a:ext cx="8229600" cy="4648200"/>
          </a:xfrm>
        </p:spPr>
        <p:txBody>
          <a:bodyPr>
            <a:normAutofit fontScale="32500" lnSpcReduction="20000"/>
          </a:bodyPr>
          <a:lstStyle/>
          <a:p>
            <a:pPr marL="0" indent="0">
              <a:buNone/>
            </a:pPr>
            <a:r>
              <a:rPr lang="en-US" sz="2900" b="1" dirty="0">
                <a:solidFill>
                  <a:srgbClr val="004473"/>
                </a:solidFill>
                <a:latin typeface="Roboto"/>
              </a:rPr>
              <a:t>Comprehension &amp; Content</a:t>
            </a:r>
            <a:endParaRPr lang="en-US" sz="2900" dirty="0">
              <a:solidFill>
                <a:srgbClr val="004473"/>
              </a:solidFill>
              <a:latin typeface="Roboto"/>
            </a:endParaRPr>
          </a:p>
          <a:p>
            <a:pPr>
              <a:buFont typeface="Arial"/>
              <a:buChar char="•"/>
            </a:pPr>
            <a:r>
              <a:rPr lang="en-US" sz="2900" dirty="0">
                <a:solidFill>
                  <a:srgbClr val="004473"/>
                </a:solidFill>
                <a:latin typeface="Roboto"/>
              </a:rPr>
              <a:t>Did the presentation provide an understanding of the background to the research question being addressed and its significance?</a:t>
            </a:r>
          </a:p>
          <a:p>
            <a:pPr>
              <a:buFont typeface="Arial"/>
              <a:buChar char="•"/>
            </a:pPr>
            <a:r>
              <a:rPr lang="en-US" sz="2900" dirty="0">
                <a:solidFill>
                  <a:srgbClr val="004473"/>
                </a:solidFill>
                <a:latin typeface="Roboto"/>
              </a:rPr>
              <a:t>Did the presentation clearly describe the key results of the research including conclusions and outcomes?</a:t>
            </a:r>
          </a:p>
          <a:p>
            <a:pPr>
              <a:buFont typeface="Arial"/>
              <a:buChar char="•"/>
            </a:pPr>
            <a:r>
              <a:rPr lang="en-US" sz="2900" dirty="0">
                <a:solidFill>
                  <a:srgbClr val="004473"/>
                </a:solidFill>
                <a:latin typeface="Roboto"/>
              </a:rPr>
              <a:t>Did the presentation follow a clear and logical sequence?</a:t>
            </a:r>
          </a:p>
          <a:p>
            <a:pPr>
              <a:buFont typeface="Arial"/>
              <a:buChar char="•"/>
            </a:pPr>
            <a:r>
              <a:rPr lang="en-US" sz="2900" dirty="0">
                <a:solidFill>
                  <a:srgbClr val="004473"/>
                </a:solidFill>
                <a:latin typeface="Roboto"/>
              </a:rPr>
              <a:t>Was the topic, key ideas and research significance and outcomes communicated in language appropriate to a non-specialist audience?</a:t>
            </a:r>
          </a:p>
          <a:p>
            <a:pPr>
              <a:buFont typeface="Arial"/>
              <a:buChar char="•"/>
            </a:pPr>
            <a:r>
              <a:rPr lang="en-US" sz="2900" dirty="0">
                <a:solidFill>
                  <a:srgbClr val="004473"/>
                </a:solidFill>
                <a:latin typeface="Roboto"/>
              </a:rPr>
              <a:t>Did the speaker avoid scientific jargon, explain terminology and provide adequate background information to illustrate points?</a:t>
            </a:r>
          </a:p>
          <a:p>
            <a:pPr>
              <a:buFont typeface="Arial"/>
              <a:buChar char="•"/>
            </a:pPr>
            <a:r>
              <a:rPr lang="en-US" sz="2900" dirty="0">
                <a:solidFill>
                  <a:srgbClr val="004473"/>
                </a:solidFill>
                <a:latin typeface="Roboto"/>
              </a:rPr>
              <a:t>Did the presenter spend adequate time on each element of their presentation - or did they elaborate for too long on one aspect or was the presentation rushed?</a:t>
            </a:r>
            <a:br>
              <a:rPr lang="en-US" sz="2900" dirty="0">
                <a:solidFill>
                  <a:srgbClr val="004473"/>
                </a:solidFill>
                <a:latin typeface="Roboto"/>
              </a:rPr>
            </a:br>
            <a:endParaRPr lang="en-US" sz="2900" dirty="0">
              <a:solidFill>
                <a:srgbClr val="004473"/>
              </a:solidFill>
              <a:latin typeface="Roboto"/>
            </a:endParaRPr>
          </a:p>
          <a:p>
            <a:pPr marL="0" indent="0">
              <a:buNone/>
            </a:pPr>
            <a:r>
              <a:rPr lang="en-US" sz="2900" b="1" dirty="0">
                <a:solidFill>
                  <a:srgbClr val="004473"/>
                </a:solidFill>
                <a:latin typeface="Roboto"/>
              </a:rPr>
              <a:t>Engagement &amp; Communication</a:t>
            </a:r>
            <a:endParaRPr lang="en-US" sz="2900" dirty="0">
              <a:solidFill>
                <a:srgbClr val="004473"/>
              </a:solidFill>
              <a:latin typeface="Roboto"/>
            </a:endParaRPr>
          </a:p>
          <a:p>
            <a:pPr>
              <a:buFont typeface="Arial"/>
              <a:buChar char="•"/>
            </a:pPr>
            <a:r>
              <a:rPr lang="en-US" sz="2900" dirty="0">
                <a:solidFill>
                  <a:srgbClr val="004473"/>
                </a:solidFill>
                <a:latin typeface="Roboto"/>
              </a:rPr>
              <a:t>Did the oration make the audience want to know more?</a:t>
            </a:r>
          </a:p>
          <a:p>
            <a:pPr>
              <a:buFont typeface="Arial"/>
              <a:buChar char="•"/>
            </a:pPr>
            <a:r>
              <a:rPr lang="en-US" sz="2900" dirty="0">
                <a:solidFill>
                  <a:srgbClr val="004473"/>
                </a:solidFill>
                <a:latin typeface="Roboto"/>
              </a:rPr>
              <a:t>Was the presenter careful not to trivialize or generalize their research?</a:t>
            </a:r>
          </a:p>
          <a:p>
            <a:pPr>
              <a:buFont typeface="Arial"/>
              <a:buChar char="•"/>
            </a:pPr>
            <a:r>
              <a:rPr lang="en-US" sz="2900" dirty="0">
                <a:solidFill>
                  <a:srgbClr val="004473"/>
                </a:solidFill>
                <a:latin typeface="Roboto"/>
              </a:rPr>
              <a:t>Did the presenter convey enthusiasm for their work?</a:t>
            </a:r>
          </a:p>
          <a:p>
            <a:pPr>
              <a:buFont typeface="Arial"/>
              <a:buChar char="•"/>
            </a:pPr>
            <a:r>
              <a:rPr lang="en-US" sz="2900" dirty="0">
                <a:solidFill>
                  <a:srgbClr val="004473"/>
                </a:solidFill>
                <a:latin typeface="Roboto"/>
              </a:rPr>
              <a:t>Did the presenter capture and maintain their audience's attention?</a:t>
            </a:r>
          </a:p>
          <a:p>
            <a:pPr>
              <a:buFont typeface="Arial"/>
              <a:buChar char="•"/>
            </a:pPr>
            <a:r>
              <a:rPr lang="en-US" sz="2900" dirty="0">
                <a:solidFill>
                  <a:srgbClr val="004473"/>
                </a:solidFill>
                <a:latin typeface="Roboto"/>
              </a:rPr>
              <a:t>Did the speaker have sufficient stage presence, eye contact and vocal range; maintain a steady pace, and have a confident stance?</a:t>
            </a:r>
          </a:p>
          <a:p>
            <a:pPr>
              <a:buFont typeface="Arial"/>
              <a:buChar char="•"/>
            </a:pPr>
            <a:r>
              <a:rPr lang="en-US" sz="2900" dirty="0">
                <a:solidFill>
                  <a:srgbClr val="004473"/>
                </a:solidFill>
                <a:latin typeface="Roboto"/>
              </a:rPr>
              <a:t>Did the PowerPoint slide enhance the presentation - was it clear, legible, and concise?</a:t>
            </a:r>
          </a:p>
          <a:p>
            <a:pPr marL="274320" lvl="1" indent="0">
              <a:buClr>
                <a:srgbClr val="72A376"/>
              </a:buClr>
              <a:buNone/>
            </a:pPr>
            <a:br>
              <a:rPr lang="en-US" sz="3200" dirty="0">
                <a:solidFill>
                  <a:prstClr val="black"/>
                </a:solidFill>
                <a:latin typeface="Roboto"/>
              </a:rPr>
            </a:br>
            <a:r>
              <a:rPr lang="en-US" sz="3200" dirty="0">
                <a:solidFill>
                  <a:prstClr val="black"/>
                </a:solidFill>
                <a:latin typeface="Roboto"/>
              </a:rPr>
              <a:t> </a:t>
            </a:r>
          </a:p>
          <a:p>
            <a:endParaRPr lang="en-US" sz="3200" dirty="0"/>
          </a:p>
        </p:txBody>
      </p:sp>
      <p:pic>
        <p:nvPicPr>
          <p:cNvPr id="4"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18292"/>
            <a:ext cx="2819400" cy="1029508"/>
          </a:xfrm>
          <a:prstGeom prst="rect">
            <a:avLst/>
          </a:prstGeom>
        </p:spPr>
      </p:pic>
      <p:pic>
        <p:nvPicPr>
          <p:cNvPr id="5" name="Picture 4"/>
          <p:cNvPicPr>
            <a:picLocks noChangeAspect="1"/>
          </p:cNvPicPr>
          <p:nvPr/>
        </p:nvPicPr>
        <p:blipFill>
          <a:blip r:embed="rId3"/>
          <a:stretch>
            <a:fillRect/>
          </a:stretch>
        </p:blipFill>
        <p:spPr>
          <a:xfrm>
            <a:off x="39231" y="5867400"/>
            <a:ext cx="9065538" cy="609600"/>
          </a:xfrm>
          <a:prstGeom prst="rect">
            <a:avLst/>
          </a:prstGeom>
        </p:spPr>
      </p:pic>
      <p:sp>
        <p:nvSpPr>
          <p:cNvPr id="2" name="TextBox 1"/>
          <p:cNvSpPr txBox="1"/>
          <p:nvPr/>
        </p:nvSpPr>
        <p:spPr>
          <a:xfrm>
            <a:off x="4953000" y="579103"/>
            <a:ext cx="3778599" cy="707886"/>
          </a:xfrm>
          <a:prstGeom prst="rect">
            <a:avLst/>
          </a:prstGeom>
          <a:noFill/>
        </p:spPr>
        <p:txBody>
          <a:bodyPr wrap="none" rtlCol="0">
            <a:spAutoFit/>
          </a:bodyPr>
          <a:lstStyle/>
          <a:p>
            <a:pPr>
              <a:spcBef>
                <a:spcPct val="20000"/>
              </a:spcBef>
              <a:buClr>
                <a:srgbClr val="72A376"/>
              </a:buClr>
              <a:buSzPct val="85000"/>
            </a:pPr>
            <a:r>
              <a:rPr lang="en-US" sz="4000" dirty="0">
                <a:solidFill>
                  <a:srgbClr val="0070C0"/>
                </a:solidFill>
                <a:latin typeface="Roboto"/>
              </a:rPr>
              <a:t>Judging Criteria</a:t>
            </a:r>
          </a:p>
        </p:txBody>
      </p:sp>
    </p:spTree>
    <p:extLst>
      <p:ext uri="{BB962C8B-B14F-4D97-AF65-F5344CB8AC3E}">
        <p14:creationId xmlns:p14="http://schemas.microsoft.com/office/powerpoint/2010/main" val="137522788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Designing</a:t>
            </a:r>
            <a:r>
              <a:rPr lang="en-US" dirty="0"/>
              <a:t> </a:t>
            </a:r>
            <a:r>
              <a:rPr lang="en-US" dirty="0">
                <a:solidFill>
                  <a:srgbClr val="0070C0"/>
                </a:solidFill>
              </a:rPr>
              <a:t>your 3MT Talk</a:t>
            </a:r>
          </a:p>
        </p:txBody>
      </p:sp>
      <p:sp>
        <p:nvSpPr>
          <p:cNvPr id="3" name="Content Placeholder 2"/>
          <p:cNvSpPr>
            <a:spLocks noGrp="1"/>
          </p:cNvSpPr>
          <p:nvPr>
            <p:ph idx="1"/>
          </p:nvPr>
        </p:nvSpPr>
        <p:spPr/>
        <p:txBody>
          <a:bodyPr>
            <a:normAutofit/>
          </a:bodyPr>
          <a:lstStyle/>
          <a:p>
            <a:pPr marL="0" indent="0">
              <a:buNone/>
            </a:pPr>
            <a:r>
              <a:rPr lang="en-US" dirty="0">
                <a:solidFill>
                  <a:srgbClr val="0070C0"/>
                </a:solidFill>
              </a:rPr>
              <a:t>3MT talks generally consist of 6 parts</a:t>
            </a:r>
          </a:p>
          <a:p>
            <a:pPr marL="0" indent="0">
              <a:buNone/>
            </a:pPr>
            <a:r>
              <a:rPr lang="en-US" dirty="0">
                <a:solidFill>
                  <a:srgbClr val="0070C0"/>
                </a:solidFill>
              </a:rPr>
              <a:t>I.  </a:t>
            </a:r>
            <a:r>
              <a:rPr lang="en-US" b="1" dirty="0">
                <a:solidFill>
                  <a:srgbClr val="0070C0"/>
                </a:solidFill>
              </a:rPr>
              <a:t>The Hook </a:t>
            </a:r>
            <a:r>
              <a:rPr lang="en-US" dirty="0">
                <a:solidFill>
                  <a:srgbClr val="0070C0"/>
                </a:solidFill>
              </a:rPr>
              <a:t>– Introduce your topic of study in a way that grab’s the audience’s attention.</a:t>
            </a:r>
            <a:br>
              <a:rPr lang="en-US" dirty="0">
                <a:solidFill>
                  <a:srgbClr val="0070C0"/>
                </a:solidFill>
              </a:rPr>
            </a:br>
            <a:r>
              <a:rPr lang="en-US" dirty="0">
                <a:solidFill>
                  <a:srgbClr val="0070C0"/>
                </a:solidFill>
              </a:rPr>
              <a:t>II.  </a:t>
            </a:r>
            <a:r>
              <a:rPr lang="en-US" b="1" dirty="0">
                <a:solidFill>
                  <a:srgbClr val="0070C0"/>
                </a:solidFill>
              </a:rPr>
              <a:t>The Problem </a:t>
            </a:r>
            <a:r>
              <a:rPr lang="en-US" dirty="0">
                <a:solidFill>
                  <a:srgbClr val="0070C0"/>
                </a:solidFill>
              </a:rPr>
              <a:t>– Convey the problem to the audience in terms they can understand and appreciate it’s importance. </a:t>
            </a:r>
            <a:br>
              <a:rPr lang="en-US" dirty="0">
                <a:solidFill>
                  <a:srgbClr val="0070C0"/>
                </a:solidFill>
              </a:rPr>
            </a:br>
            <a:r>
              <a:rPr lang="en-US" dirty="0">
                <a:solidFill>
                  <a:srgbClr val="0070C0"/>
                </a:solidFill>
              </a:rPr>
              <a:t>III.  </a:t>
            </a:r>
            <a:r>
              <a:rPr lang="en-US" b="1" dirty="0">
                <a:solidFill>
                  <a:srgbClr val="0070C0"/>
                </a:solidFill>
              </a:rPr>
              <a:t>The Research Question </a:t>
            </a:r>
            <a:r>
              <a:rPr lang="en-US" dirty="0">
                <a:solidFill>
                  <a:srgbClr val="0070C0"/>
                </a:solidFill>
              </a:rPr>
              <a:t>– your problem description should lead to an obvious statement of your research question.</a:t>
            </a:r>
          </a:p>
          <a:p>
            <a:pPr marL="0" indent="0">
              <a:buNone/>
            </a:pPr>
            <a:r>
              <a:rPr lang="en-US" dirty="0">
                <a:solidFill>
                  <a:srgbClr val="0070C0"/>
                </a:solidFill>
              </a:rPr>
              <a:t>IV.  </a:t>
            </a:r>
            <a:r>
              <a:rPr lang="en-US" b="1" dirty="0">
                <a:solidFill>
                  <a:srgbClr val="0070C0"/>
                </a:solidFill>
              </a:rPr>
              <a:t>Your Approach - </a:t>
            </a:r>
            <a:r>
              <a:rPr lang="en-US" dirty="0">
                <a:solidFill>
                  <a:srgbClr val="0070C0"/>
                </a:solidFill>
              </a:rPr>
              <a:t>Describe your approach to answering the research question.</a:t>
            </a:r>
          </a:p>
          <a:p>
            <a:pPr marL="0" indent="0">
              <a:buNone/>
            </a:pPr>
            <a:r>
              <a:rPr lang="en-US" dirty="0">
                <a:solidFill>
                  <a:srgbClr val="0070C0"/>
                </a:solidFill>
              </a:rPr>
              <a:t>V.  </a:t>
            </a:r>
            <a:r>
              <a:rPr lang="en-US" b="1" dirty="0">
                <a:solidFill>
                  <a:srgbClr val="0070C0"/>
                </a:solidFill>
              </a:rPr>
              <a:t>Discovery</a:t>
            </a:r>
            <a:r>
              <a:rPr lang="en-US" dirty="0">
                <a:solidFill>
                  <a:srgbClr val="0070C0"/>
                </a:solidFill>
              </a:rPr>
              <a:t> – What did you find out?  What conclusions did you make?</a:t>
            </a:r>
            <a:br>
              <a:rPr lang="en-US" dirty="0">
                <a:solidFill>
                  <a:srgbClr val="0070C0"/>
                </a:solidFill>
              </a:rPr>
            </a:br>
            <a:r>
              <a:rPr lang="en-US" dirty="0">
                <a:solidFill>
                  <a:srgbClr val="0070C0"/>
                </a:solidFill>
              </a:rPr>
              <a:t>VI.  </a:t>
            </a:r>
            <a:r>
              <a:rPr lang="en-US" b="1" dirty="0">
                <a:solidFill>
                  <a:srgbClr val="0070C0"/>
                </a:solidFill>
              </a:rPr>
              <a:t>The Big Picture </a:t>
            </a:r>
            <a:r>
              <a:rPr lang="en-US" dirty="0">
                <a:solidFill>
                  <a:srgbClr val="0070C0"/>
                </a:solidFill>
              </a:rPr>
              <a:t>- How will your research change the world?</a:t>
            </a:r>
          </a:p>
        </p:txBody>
      </p:sp>
    </p:spTree>
    <p:extLst>
      <p:ext uri="{BB962C8B-B14F-4D97-AF65-F5344CB8AC3E}">
        <p14:creationId xmlns:p14="http://schemas.microsoft.com/office/powerpoint/2010/main" val="152875201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I.  The Hook</a:t>
            </a:r>
          </a:p>
        </p:txBody>
      </p:sp>
      <p:sp>
        <p:nvSpPr>
          <p:cNvPr id="3" name="Content Placeholder 2"/>
          <p:cNvSpPr>
            <a:spLocks noGrp="1"/>
          </p:cNvSpPr>
          <p:nvPr>
            <p:ph idx="1"/>
          </p:nvPr>
        </p:nvSpPr>
        <p:spPr/>
        <p:txBody>
          <a:bodyPr>
            <a:normAutofit lnSpcReduction="10000"/>
          </a:bodyPr>
          <a:lstStyle/>
          <a:p>
            <a:pPr marL="0" indent="0">
              <a:buNone/>
            </a:pPr>
            <a:r>
              <a:rPr lang="en-US" sz="2400" dirty="0">
                <a:solidFill>
                  <a:srgbClr val="0070C0"/>
                </a:solidFill>
              </a:rPr>
              <a:t>Grab the audience right from the start by starting with something that almost everyone is interested in to “hook” them into your presentation.  Take a look at 3MT winning presentations on the internet and explore the wide range of “hooks” others have used effectively.  The idea is to build a bridge between the everyday experience of your audience and the more academic material you plan to present. </a:t>
            </a:r>
          </a:p>
          <a:p>
            <a:pPr marL="0" indent="0">
              <a:buNone/>
            </a:pPr>
            <a:endParaRPr lang="en-US" dirty="0"/>
          </a:p>
          <a:p>
            <a:pPr marL="0" indent="0">
              <a:buNone/>
            </a:pPr>
            <a:r>
              <a:rPr lang="en-US" dirty="0">
                <a:solidFill>
                  <a:srgbClr val="0070C0"/>
                </a:solidFill>
              </a:rPr>
              <a:t>Visit the following site to view dozens of winning presentations:</a:t>
            </a:r>
          </a:p>
          <a:p>
            <a:pPr marL="0" indent="0">
              <a:buNone/>
            </a:pPr>
            <a:r>
              <a:rPr lang="en-US" dirty="0">
                <a:hlinkClick r:id="rId2"/>
              </a:rPr>
              <a:t>https://threeminutethesis.uq.edu.au/</a:t>
            </a:r>
            <a:endParaRPr lang="en-US" dirty="0"/>
          </a:p>
          <a:p>
            <a:pPr marL="0" indent="0">
              <a:buNone/>
            </a:pPr>
            <a:endParaRPr lang="en-US" dirty="0"/>
          </a:p>
        </p:txBody>
      </p:sp>
    </p:spTree>
    <p:extLst>
      <p:ext uri="{BB962C8B-B14F-4D97-AF65-F5344CB8AC3E}">
        <p14:creationId xmlns:p14="http://schemas.microsoft.com/office/powerpoint/2010/main" val="361967531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0C0"/>
                </a:solidFill>
              </a:rPr>
              <a:t>II.  The RESEARCH Problem</a:t>
            </a:r>
          </a:p>
        </p:txBody>
      </p:sp>
      <p:sp>
        <p:nvSpPr>
          <p:cNvPr id="3" name="Content Placeholder 2"/>
          <p:cNvSpPr>
            <a:spLocks noGrp="1"/>
          </p:cNvSpPr>
          <p:nvPr>
            <p:ph idx="1"/>
          </p:nvPr>
        </p:nvSpPr>
        <p:spPr/>
        <p:txBody>
          <a:bodyPr>
            <a:normAutofit/>
          </a:bodyPr>
          <a:lstStyle/>
          <a:p>
            <a:pPr marL="0" indent="0">
              <a:buNone/>
            </a:pPr>
            <a:r>
              <a:rPr lang="en-US" sz="2800" dirty="0">
                <a:solidFill>
                  <a:srgbClr val="0070C0"/>
                </a:solidFill>
              </a:rPr>
              <a:t>After hooking the audience, you will be ready to describe the problem you chose to tackle.  Note that this is not your research question but is the BIG PICTURE version of it.  It is important to convey why this problem is IMPORTANT.  More specifically, why it should be important to the audience.  If there is terminology that needs to be defined for your research question, it should be done here.  But avoid the use of jargon that your audience will not understand.  </a:t>
            </a:r>
          </a:p>
        </p:txBody>
      </p:sp>
    </p:spTree>
    <p:extLst>
      <p:ext uri="{BB962C8B-B14F-4D97-AF65-F5344CB8AC3E}">
        <p14:creationId xmlns:p14="http://schemas.microsoft.com/office/powerpoint/2010/main" val="304311978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4386</TotalTime>
  <Words>1591</Words>
  <Application>Microsoft Office PowerPoint</Application>
  <PresentationFormat>On-screen Show (4:3)</PresentationFormat>
  <Paragraphs>106</Paragraphs>
  <Slides>21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Roboto</vt:lpstr>
      <vt:lpstr>Tw Cen MT</vt:lpstr>
      <vt:lpstr>Tw Cen MT Condensed</vt:lpstr>
      <vt:lpstr>Wingdings</vt:lpstr>
      <vt:lpstr>Wingdings 3</vt:lpstr>
      <vt:lpstr>Integral</vt:lpstr>
      <vt:lpstr>PowerPoint Presentation</vt:lpstr>
      <vt:lpstr>PowerPoint Presentation</vt:lpstr>
      <vt:lpstr>The Concept</vt:lpstr>
      <vt:lpstr>PowerPoint Presentation</vt:lpstr>
      <vt:lpstr>PowerPoint Presentation</vt:lpstr>
      <vt:lpstr>PowerPoint Presentation</vt:lpstr>
      <vt:lpstr>Designing your 3MT Talk</vt:lpstr>
      <vt:lpstr>I.  The Hook</vt:lpstr>
      <vt:lpstr>II.  The RESEARCH Problem</vt:lpstr>
      <vt:lpstr>III.  The Research Question</vt:lpstr>
      <vt:lpstr>IV.  Approach (Application of Theory)</vt:lpstr>
      <vt:lpstr>V.  Discovery</vt:lpstr>
      <vt:lpstr>VI.  The Big Picture</vt:lpstr>
      <vt:lpstr>Most Common Mistakes Made</vt:lpstr>
      <vt:lpstr>PowerPoint Presentation</vt:lpstr>
      <vt:lpstr>The Secret Ingredient:  Presence</vt:lpstr>
      <vt:lpstr>PowerPoint Presentation</vt:lpstr>
      <vt:lpstr>PowerPoint Presentation</vt:lpstr>
      <vt:lpstr>Good Presentations</vt:lpstr>
      <vt:lpstr>3MT® Winner Videos</vt:lpstr>
      <vt:lpstr>GOOD LUCK!!!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Minute Thesis Help</dc:title>
  <dc:creator>Alora Korb</dc:creator>
  <cp:lastModifiedBy>Steve Seidel</cp:lastModifiedBy>
  <cp:revision>82</cp:revision>
  <dcterms:created xsi:type="dcterms:W3CDTF">2015-07-30T18:04:51Z</dcterms:created>
  <dcterms:modified xsi:type="dcterms:W3CDTF">2022-02-23T12:57:06Z</dcterms:modified>
</cp:coreProperties>
</file>