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7" r:id="rId3"/>
    <p:sldId id="420" r:id="rId4"/>
    <p:sldId id="421" r:id="rId5"/>
    <p:sldId id="423" r:id="rId6"/>
    <p:sldId id="274" r:id="rId7"/>
    <p:sldId id="422" r:id="rId8"/>
    <p:sldId id="424" r:id="rId9"/>
    <p:sldId id="425" r:id="rId10"/>
    <p:sldId id="427" r:id="rId11"/>
    <p:sldId id="428" r:id="rId12"/>
    <p:sldId id="430" r:id="rId13"/>
    <p:sldId id="432" r:id="rId14"/>
    <p:sldId id="431" r:id="rId15"/>
    <p:sldId id="433" r:id="rId16"/>
    <p:sldId id="434" r:id="rId17"/>
    <p:sldId id="438" r:id="rId18"/>
    <p:sldId id="439" r:id="rId19"/>
    <p:sldId id="437" r:id="rId20"/>
    <p:sldId id="435" r:id="rId21"/>
    <p:sldId id="44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cannon, Gina" initials="CG" lastIdx="6" clrIdx="0">
    <p:extLst>
      <p:ext uri="{19B8F6BF-5375-455C-9EA6-DF929625EA0E}">
        <p15:presenceInfo xmlns:p15="http://schemas.microsoft.com/office/powerpoint/2012/main" userId="S::gina.concannon@tamucc.edu::15280666-618f-4a13-a90d-dd583ea743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lard, Rebecca" userId="cead3963-aebf-43b0-8cee-afaea7285ba8" providerId="ADAL" clId="{83BEC12C-6979-4ED9-8620-2F2EFD33611C}"/>
    <pc:docChg chg="modSld">
      <pc:chgData name="Ballard, Rebecca" userId="cead3963-aebf-43b0-8cee-afaea7285ba8" providerId="ADAL" clId="{83BEC12C-6979-4ED9-8620-2F2EFD33611C}" dt="2021-05-10T19:06:15.198" v="1" actId="14100"/>
      <pc:docMkLst>
        <pc:docMk/>
      </pc:docMkLst>
      <pc:sldChg chg="modSp mod">
        <pc:chgData name="Ballard, Rebecca" userId="cead3963-aebf-43b0-8cee-afaea7285ba8" providerId="ADAL" clId="{83BEC12C-6979-4ED9-8620-2F2EFD33611C}" dt="2021-05-10T19:06:15.198" v="1" actId="14100"/>
        <pc:sldMkLst>
          <pc:docMk/>
          <pc:sldMk cId="1077448791" sldId="422"/>
        </pc:sldMkLst>
        <pc:spChg chg="mod">
          <ac:chgData name="Ballard, Rebecca" userId="cead3963-aebf-43b0-8cee-afaea7285ba8" providerId="ADAL" clId="{83BEC12C-6979-4ED9-8620-2F2EFD33611C}" dt="2021-05-10T19:06:15.198" v="1" actId="14100"/>
          <ac:spMkLst>
            <pc:docMk/>
            <pc:sldMk cId="1077448791" sldId="422"/>
            <ac:spMk id="12" creationId="{BEAB8969-5ED2-44FE-ABE9-7774F89178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796B-458D-420F-9FE2-3528D81EC1C2}" type="datetimeFigureOut">
              <a:rPr lang="en-US" smtClean="0"/>
              <a:t>5/10/2021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7660-3152-4B3D-9E8B-B4C55EDA8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8"/>
          <a:stretch/>
        </p:blipFill>
        <p:spPr>
          <a:xfrm>
            <a:off x="-23452" y="-119495"/>
            <a:ext cx="12210256" cy="602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9247" y="1939948"/>
            <a:ext cx="10757647" cy="1136743"/>
          </a:xfrm>
        </p:spPr>
        <p:txBody>
          <a:bodyPr anchor="b"/>
          <a:lstStyle>
            <a:lvl1pPr algn="l">
              <a:defRPr sz="6000">
                <a:solidFill>
                  <a:srgbClr val="002B54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9246" y="3107186"/>
            <a:ext cx="10757647" cy="9269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46" y="623801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4153078"/>
            <a:ext cx="10758488" cy="451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Date  • 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A1701-7005-4CFD-8CB0-50097E07E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4077" y="5909583"/>
            <a:ext cx="4507923" cy="9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3090-B69E-4A61-BF30-A6F6A932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18BD-C6BE-4EA0-B7BC-FA0A421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4016-3964-42BC-9E1E-CD92737C655A}" type="datetimeFigureOut">
              <a:rPr lang="en-US" smtClean="0"/>
              <a:t>5/10/2021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FEA6-8DAF-44E5-BC62-3D9190FE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8E0A5-0FE4-4392-8E5A-69F329D3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46400" y="4462151"/>
            <a:ext cx="8534400" cy="3454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45" b="0" i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5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Click to edit Master subtitle style</a:t>
            </a:r>
            <a:endParaRPr kumimoji="0" lang="en-US" sz="2245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00754" y="3731557"/>
            <a:ext cx="10363200" cy="525208"/>
          </a:xfrm>
          <a:prstGeom prst="rect">
            <a:avLst/>
          </a:prstGeom>
        </p:spPr>
        <p:txBody>
          <a:bodyPr anchor="t"/>
          <a:lstStyle>
            <a:lvl1pPr algn="r">
              <a:defRPr sz="3413">
                <a:solidFill>
                  <a:srgbClr val="0A2240"/>
                </a:solidFill>
              </a:defRPr>
            </a:lvl1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to edit Master title style</a:t>
            </a:r>
            <a:endParaRPr kumimoji="0" lang="en-US" sz="34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350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22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EBCC9-EE31-45FA-8ED0-FB8CF6CE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1C1F3-88C9-467B-B35E-AF4FCFBC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EE423-D602-49A5-9301-2BEB141DD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4016-3964-42BC-9E1E-CD92737C655A}" type="datetimeFigureOut">
              <a:rPr lang="en-US" smtClean="0"/>
              <a:t>5/10/2021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AD6A-3A78-4874-80FC-6551FC68D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7940-03BD-428D-9E9F-96136AA8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ob.searles\Desktop\Template\art-fram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1" y="-94396"/>
            <a:ext cx="12480910" cy="7687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-24487" y="0"/>
            <a:ext cx="12261947" cy="6661242"/>
          </a:xfrm>
          <a:prstGeom prst="rect">
            <a:avLst/>
          </a:prstGeom>
          <a:solidFill>
            <a:schemeClr val="bg2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4487" y="6648852"/>
            <a:ext cx="12261947" cy="257256"/>
          </a:xfrm>
          <a:prstGeom prst="rect">
            <a:avLst/>
          </a:prstGeom>
          <a:solidFill>
            <a:srgbClr val="0A2240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2541" y="2586614"/>
            <a:ext cx="10431992" cy="16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304801"/>
            <a:ext cx="8301796" cy="34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8360"/>
            <a:ext cx="12062137" cy="2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43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45" b="0" i="0" kern="1200">
          <a:solidFill>
            <a:srgbClr val="0A22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5pPr>
      <a:lvl6pPr marL="522544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6pPr>
      <a:lvl7pPr marL="1045088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7pPr>
      <a:lvl8pPr marL="1567632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8pPr>
      <a:lvl9pPr marL="2090176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9pPr>
    </p:titleStyle>
    <p:bodyStyle>
      <a:lvl1pPr marL="264901" indent="-264901" algn="l" rtl="0" eaLnBrk="1" fontAlgn="base" hangingPunct="1">
        <a:spcBef>
          <a:spcPts val="2058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245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625965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992471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357163" indent="-257643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671052" indent="-261272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873992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6pPr>
      <a:lvl7pPr marL="3396536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7pPr>
      <a:lvl8pPr marL="3919079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8pPr>
      <a:lvl9pPr marL="4441624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1pPr>
      <a:lvl2pPr marL="52254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2pPr>
      <a:lvl3pPr marL="104508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3pPr>
      <a:lvl4pPr marL="156763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4pPr>
      <a:lvl5pPr marL="2090176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5pPr>
      <a:lvl6pPr marL="261272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6pPr>
      <a:lvl7pPr marL="313526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7pPr>
      <a:lvl8pPr marL="365780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8pPr>
      <a:lvl9pPr marL="418035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tamucc.edu/irboard/index.html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ive.tamucc.edu/scientific-diving/index.html" TargetMode="External"/><Relationship Id="rId5" Type="http://schemas.openxmlformats.org/officeDocument/2006/relationships/hyperlink" Target="http://research.tamucc.edu/iacuc/index.html" TargetMode="External"/><Relationship Id="rId4" Type="http://schemas.openxmlformats.org/officeDocument/2006/relationships/hyperlink" Target="https://ibc.tamucc.ed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668" y="2241657"/>
            <a:ext cx="10961737" cy="1530848"/>
          </a:xfrm>
        </p:spPr>
        <p:txBody>
          <a:bodyPr>
            <a:normAutofit/>
          </a:bodyPr>
          <a:lstStyle/>
          <a:p>
            <a:r>
              <a:rPr lang="en-US" dirty="0"/>
              <a:t>iRIS for the Study Contact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7095" y="6017811"/>
            <a:ext cx="10758488" cy="7610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Rebecca Ballard, JD, MA, CIP		April 23, 2021</a:t>
            </a:r>
          </a:p>
          <a:p>
            <a:r>
              <a:rPr lang="en-US" dirty="0"/>
              <a:t>Director, Research Compliance	</a:t>
            </a:r>
          </a:p>
        </p:txBody>
      </p:sp>
    </p:spTree>
    <p:extLst>
      <p:ext uri="{BB962C8B-B14F-4D97-AF65-F5344CB8AC3E}">
        <p14:creationId xmlns:p14="http://schemas.microsoft.com/office/powerpoint/2010/main" val="27952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0"/>
    </mc:Choice>
    <mc:Fallback xmlns="">
      <p:transition spd="slow" advTm="134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9DAB6A-C9D1-4557-B401-B3DA3D453966}"/>
              </a:ext>
            </a:extLst>
          </p:cNvPr>
          <p:cNvSpPr/>
          <p:nvPr/>
        </p:nvSpPr>
        <p:spPr>
          <a:xfrm>
            <a:off x="1391050" y="134914"/>
            <a:ext cx="9676802" cy="123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I get access to iRIS to take advantage of these features?</a:t>
            </a:r>
          </a:p>
          <a:p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Getting access to studies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CC5D32-DD34-44F4-AE45-1CC725F18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0" y="1650519"/>
            <a:ext cx="6561713" cy="49718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FE2429-35E2-460E-AE27-A1B582278081}"/>
              </a:ext>
            </a:extLst>
          </p:cNvPr>
          <p:cNvSpPr txBox="1"/>
          <p:nvPr/>
        </p:nvSpPr>
        <p:spPr>
          <a:xfrm>
            <a:off x="7952762" y="1639090"/>
            <a:ext cx="4239237" cy="2852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When you login for the first time your dashboard will likely be empty.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45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That’s because we only had listed study personnel in our files.</a:t>
            </a:r>
          </a:p>
        </p:txBody>
      </p:sp>
    </p:spTree>
    <p:extLst>
      <p:ext uri="{BB962C8B-B14F-4D97-AF65-F5344CB8AC3E}">
        <p14:creationId xmlns:p14="http://schemas.microsoft.com/office/powerpoint/2010/main" val="28229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9DAB6A-C9D1-4557-B401-B3DA3D453966}"/>
              </a:ext>
            </a:extLst>
          </p:cNvPr>
          <p:cNvSpPr/>
          <p:nvPr/>
        </p:nvSpPr>
        <p:spPr>
          <a:xfrm>
            <a:off x="1391050" y="134914"/>
            <a:ext cx="9676802" cy="123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I get access to iRIS to take advantage of these features?</a:t>
            </a:r>
          </a:p>
          <a:p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Associating your account to the study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E2429-35E2-460E-AE27-A1B582278081}"/>
              </a:ext>
            </a:extLst>
          </p:cNvPr>
          <p:cNvSpPr txBox="1"/>
          <p:nvPr/>
        </p:nvSpPr>
        <p:spPr>
          <a:xfrm>
            <a:off x="1391048" y="1650519"/>
            <a:ext cx="10530979" cy="1373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need to associate you as the study contact to your PI’s studies.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45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45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45F47-4793-4831-94EE-51F607C7BE8E}"/>
              </a:ext>
            </a:extLst>
          </p:cNvPr>
          <p:cNvSpPr txBox="1"/>
          <p:nvPr/>
        </p:nvSpPr>
        <p:spPr>
          <a:xfrm>
            <a:off x="1391048" y="2325977"/>
            <a:ext cx="10429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I get associated to the individual studies?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D5210-12F5-41D1-A871-9CC940829A96}"/>
              </a:ext>
            </a:extLst>
          </p:cNvPr>
          <p:cNvSpPr txBox="1"/>
          <p:nvPr/>
        </p:nvSpPr>
        <p:spPr>
          <a:xfrm>
            <a:off x="1391048" y="3035722"/>
            <a:ext cx="10530979" cy="1640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During our investigator training, we will point out this feature. The PI will have an opportunity to add you to their studies as study contacts during implementation.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45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B1E85-A8BD-417E-A73C-623CF2045030}"/>
              </a:ext>
            </a:extLst>
          </p:cNvPr>
          <p:cNvSpPr txBox="1"/>
          <p:nvPr/>
        </p:nvSpPr>
        <p:spPr>
          <a:xfrm>
            <a:off x="1391048" y="4555527"/>
            <a:ext cx="10530979" cy="1271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can also be added through the amendment process as a personnel change.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45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0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9DAB6A-C9D1-4557-B401-B3DA3D453966}"/>
              </a:ext>
            </a:extLst>
          </p:cNvPr>
          <p:cNvSpPr/>
          <p:nvPr/>
        </p:nvSpPr>
        <p:spPr>
          <a:xfrm>
            <a:off x="1391050" y="134914"/>
            <a:ext cx="9676802" cy="123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I get access to iRIS to take advantage of these features?</a:t>
            </a:r>
          </a:p>
          <a:p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Grant Key Personnel Access to the Study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E2429-35E2-460E-AE27-A1B582278081}"/>
              </a:ext>
            </a:extLst>
          </p:cNvPr>
          <p:cNvSpPr txBox="1"/>
          <p:nvPr/>
        </p:nvSpPr>
        <p:spPr>
          <a:xfrm>
            <a:off x="1391050" y="4992838"/>
            <a:ext cx="10789520" cy="798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the application under “Grant Key Personnel Access to the Study,” the submitting party sets who will have access to the submission.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6BF45-D46B-4D7F-ADCD-6A534B42A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0" y="1650519"/>
            <a:ext cx="10789520" cy="308932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01AEA97-3EC3-44AC-B2A8-AC9EE969F33E}"/>
              </a:ext>
            </a:extLst>
          </p:cNvPr>
          <p:cNvSpPr/>
          <p:nvPr/>
        </p:nvSpPr>
        <p:spPr>
          <a:xfrm>
            <a:off x="10462772" y="2305522"/>
            <a:ext cx="914400" cy="56204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7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9DAB6A-C9D1-4557-B401-B3DA3D453966}"/>
              </a:ext>
            </a:extLst>
          </p:cNvPr>
          <p:cNvSpPr/>
          <p:nvPr/>
        </p:nvSpPr>
        <p:spPr>
          <a:xfrm>
            <a:off x="1391050" y="134914"/>
            <a:ext cx="9676802" cy="123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I get access to iRIS to take advantage of these features?</a:t>
            </a:r>
          </a:p>
          <a:p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Setting Study Contacts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E2429-35E2-460E-AE27-A1B582278081}"/>
              </a:ext>
            </a:extLst>
          </p:cNvPr>
          <p:cNvSpPr txBox="1"/>
          <p:nvPr/>
        </p:nvSpPr>
        <p:spPr>
          <a:xfrm>
            <a:off x="8103764" y="1639090"/>
            <a:ext cx="4227807" cy="322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After selecting your name from the Find User Search Directory, the submitting party can select your role.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45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Selecting “Study Contact” role gives you access to the study.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23EAB1-A9CB-43DB-ADED-49D7E7F7F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30"/>
          <a:stretch/>
        </p:blipFill>
        <p:spPr>
          <a:xfrm>
            <a:off x="1391050" y="1650518"/>
            <a:ext cx="6712714" cy="49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6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9DAB6A-C9D1-4557-B401-B3DA3D453966}"/>
              </a:ext>
            </a:extLst>
          </p:cNvPr>
          <p:cNvSpPr/>
          <p:nvPr/>
        </p:nvSpPr>
        <p:spPr>
          <a:xfrm>
            <a:off x="1391050" y="134914"/>
            <a:ext cx="96768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this mean I’ll be treated a study team member?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E2429-35E2-460E-AE27-A1B582278081}"/>
              </a:ext>
            </a:extLst>
          </p:cNvPr>
          <p:cNvSpPr txBox="1"/>
          <p:nvPr/>
        </p:nvSpPr>
        <p:spPr>
          <a:xfrm>
            <a:off x="8103764" y="1639090"/>
            <a:ext cx="4160941" cy="490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Selecting “Study Contact” role here gives you access to the study.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45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But if that is the ONLY role selected, like shown here, you are NOT considered a study team member.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45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means you do not have training requirements.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23EAB1-A9CB-43DB-ADED-49D7E7F7F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30"/>
          <a:stretch/>
        </p:blipFill>
        <p:spPr>
          <a:xfrm>
            <a:off x="1391050" y="1650518"/>
            <a:ext cx="6712714" cy="49718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43C145-892A-437C-852E-D8727734E22B}"/>
              </a:ext>
            </a:extLst>
          </p:cNvPr>
          <p:cNvSpPr txBox="1"/>
          <p:nvPr/>
        </p:nvSpPr>
        <p:spPr>
          <a:xfrm>
            <a:off x="1391050" y="1038894"/>
            <a:ext cx="6270770" cy="42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41219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9DAB6A-C9D1-4557-B401-B3DA3D453966}"/>
              </a:ext>
            </a:extLst>
          </p:cNvPr>
          <p:cNvSpPr/>
          <p:nvPr/>
        </p:nvSpPr>
        <p:spPr>
          <a:xfrm>
            <a:off x="1391050" y="134914"/>
            <a:ext cx="9676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does the Study Contact role allow me to do?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E2429-35E2-460E-AE27-A1B582278081}"/>
              </a:ext>
            </a:extLst>
          </p:cNvPr>
          <p:cNvSpPr txBox="1"/>
          <p:nvPr/>
        </p:nvSpPr>
        <p:spPr>
          <a:xfrm>
            <a:off x="2611772" y="2013275"/>
            <a:ext cx="9580228" cy="42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Track the approval status of the submission.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EF6CD2-06D4-4D5D-89E8-D52C6B41866F}"/>
              </a:ext>
            </a:extLst>
          </p:cNvPr>
          <p:cNvSpPr/>
          <p:nvPr/>
        </p:nvSpPr>
        <p:spPr>
          <a:xfrm>
            <a:off x="1524544" y="1771489"/>
            <a:ext cx="887742" cy="912858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ED278D-CB16-4C1F-B611-5C960DD3FEB4}"/>
              </a:ext>
            </a:extLst>
          </p:cNvPr>
          <p:cNvSpPr/>
          <p:nvPr/>
        </p:nvSpPr>
        <p:spPr>
          <a:xfrm>
            <a:off x="1524544" y="3369228"/>
            <a:ext cx="887742" cy="912858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C26D2-C6A7-433C-BC2C-F97B4FC2EB86}"/>
              </a:ext>
            </a:extLst>
          </p:cNvPr>
          <p:cNvSpPr txBox="1"/>
          <p:nvPr/>
        </p:nvSpPr>
        <p:spPr>
          <a:xfrm>
            <a:off x="2611772" y="3426188"/>
            <a:ext cx="9580228" cy="42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Access all notifications that are sent to the Principal Investigator.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B48A12-51A7-4C04-ABA1-4B315B586677}"/>
              </a:ext>
            </a:extLst>
          </p:cNvPr>
          <p:cNvSpPr/>
          <p:nvPr/>
        </p:nvSpPr>
        <p:spPr>
          <a:xfrm>
            <a:off x="1524544" y="4966967"/>
            <a:ext cx="887742" cy="912858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6D01B2-4572-4233-8D3B-5073C6792131}"/>
              </a:ext>
            </a:extLst>
          </p:cNvPr>
          <p:cNvSpPr txBox="1"/>
          <p:nvPr/>
        </p:nvSpPr>
        <p:spPr>
          <a:xfrm>
            <a:off x="2611772" y="5208753"/>
            <a:ext cx="9580228" cy="42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Assist the Principal Investigator in submitting their application.</a:t>
            </a:r>
          </a:p>
        </p:txBody>
      </p:sp>
    </p:spTree>
    <p:extLst>
      <p:ext uri="{BB962C8B-B14F-4D97-AF65-F5344CB8AC3E}">
        <p14:creationId xmlns:p14="http://schemas.microsoft.com/office/powerpoint/2010/main" val="33526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9DAB6A-C9D1-4557-B401-B3DA3D453966}"/>
              </a:ext>
            </a:extLst>
          </p:cNvPr>
          <p:cNvSpPr/>
          <p:nvPr/>
        </p:nvSpPr>
        <p:spPr>
          <a:xfrm>
            <a:off x="1391050" y="134914"/>
            <a:ext cx="9676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does the Study Contact role allow me to do?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E2429-35E2-460E-AE27-A1B582278081}"/>
              </a:ext>
            </a:extLst>
          </p:cNvPr>
          <p:cNvSpPr txBox="1"/>
          <p:nvPr/>
        </p:nvSpPr>
        <p:spPr>
          <a:xfrm>
            <a:off x="2478278" y="930119"/>
            <a:ext cx="9580228" cy="42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Track the approval status of the submission.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EF6CD2-06D4-4D5D-89E8-D52C6B41866F}"/>
              </a:ext>
            </a:extLst>
          </p:cNvPr>
          <p:cNvSpPr/>
          <p:nvPr/>
        </p:nvSpPr>
        <p:spPr>
          <a:xfrm>
            <a:off x="1391050" y="688333"/>
            <a:ext cx="887742" cy="912858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09C5EB-675E-4D13-95EF-C5D8AA8AD644}"/>
              </a:ext>
            </a:extLst>
          </p:cNvPr>
          <p:cNvSpPr txBox="1"/>
          <p:nvPr/>
        </p:nvSpPr>
        <p:spPr>
          <a:xfrm>
            <a:off x="1448720" y="3654050"/>
            <a:ext cx="10692946" cy="798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the submission progresses through review, the study status will be updated.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EC5EA-B2B6-47B2-9D4D-F59CB318D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0" y="1650519"/>
            <a:ext cx="10800950" cy="1808779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7FB3AC67-AC56-4657-84EC-D9EAF314D405}"/>
              </a:ext>
            </a:extLst>
          </p:cNvPr>
          <p:cNvSpPr/>
          <p:nvPr/>
        </p:nvSpPr>
        <p:spPr>
          <a:xfrm>
            <a:off x="1266738" y="2908678"/>
            <a:ext cx="914400" cy="56204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8D306-0997-4C44-AF34-A39FEF9C6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925" y="4270521"/>
            <a:ext cx="9239075" cy="2351897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0201DFE3-4242-43A8-9FC5-49E49D72BF10}"/>
              </a:ext>
            </a:extLst>
          </p:cNvPr>
          <p:cNvSpPr/>
          <p:nvPr/>
        </p:nvSpPr>
        <p:spPr>
          <a:xfrm>
            <a:off x="2694265" y="5753944"/>
            <a:ext cx="914400" cy="56204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9DAB6A-C9D1-4557-B401-B3DA3D453966}"/>
              </a:ext>
            </a:extLst>
          </p:cNvPr>
          <p:cNvSpPr/>
          <p:nvPr/>
        </p:nvSpPr>
        <p:spPr>
          <a:xfrm>
            <a:off x="1391050" y="134914"/>
            <a:ext cx="9676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does the Study Contact role allow me to do?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E2429-35E2-460E-AE27-A1B582278081}"/>
              </a:ext>
            </a:extLst>
          </p:cNvPr>
          <p:cNvSpPr txBox="1"/>
          <p:nvPr/>
        </p:nvSpPr>
        <p:spPr>
          <a:xfrm>
            <a:off x="2478278" y="930119"/>
            <a:ext cx="9580228" cy="42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Track the approval status of the submission.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EF6CD2-06D4-4D5D-89E8-D52C6B41866F}"/>
              </a:ext>
            </a:extLst>
          </p:cNvPr>
          <p:cNvSpPr/>
          <p:nvPr/>
        </p:nvSpPr>
        <p:spPr>
          <a:xfrm>
            <a:off x="1391050" y="688333"/>
            <a:ext cx="887742" cy="912858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09C5EB-675E-4D13-95EF-C5D8AA8AD644}"/>
              </a:ext>
            </a:extLst>
          </p:cNvPr>
          <p:cNvSpPr txBox="1"/>
          <p:nvPr/>
        </p:nvSpPr>
        <p:spPr>
          <a:xfrm>
            <a:off x="1391050" y="4176168"/>
            <a:ext cx="10800950" cy="42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detailed breakdown can be viewed in the History.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8D306-0997-4C44-AF34-A39FEF9C6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0" y="1650519"/>
            <a:ext cx="10800950" cy="2351897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0201DFE3-4242-43A8-9FC5-49E49D72BF10}"/>
              </a:ext>
            </a:extLst>
          </p:cNvPr>
          <p:cNvSpPr/>
          <p:nvPr/>
        </p:nvSpPr>
        <p:spPr>
          <a:xfrm>
            <a:off x="7610515" y="3547093"/>
            <a:ext cx="914400" cy="56204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BF3719-5423-496B-9E9A-603992038D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415" b="27208"/>
          <a:stretch/>
        </p:blipFill>
        <p:spPr>
          <a:xfrm>
            <a:off x="1391050" y="4779206"/>
            <a:ext cx="10800950" cy="1843212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5B27B6ED-5105-4E12-AE7D-9DDBC2C34045}"/>
              </a:ext>
            </a:extLst>
          </p:cNvPr>
          <p:cNvSpPr/>
          <p:nvPr/>
        </p:nvSpPr>
        <p:spPr>
          <a:xfrm>
            <a:off x="9378227" y="5869812"/>
            <a:ext cx="914400" cy="56204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9DAB6A-C9D1-4557-B401-B3DA3D453966}"/>
              </a:ext>
            </a:extLst>
          </p:cNvPr>
          <p:cNvSpPr/>
          <p:nvPr/>
        </p:nvSpPr>
        <p:spPr>
          <a:xfrm>
            <a:off x="1391050" y="134914"/>
            <a:ext cx="9676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does the Study Contact role allow me to do?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ED278D-CB16-4C1F-B611-5C960DD3FEB4}"/>
              </a:ext>
            </a:extLst>
          </p:cNvPr>
          <p:cNvSpPr/>
          <p:nvPr/>
        </p:nvSpPr>
        <p:spPr>
          <a:xfrm>
            <a:off x="1391050" y="682509"/>
            <a:ext cx="887742" cy="912858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C26D2-C6A7-433C-BC2C-F97B4FC2EB86}"/>
              </a:ext>
            </a:extLst>
          </p:cNvPr>
          <p:cNvSpPr txBox="1"/>
          <p:nvPr/>
        </p:nvSpPr>
        <p:spPr>
          <a:xfrm>
            <a:off x="2483818" y="739469"/>
            <a:ext cx="9580228" cy="42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Access all notifications that are sent to the Principal Investigator.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67E0D-B1DC-43FB-887C-E2A4C2325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0" y="2760929"/>
            <a:ext cx="10812380" cy="24383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2304C89-A664-4559-96AC-C6D9F8B064F2}"/>
              </a:ext>
            </a:extLst>
          </p:cNvPr>
          <p:cNvSpPr txBox="1"/>
          <p:nvPr/>
        </p:nvSpPr>
        <p:spPr>
          <a:xfrm>
            <a:off x="1391050" y="1707479"/>
            <a:ext cx="10692946" cy="798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Study contacts will be cc’d on all notifications sent by iRIS to the PI, such as continuing review reminders.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19D8CE-C9F8-4390-A9B6-A0C280299DE8}"/>
              </a:ext>
            </a:extLst>
          </p:cNvPr>
          <p:cNvSpPr txBox="1"/>
          <p:nvPr/>
        </p:nvSpPr>
        <p:spPr>
          <a:xfrm>
            <a:off x="1391050" y="5554486"/>
            <a:ext cx="10692946" cy="798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Study contacts can also access the submission study correspondence page to see notifications sent.</a:t>
            </a:r>
          </a:p>
        </p:txBody>
      </p:sp>
    </p:spTree>
    <p:extLst>
      <p:ext uri="{BB962C8B-B14F-4D97-AF65-F5344CB8AC3E}">
        <p14:creationId xmlns:p14="http://schemas.microsoft.com/office/powerpoint/2010/main" val="23770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9DAB6A-C9D1-4557-B401-B3DA3D453966}"/>
              </a:ext>
            </a:extLst>
          </p:cNvPr>
          <p:cNvSpPr/>
          <p:nvPr/>
        </p:nvSpPr>
        <p:spPr>
          <a:xfrm>
            <a:off x="1391050" y="71373"/>
            <a:ext cx="9676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does the Study Contact role allow me to do?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B48A12-51A7-4C04-ABA1-4B315B586677}"/>
              </a:ext>
            </a:extLst>
          </p:cNvPr>
          <p:cNvSpPr/>
          <p:nvPr/>
        </p:nvSpPr>
        <p:spPr>
          <a:xfrm>
            <a:off x="1441610" y="627357"/>
            <a:ext cx="887742" cy="912858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6D01B2-4572-4233-8D3B-5073C6792131}"/>
              </a:ext>
            </a:extLst>
          </p:cNvPr>
          <p:cNvSpPr txBox="1"/>
          <p:nvPr/>
        </p:nvSpPr>
        <p:spPr>
          <a:xfrm>
            <a:off x="2584938" y="869143"/>
            <a:ext cx="9580228" cy="42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Assist the Principal Investigator in submitting their application.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30ADA-32B2-4162-B303-B25958B83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7" r="555" b="18389"/>
          <a:stretch/>
        </p:blipFill>
        <p:spPr>
          <a:xfrm>
            <a:off x="1399284" y="2852420"/>
            <a:ext cx="10800950" cy="23069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A67676-3697-4801-83D3-AB7701D3BC26}"/>
              </a:ext>
            </a:extLst>
          </p:cNvPr>
          <p:cNvSpPr txBox="1"/>
          <p:nvPr/>
        </p:nvSpPr>
        <p:spPr>
          <a:xfrm>
            <a:off x="1399284" y="1698606"/>
            <a:ext cx="10774116" cy="798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can assist by filling out the submission, such as uploading documents in the submission packet.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3751441-8EB9-47CA-A65F-976855C8B9FC}"/>
              </a:ext>
            </a:extLst>
          </p:cNvPr>
          <p:cNvSpPr/>
          <p:nvPr/>
        </p:nvSpPr>
        <p:spPr>
          <a:xfrm>
            <a:off x="6039919" y="4597345"/>
            <a:ext cx="914400" cy="56204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5E09C9-4BC6-428A-B04A-611230D11A47}"/>
              </a:ext>
            </a:extLst>
          </p:cNvPr>
          <p:cNvSpPr txBox="1"/>
          <p:nvPr/>
        </p:nvSpPr>
        <p:spPr>
          <a:xfrm>
            <a:off x="1391050" y="5460612"/>
            <a:ext cx="9217956" cy="798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Once you are done, you will get to this page to send the draft to the PI for review, edits, and final sign-off.</a:t>
            </a:r>
          </a:p>
        </p:txBody>
      </p:sp>
    </p:spTree>
    <p:extLst>
      <p:ext uri="{BB962C8B-B14F-4D97-AF65-F5344CB8AC3E}">
        <p14:creationId xmlns:p14="http://schemas.microsoft.com/office/powerpoint/2010/main" val="198855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Did you know?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4591" y="764596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The Office of Research Compliance has implemented research compliance software called </a:t>
            </a:r>
            <a:r>
              <a:rPr lang="en-US" sz="2245" b="0" dirty="0" err="1"/>
              <a:t>iRIS</a:t>
            </a:r>
            <a:r>
              <a:rPr lang="en-US" sz="2245" b="0" dirty="0"/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5BBF14-41DC-48B0-AD5D-83F26A5E2304}"/>
              </a:ext>
            </a:extLst>
          </p:cNvPr>
          <p:cNvGrpSpPr/>
          <p:nvPr/>
        </p:nvGrpSpPr>
        <p:grpSpPr>
          <a:xfrm>
            <a:off x="1762019" y="1530849"/>
            <a:ext cx="9334072" cy="5091569"/>
            <a:chOff x="1615385" y="1650519"/>
            <a:chExt cx="8367513" cy="49718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9A2B6B-F549-4634-8107-7007F5BF68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0" t="2028" r="3804" b="1745"/>
            <a:stretch/>
          </p:blipFill>
          <p:spPr>
            <a:xfrm>
              <a:off x="7076905" y="1650519"/>
              <a:ext cx="2905993" cy="4971899"/>
            </a:xfrm>
            <a:prstGeom prst="rect">
              <a:avLst/>
            </a:prstGeom>
          </p:spPr>
        </p:pic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C6828BD4-675D-4C81-B192-18575763E021}"/>
                </a:ext>
              </a:extLst>
            </p:cNvPr>
            <p:cNvSpPr/>
            <p:nvPr/>
          </p:nvSpPr>
          <p:spPr>
            <a:xfrm>
              <a:off x="1615385" y="1714590"/>
              <a:ext cx="3719856" cy="2288592"/>
            </a:xfrm>
            <a:prstGeom prst="cloudCallout">
              <a:avLst>
                <a:gd name="adj1" fmla="val 113795"/>
                <a:gd name="adj2" fmla="val -15439"/>
              </a:avLst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What does research compliance software have to do with me?</a:t>
              </a:r>
            </a:p>
            <a:p>
              <a:pPr algn="ctr"/>
              <a:endParaRPr lang="en-US" sz="1600" dirty="0">
                <a:solidFill>
                  <a:srgbClr val="002060"/>
                </a:solidFill>
              </a:endParaRPr>
            </a:p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I’m not a researcher.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7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9DAB6A-C9D1-4557-B401-B3DA3D453966}"/>
              </a:ext>
            </a:extLst>
          </p:cNvPr>
          <p:cNvSpPr/>
          <p:nvPr/>
        </p:nvSpPr>
        <p:spPr>
          <a:xfrm>
            <a:off x="1391051" y="233892"/>
            <a:ext cx="107741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I need to know to help my investigators in the transition into iRIS?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C1EA38-7242-4CD1-8C2D-C677195765E1}"/>
              </a:ext>
            </a:extLst>
          </p:cNvPr>
          <p:cNvSpPr txBox="1"/>
          <p:nvPr/>
        </p:nvSpPr>
        <p:spPr>
          <a:xfrm>
            <a:off x="2611772" y="2013275"/>
            <a:ext cx="9580228" cy="42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IRB will not accept submissions via REDCap after May 31, 2021.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8A3C1F-9124-4E1C-A52C-ABFC420DD1A7}"/>
              </a:ext>
            </a:extLst>
          </p:cNvPr>
          <p:cNvSpPr/>
          <p:nvPr/>
        </p:nvSpPr>
        <p:spPr>
          <a:xfrm>
            <a:off x="1524544" y="1771489"/>
            <a:ext cx="887742" cy="912858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33B358-3536-4BF1-957B-9955EACB75CC}"/>
              </a:ext>
            </a:extLst>
          </p:cNvPr>
          <p:cNvSpPr/>
          <p:nvPr/>
        </p:nvSpPr>
        <p:spPr>
          <a:xfrm>
            <a:off x="1524544" y="3252557"/>
            <a:ext cx="887742" cy="912858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0AD8F5-B5FF-4046-A157-8E5ACF903527}"/>
              </a:ext>
            </a:extLst>
          </p:cNvPr>
          <p:cNvSpPr txBox="1"/>
          <p:nvPr/>
        </p:nvSpPr>
        <p:spPr>
          <a:xfrm>
            <a:off x="2611772" y="3490711"/>
            <a:ext cx="9580228" cy="42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Training sessions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A829F7-028C-44E4-AE73-2FAEE4DA7288}"/>
              </a:ext>
            </a:extLst>
          </p:cNvPr>
          <p:cNvSpPr txBox="1"/>
          <p:nvPr/>
        </p:nvSpPr>
        <p:spPr>
          <a:xfrm>
            <a:off x="2611770" y="2553383"/>
            <a:ext cx="8252873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REDCap link will be replaced with the link to iRIS on June 1, 2021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74D0A5-ABE0-4340-9829-83AC43C787E2}"/>
              </a:ext>
            </a:extLst>
          </p:cNvPr>
          <p:cNvSpPr txBox="1"/>
          <p:nvPr/>
        </p:nvSpPr>
        <p:spPr>
          <a:xfrm>
            <a:off x="2611771" y="4136468"/>
            <a:ext cx="8252873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your investigators to attend one of the iRIS training sessions, 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contact us for a small group training session in your department.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0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1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We know.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0" y="846567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But behind every good PI, is a good business manager.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A7A3BDD-B734-4854-8A99-9FE170CCA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"/>
          <a:stretch/>
        </p:blipFill>
        <p:spPr>
          <a:xfrm>
            <a:off x="3123870" y="1663737"/>
            <a:ext cx="6727334" cy="495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1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1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iRIS Features for the Study Contact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F84FE870-F642-42CE-8D84-9280F7C1D8D5}"/>
              </a:ext>
            </a:extLst>
          </p:cNvPr>
          <p:cNvSpPr txBox="1">
            <a:spLocks/>
          </p:cNvSpPr>
          <p:nvPr/>
        </p:nvSpPr>
        <p:spPr bwMode="auto">
          <a:xfrm>
            <a:off x="1391050" y="846567"/>
            <a:ext cx="10088832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We have some software features that might be useful to you.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AA4A0E-E745-4360-8CD3-828B26D4B0C9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pic>
        <p:nvPicPr>
          <p:cNvPr id="1026" name="Picture 2" descr="Future Scope &amp; Career for Business Analyst (BA) in Canada ?">
            <a:extLst>
              <a:ext uri="{FF2B5EF4-FFF2-40B4-BE49-F238E27FC236}">
                <a16:creationId xmlns:a16="http://schemas.microsoft.com/office/drawing/2014/main" id="{4C92D0FA-F9E3-4E2F-9E96-0381C31B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87" y="1650519"/>
            <a:ext cx="10800950" cy="49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24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7AE542-E30E-44CA-B596-C920A8B39F7A}"/>
              </a:ext>
            </a:extLst>
          </p:cNvPr>
          <p:cNvSpPr/>
          <p:nvPr/>
        </p:nvSpPr>
        <p:spPr>
          <a:xfrm>
            <a:off x="0" y="1793080"/>
            <a:ext cx="12192000" cy="482498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791A2-8D81-40F7-8839-42636FD8DC2F}"/>
              </a:ext>
            </a:extLst>
          </p:cNvPr>
          <p:cNvSpPr/>
          <p:nvPr/>
        </p:nvSpPr>
        <p:spPr>
          <a:xfrm>
            <a:off x="1862544" y="239934"/>
            <a:ext cx="96768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Welcome!</a:t>
            </a:r>
          </a:p>
          <a:p>
            <a:pPr lvl="0"/>
            <a:endParaRPr lang="en-US" sz="2200" b="1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I’ll be guiding you through today’s course objectives</a:t>
            </a:r>
            <a:r>
              <a:rPr lang="en-US" sz="1617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17" dirty="0">
              <a:solidFill>
                <a:srgbClr val="0A2240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0E2506-8ED8-40CB-9DC0-B9354CC17226}"/>
              </a:ext>
            </a:extLst>
          </p:cNvPr>
          <p:cNvSpPr txBox="1">
            <a:spLocks/>
          </p:cNvSpPr>
          <p:nvPr/>
        </p:nvSpPr>
        <p:spPr>
          <a:xfrm>
            <a:off x="324325" y="2349862"/>
            <a:ext cx="10926771" cy="3066964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1223"/>
            <a:r>
              <a:rPr lang="en-US" sz="2600" dirty="0"/>
              <a:t>What is </a:t>
            </a:r>
            <a:r>
              <a:rPr lang="en-US" sz="2600" dirty="0" err="1"/>
              <a:t>iRIS</a:t>
            </a:r>
            <a:r>
              <a:rPr lang="en-US" sz="2600" dirty="0"/>
              <a:t>?</a:t>
            </a:r>
          </a:p>
          <a:p>
            <a:pPr defTabSz="821223"/>
            <a:r>
              <a:rPr lang="en-US" sz="2600" dirty="0"/>
              <a:t>What can iRIS do for me?</a:t>
            </a:r>
          </a:p>
          <a:p>
            <a:pPr defTabSz="821223"/>
            <a:r>
              <a:rPr lang="en-US" sz="2600" dirty="0"/>
              <a:t>What do I need to know to help my investigators in the transition into iRIS?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2C66E-ADDF-4EEB-BF77-5C1ABAB6C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7736"/>
          <a:stretch/>
        </p:blipFill>
        <p:spPr>
          <a:xfrm>
            <a:off x="0" y="79131"/>
            <a:ext cx="1805108" cy="171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5"/>
    </mc:Choice>
    <mc:Fallback xmlns="">
      <p:transition spd="slow" advTm="1884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F1DF2-4C97-49B1-BC01-756C4BA87F44}"/>
              </a:ext>
            </a:extLst>
          </p:cNvPr>
          <p:cNvSpPr txBox="1"/>
          <p:nvPr/>
        </p:nvSpPr>
        <p:spPr>
          <a:xfrm>
            <a:off x="1391050" y="1650518"/>
            <a:ext cx="10800949" cy="1640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iRIS is short for Integrated Research Information Systems.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a web-based system that enables online application submission, real-time submission tracking, review, post-approval compliance activities, and data management.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9DAB6A-C9D1-4557-B401-B3DA3D453966}"/>
              </a:ext>
            </a:extLst>
          </p:cNvPr>
          <p:cNvSpPr/>
          <p:nvPr/>
        </p:nvSpPr>
        <p:spPr>
          <a:xfrm>
            <a:off x="1391051" y="354124"/>
            <a:ext cx="9676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iRIS?</a:t>
            </a:r>
            <a:endParaRPr lang="en-US" sz="1617" dirty="0">
              <a:solidFill>
                <a:srgbClr val="0A224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B8969-5ED2-44FE-ABE9-7774F89178A7}"/>
              </a:ext>
            </a:extLst>
          </p:cNvPr>
          <p:cNvSpPr txBox="1"/>
          <p:nvPr/>
        </p:nvSpPr>
        <p:spPr>
          <a:xfrm>
            <a:off x="3467529" y="4674143"/>
            <a:ext cx="8646292" cy="901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Learn more about iRIS features at: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https://research.tamucc.edu/compliance/home/index.html</a:t>
            </a:r>
          </a:p>
        </p:txBody>
      </p:sp>
    </p:spTree>
    <p:extLst>
      <p:ext uri="{BB962C8B-B14F-4D97-AF65-F5344CB8AC3E}">
        <p14:creationId xmlns:p14="http://schemas.microsoft.com/office/powerpoint/2010/main" val="10774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F1DF2-4C97-49B1-BC01-756C4BA87F44}"/>
              </a:ext>
            </a:extLst>
          </p:cNvPr>
          <p:cNvSpPr txBox="1"/>
          <p:nvPr/>
        </p:nvSpPr>
        <p:spPr>
          <a:xfrm>
            <a:off x="1391050" y="1650518"/>
            <a:ext cx="10800949" cy="3591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iRIS will be used to submit all research compliance applications, including </a:t>
            </a: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IRB</a:t>
            </a: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IBC</a:t>
            </a: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(coming soon), </a:t>
            </a: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IACUC</a:t>
            </a: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(coming soon) and </a:t>
            </a: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Dive Operations</a:t>
            </a: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(coming soon).  The system also functions as a document repository, providing investigators with easy access to submission records and study documents.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245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Investigators can use the system anywhere they have Internet access, helping to connect faculty, researchers, students and partners around the world in one portal.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9DAB6A-C9D1-4557-B401-B3DA3D453966}"/>
              </a:ext>
            </a:extLst>
          </p:cNvPr>
          <p:cNvSpPr/>
          <p:nvPr/>
        </p:nvSpPr>
        <p:spPr>
          <a:xfrm>
            <a:off x="1391051" y="354124"/>
            <a:ext cx="9676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iRIS?</a:t>
            </a:r>
            <a:endParaRPr lang="en-US" sz="1617" dirty="0">
              <a:solidFill>
                <a:srgbClr val="0A22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7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F1DF2-4C97-49B1-BC01-756C4BA87F44}"/>
              </a:ext>
            </a:extLst>
          </p:cNvPr>
          <p:cNvSpPr txBox="1"/>
          <p:nvPr/>
        </p:nvSpPr>
        <p:spPr>
          <a:xfrm>
            <a:off x="1391050" y="1650518"/>
            <a:ext cx="10800949" cy="798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Yes. Research Compliance Committees will ONLY accept research applications through iRIS.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9DAB6A-C9D1-4557-B401-B3DA3D453966}"/>
              </a:ext>
            </a:extLst>
          </p:cNvPr>
          <p:cNvSpPr/>
          <p:nvPr/>
        </p:nvSpPr>
        <p:spPr>
          <a:xfrm>
            <a:off x="1391051" y="354124"/>
            <a:ext cx="9676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investigators have to use iRIS?</a:t>
            </a:r>
            <a:endParaRPr lang="en-US" sz="1617" dirty="0">
              <a:solidFill>
                <a:srgbClr val="0A224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DBE5FE-18D8-4A6A-ACD8-243429DA8E31}"/>
              </a:ext>
            </a:extLst>
          </p:cNvPr>
          <p:cNvSpPr/>
          <p:nvPr/>
        </p:nvSpPr>
        <p:spPr>
          <a:xfrm>
            <a:off x="1391051" y="3119456"/>
            <a:ext cx="9676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will investigators have to start using iRIS?</a:t>
            </a:r>
            <a:endParaRPr lang="en-US" sz="1617" dirty="0">
              <a:solidFill>
                <a:srgbClr val="0A224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D6BF4-3464-4038-AF81-4EE9B10EE2C0}"/>
              </a:ext>
            </a:extLst>
          </p:cNvPr>
          <p:cNvSpPr txBox="1"/>
          <p:nvPr/>
        </p:nvSpPr>
        <p:spPr>
          <a:xfrm>
            <a:off x="1391049" y="3852615"/>
            <a:ext cx="10470983" cy="2215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Starting June 1, 2021 for IRB.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245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Other committees are coming soon. Additional announcements on the timeline will be sent via research news </a:t>
            </a:r>
            <a:r>
              <a:rPr lang="en-US" sz="2245" dirty="0" err="1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listserve</a:t>
            </a: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committees are expected to be live in iRIS by end of 2021.</a:t>
            </a:r>
          </a:p>
        </p:txBody>
      </p:sp>
    </p:spTree>
    <p:extLst>
      <p:ext uri="{BB962C8B-B14F-4D97-AF65-F5344CB8AC3E}">
        <p14:creationId xmlns:p14="http://schemas.microsoft.com/office/powerpoint/2010/main" val="21011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F1DF2-4C97-49B1-BC01-756C4BA87F44}"/>
              </a:ext>
            </a:extLst>
          </p:cNvPr>
          <p:cNvSpPr txBox="1"/>
          <p:nvPr/>
        </p:nvSpPr>
        <p:spPr>
          <a:xfrm>
            <a:off x="1391050" y="1650518"/>
            <a:ext cx="10800949" cy="3160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First, you will need an iRIS account.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45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iRIS account is automatically created for you when you logon for the first time through SSO.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45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can access the iRIS login page on our website at: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https://research.tamucc.edu/compliance/home/index.html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9DAB6A-C9D1-4557-B401-B3DA3D453966}"/>
              </a:ext>
            </a:extLst>
          </p:cNvPr>
          <p:cNvSpPr/>
          <p:nvPr/>
        </p:nvSpPr>
        <p:spPr>
          <a:xfrm>
            <a:off x="1391050" y="134914"/>
            <a:ext cx="9676802" cy="123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I get access to iRIS to take advantage of these features?</a:t>
            </a:r>
          </a:p>
          <a:p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Getting an iRIS Account</a:t>
            </a:r>
          </a:p>
        </p:txBody>
      </p:sp>
    </p:spTree>
    <p:extLst>
      <p:ext uri="{BB962C8B-B14F-4D97-AF65-F5344CB8AC3E}">
        <p14:creationId xmlns:p14="http://schemas.microsoft.com/office/powerpoint/2010/main" val="24134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thicon PPT Template">
  <a:themeElements>
    <a:clrScheme name="Custom 3">
      <a:dk1>
        <a:srgbClr val="4C4A4B"/>
      </a:dk1>
      <a:lt1>
        <a:srgbClr val="F30617"/>
      </a:lt1>
      <a:dk2>
        <a:srgbClr val="1F497D"/>
      </a:dk2>
      <a:lt2>
        <a:srgbClr val="FFFFFF"/>
      </a:lt2>
      <a:accent1>
        <a:srgbClr val="004C97"/>
      </a:accent1>
      <a:accent2>
        <a:srgbClr val="64A70B"/>
      </a:accent2>
      <a:accent3>
        <a:srgbClr val="8DC8E8"/>
      </a:accent3>
      <a:accent4>
        <a:srgbClr val="9B3259"/>
      </a:accent4>
      <a:accent5>
        <a:srgbClr val="D40F7D"/>
      </a:accent5>
      <a:accent6>
        <a:srgbClr val="ED8B00"/>
      </a:accent6>
      <a:hlink>
        <a:srgbClr val="FFC800"/>
      </a:hlink>
      <a:folHlink>
        <a:srgbClr val="F306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8E86C38C-FBEA-8540-8B70-0B0E4E155384}" vid="{632ACC5A-7936-D34C-8396-772E7E8272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1005</Words>
  <Application>Microsoft Office PowerPoint</Application>
  <PresentationFormat>Widescreen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Verdana</vt:lpstr>
      <vt:lpstr>Office Theme</vt:lpstr>
      <vt:lpstr>1_Ethicon PPT Template</vt:lpstr>
      <vt:lpstr>iRIS for the Study Contact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v. Research</dc:title>
  <dc:creator>Ballard, Rebecca</dc:creator>
  <cp:lastModifiedBy>Ballard, Rebecca</cp:lastModifiedBy>
  <cp:revision>20</cp:revision>
  <dcterms:created xsi:type="dcterms:W3CDTF">2019-05-31T22:19:30Z</dcterms:created>
  <dcterms:modified xsi:type="dcterms:W3CDTF">2021-05-10T19:06:17Z</dcterms:modified>
</cp:coreProperties>
</file>