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43"/>
  </p:notesMasterIdLst>
  <p:sldIdLst>
    <p:sldId id="257" r:id="rId3"/>
    <p:sldId id="274" r:id="rId4"/>
    <p:sldId id="418" r:id="rId5"/>
    <p:sldId id="434" r:id="rId6"/>
    <p:sldId id="433" r:id="rId7"/>
    <p:sldId id="435" r:id="rId8"/>
    <p:sldId id="436" r:id="rId9"/>
    <p:sldId id="437" r:id="rId10"/>
    <p:sldId id="431" r:id="rId11"/>
    <p:sldId id="438" r:id="rId12"/>
    <p:sldId id="439" r:id="rId13"/>
    <p:sldId id="440" r:id="rId14"/>
    <p:sldId id="441" r:id="rId15"/>
    <p:sldId id="442" r:id="rId16"/>
    <p:sldId id="443" r:id="rId17"/>
    <p:sldId id="445" r:id="rId18"/>
    <p:sldId id="446" r:id="rId19"/>
    <p:sldId id="447" r:id="rId20"/>
    <p:sldId id="444" r:id="rId21"/>
    <p:sldId id="448" r:id="rId22"/>
    <p:sldId id="449" r:id="rId23"/>
    <p:sldId id="425" r:id="rId24"/>
    <p:sldId id="450" r:id="rId25"/>
    <p:sldId id="451" r:id="rId26"/>
    <p:sldId id="458" r:id="rId27"/>
    <p:sldId id="453" r:id="rId28"/>
    <p:sldId id="454" r:id="rId29"/>
    <p:sldId id="455" r:id="rId30"/>
    <p:sldId id="464" r:id="rId31"/>
    <p:sldId id="463" r:id="rId32"/>
    <p:sldId id="465" r:id="rId33"/>
    <p:sldId id="456" r:id="rId34"/>
    <p:sldId id="460" r:id="rId35"/>
    <p:sldId id="462" r:id="rId36"/>
    <p:sldId id="466" r:id="rId37"/>
    <p:sldId id="470" r:id="rId38"/>
    <p:sldId id="468" r:id="rId39"/>
    <p:sldId id="469" r:id="rId40"/>
    <p:sldId id="452" r:id="rId41"/>
    <p:sldId id="457"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56CD4C-319B-42FF-BF9D-71397CC85288}" v="1" dt="2021-04-27T20:49:38.02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03" autoAdjust="0"/>
    <p:restoredTop sz="94660"/>
  </p:normalViewPr>
  <p:slideViewPr>
    <p:cSldViewPr snapToGrid="0">
      <p:cViewPr varScale="1">
        <p:scale>
          <a:sx n="114" d="100"/>
          <a:sy n="114" d="100"/>
        </p:scale>
        <p:origin x="3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7:16:21.988"/>
    </inkml:context>
    <inkml:brush xml:id="br0">
      <inkml:brushProperty name="width" value="0.05" units="cm"/>
      <inkml:brushProperty name="height" value="0.05" units="cm"/>
      <inkml:brushProperty name="color" value="#E71224"/>
      <inkml:brushProperty name="ignorePressure" value="1"/>
    </inkml:brush>
  </inkml:definitions>
  <inkml:trace contextRef="#ctx0" brushRef="#br0">759 112,'-14'1,"0"0,0 1,0 0,0 1,0 1,-23 9,-77 44,33-14,9-6,2 4,-71 55,112-75,17-13,0 1,1 0,0 0,1 2,0-1,1 1,0 0,1 1,0 0,0 1,2 0,-6 13,10-17,1 1,0-1,1 0,0 1,0-1,1 1,0-1,1 0,5 17,1 0,1-2,16 32,-15-37,2-1,0 0,1-1,0 0,27 25,89 66,-45-40,-53-43,2-1,0-2,1-1,1-2,1-1,0-2,1-1,1-2,1-2,57 9,31 1,207 6,130-30,-383-1,0-4,81-20,155-49,49-10,185-52,-396 100,-99 27,-1-3,67-26,-101 31,-1-2,0 0,-1-1,0-1,27-26,-43 36,0 0,0 0,0-1,0 1,-1-1,0 1,0-1,0 0,0 0,-1 0,0 0,0 0,0 0,0-6,-3-78,-1 50,3 26,-2 0,1-1,-2 1,0 0,0 0,-1 1,-1-1,0 1,-1 0,0 0,-1 1,0-1,-1 2,0-1,-1 1,0 0,0 1,-1 0,0 0,-1 1,0 1,-16-9,-23-9,0 1,-2 3,-1 3,-58-13,34 8,-98-24,-1 7,-265-26,356 61,-42-6,41-2,-1 3,0 5,0 3,-135 14,94-1,-188-10,145-3,7-10,-4 1,149 11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1-15T17:16:58.639"/>
    </inkml:context>
    <inkml:brush xml:id="br0">
      <inkml:brushProperty name="width" value="0.05" units="cm"/>
      <inkml:brushProperty name="height" value="0.05" units="cm"/>
      <inkml:brushProperty name="color" value="#E71224"/>
      <inkml:brushProperty name="ignorePressure" value="1"/>
    </inkml:brush>
  </inkml:definitions>
  <inkml:trace contextRef="#ctx0" brushRef="#br0">1740 139,'-76'-4,"-97"-16,-9-2,155 19,1-1,-34-11,35 9,0 0,0 1,-27-1,23 5,0-2,0 0,-49-14,33 8,0 2,-1 3,0 1,-81 6,30-1,71-1,0 2,0 1,1 1,-1 1,1 2,0 0,1 1,0 2,1 0,0 2,-37 26,44-28,-4 3,1 0,0 1,-20 21,34-30,-1 0,1 1,1 0,-1 0,1 0,0 1,1 0,0-1,0 1,1 0,0 0,-2 17,3-10,0 0,2 0,0-1,0 1,1 0,1 0,1-1,0 0,1 0,0 0,1 0,1-1,0 0,0 0,2-1,0 0,0 0,1-1,0 0,1-1,21 17,-7-9,0-1,1-2,1 0,0-1,1-2,1-1,0-1,0-2,54 9,289 22,198 5,-400-40,281 42,-185-7,-77-12,53 12,-211-35,0 0,0-3,36-1,30 1,5 6,524 21,-433-34,224-36,353-51,-591 73,100-17,-219 27,52-13,-103 20,1 0,-1-1,1 0,-1 0,0-1,0 0,-1-1,14-10,-19 13,0 0,0 0,0 0,0 0,-1-1,1 1,-1-1,0 1,0-1,0 0,0 0,-1 0,0 0,1 0,-1 0,-1 0,1 0,-1 0,1-1,-1 1,-1 0,1 0,0 0,-1-1,0 1,0 0,-3-6,0 2,0 0,0 1,-1 0,-1 0,1 0,-1 1,0 0,0 0,-1 0,0 1,0 0,-12-7,-7-6,0-1,1-1,2-2,-42-46,-8-9,60 65,-1 1,0 1,0 0,-1 0,-31-13,-83-22,125 44,-48-15,-1 2,-1 2,0 3,-87-5,22 4,78 4,-43 1,-120 7,-251-4,241-20,-24 0,-546 23,621-12,-10-1,-269 13,421 0,1 1,-28 6,27-3,0-2,-25 1,2-4,24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CF796B-458D-420F-9FE2-3528D81EC1C2}" type="datetimeFigureOut">
              <a:rPr lang="en-US" smtClean="0"/>
              <a:t>5/20/2021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327660-3152-4B3D-9E8B-B4C55EDA8D40}" type="slidenum">
              <a:rPr lang="en-US" smtClean="0"/>
              <a:t>‹#›</a:t>
            </a:fld>
            <a:endParaRPr lang="en-US" dirty="0"/>
          </a:p>
        </p:txBody>
      </p:sp>
    </p:spTree>
    <p:extLst>
      <p:ext uri="{BB962C8B-B14F-4D97-AF65-F5344CB8AC3E}">
        <p14:creationId xmlns:p14="http://schemas.microsoft.com/office/powerpoint/2010/main" val="41258123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a:extLst>
              <a:ext uri="{28A0092B-C50C-407E-A947-70E740481C1C}">
                <a14:useLocalDpi xmlns:a14="http://schemas.microsoft.com/office/drawing/2010/main" val="0"/>
              </a:ext>
            </a:extLst>
          </a:blip>
          <a:srcRect b="13258"/>
          <a:stretch/>
        </p:blipFill>
        <p:spPr>
          <a:xfrm>
            <a:off x="-23452" y="-119495"/>
            <a:ext cx="12210256" cy="6029078"/>
          </a:xfrm>
          <a:prstGeom prst="rect">
            <a:avLst/>
          </a:prstGeom>
        </p:spPr>
      </p:pic>
      <p:sp>
        <p:nvSpPr>
          <p:cNvPr id="2" name="Title 1"/>
          <p:cNvSpPr>
            <a:spLocks noGrp="1"/>
          </p:cNvSpPr>
          <p:nvPr>
            <p:ph type="ctrTitle" hasCustomPrompt="1"/>
          </p:nvPr>
        </p:nvSpPr>
        <p:spPr>
          <a:xfrm>
            <a:off x="699247" y="1939948"/>
            <a:ext cx="10757647" cy="1136743"/>
          </a:xfrm>
        </p:spPr>
        <p:txBody>
          <a:bodyPr anchor="b"/>
          <a:lstStyle>
            <a:lvl1pPr algn="l">
              <a:defRPr sz="6000">
                <a:solidFill>
                  <a:srgbClr val="002B54"/>
                </a:solidFill>
                <a:latin typeface="+mn-lt"/>
              </a:defRPr>
            </a:lvl1pPr>
          </a:lstStyle>
          <a:p>
            <a:r>
              <a:rPr lang="en-US" dirty="0"/>
              <a:t>Presentation title</a:t>
            </a:r>
          </a:p>
        </p:txBody>
      </p:sp>
      <p:sp>
        <p:nvSpPr>
          <p:cNvPr id="3" name="Subtitle 2"/>
          <p:cNvSpPr>
            <a:spLocks noGrp="1"/>
          </p:cNvSpPr>
          <p:nvPr>
            <p:ph type="subTitle" idx="1" hasCustomPrompt="1"/>
          </p:nvPr>
        </p:nvSpPr>
        <p:spPr>
          <a:xfrm>
            <a:off x="699246" y="3107186"/>
            <a:ext cx="10757647" cy="926936"/>
          </a:xfrm>
        </p:spPr>
        <p:txBody>
          <a:bodyPr>
            <a:normAutofit/>
          </a:bodyPr>
          <a:lstStyle>
            <a:lvl1pPr marL="0" indent="0" algn="l">
              <a:buNone/>
              <a:defRPr sz="2800">
                <a:solidFill>
                  <a:srgbClr val="002B5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 </a:t>
            </a:r>
          </a:p>
        </p:txBody>
      </p:sp>
      <p:sp>
        <p:nvSpPr>
          <p:cNvPr id="6" name="Slide Number Placeholder 5"/>
          <p:cNvSpPr>
            <a:spLocks noGrp="1"/>
          </p:cNvSpPr>
          <p:nvPr>
            <p:ph type="sldNum" sz="quarter" idx="12"/>
          </p:nvPr>
        </p:nvSpPr>
        <p:spPr>
          <a:xfrm>
            <a:off x="699246" y="6238015"/>
            <a:ext cx="2743200" cy="365125"/>
          </a:xfrm>
        </p:spPr>
        <p:txBody>
          <a:bodyPr/>
          <a:lstStyle>
            <a:lvl1pPr algn="l">
              <a:defRPr/>
            </a:lvl1pPr>
          </a:lstStyle>
          <a:p>
            <a:fld id="{4223F25B-0DC5-4A83-BA12-0C6597E7F919}" type="slidenum">
              <a:rPr lang="en-US" smtClean="0"/>
              <a:pPr/>
              <a:t>‹#›</a:t>
            </a:fld>
            <a:endParaRPr lang="en-US" dirty="0"/>
          </a:p>
        </p:txBody>
      </p:sp>
      <p:sp>
        <p:nvSpPr>
          <p:cNvPr id="15" name="Text Placeholder 14"/>
          <p:cNvSpPr>
            <a:spLocks noGrp="1"/>
          </p:cNvSpPr>
          <p:nvPr>
            <p:ph type="body" sz="quarter" idx="13" hasCustomPrompt="1"/>
          </p:nvPr>
        </p:nvSpPr>
        <p:spPr>
          <a:xfrm>
            <a:off x="698500" y="4153078"/>
            <a:ext cx="10758488" cy="451200"/>
          </a:xfrm>
        </p:spPr>
        <p:txBody>
          <a:bodyPr>
            <a:normAutofit/>
          </a:bodyPr>
          <a:lstStyle>
            <a:lvl1pPr marL="0" indent="0">
              <a:buNone/>
              <a:defRPr sz="2400" b="1" baseline="0">
                <a:solidFill>
                  <a:schemeClr val="tx1">
                    <a:lumMod val="75000"/>
                    <a:lumOff val="25000"/>
                  </a:schemeClr>
                </a:solidFill>
              </a:defRPr>
            </a:lvl1pPr>
          </a:lstStyle>
          <a:p>
            <a:pPr lvl="0"/>
            <a:r>
              <a:rPr lang="en-US" dirty="0"/>
              <a:t>Date  •  Location</a:t>
            </a:r>
          </a:p>
        </p:txBody>
      </p:sp>
      <p:pic>
        <p:nvPicPr>
          <p:cNvPr id="5" name="Picture 4">
            <a:extLst>
              <a:ext uri="{FF2B5EF4-FFF2-40B4-BE49-F238E27FC236}">
                <a16:creationId xmlns:a16="http://schemas.microsoft.com/office/drawing/2014/main" id="{801A1701-7005-4CFD-8CB0-50097E07E7AA}"/>
              </a:ext>
            </a:extLst>
          </p:cNvPr>
          <p:cNvPicPr>
            <a:picLocks noChangeAspect="1"/>
          </p:cNvPicPr>
          <p:nvPr userDrawn="1"/>
        </p:nvPicPr>
        <p:blipFill>
          <a:blip r:embed="rId3"/>
          <a:stretch>
            <a:fillRect/>
          </a:stretch>
        </p:blipFill>
        <p:spPr>
          <a:xfrm>
            <a:off x="7684077" y="5909583"/>
            <a:ext cx="4507923" cy="977864"/>
          </a:xfrm>
          <a:prstGeom prst="rect">
            <a:avLst/>
          </a:prstGeom>
        </p:spPr>
      </p:pic>
    </p:spTree>
    <p:extLst>
      <p:ext uri="{BB962C8B-B14F-4D97-AF65-F5344CB8AC3E}">
        <p14:creationId xmlns:p14="http://schemas.microsoft.com/office/powerpoint/2010/main" val="31574471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73090-B69E-4A61-BF30-A6F6A93224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1C18BD-C6BE-4EA0-B7BC-FA0A4217668B}"/>
              </a:ext>
            </a:extLst>
          </p:cNvPr>
          <p:cNvSpPr>
            <a:spLocks noGrp="1"/>
          </p:cNvSpPr>
          <p:nvPr>
            <p:ph type="dt" sz="half" idx="10"/>
          </p:nvPr>
        </p:nvSpPr>
        <p:spPr/>
        <p:txBody>
          <a:bodyPr/>
          <a:lstStyle/>
          <a:p>
            <a:fld id="{0BEB4016-3964-42BC-9E1E-CD92737C655A}" type="datetimeFigureOut">
              <a:rPr lang="en-US" smtClean="0"/>
              <a:t>5/20/2021</a:t>
            </a:fld>
            <a:endParaRPr lang="en-US" dirty="0"/>
          </a:p>
        </p:txBody>
      </p:sp>
      <p:sp>
        <p:nvSpPr>
          <p:cNvPr id="4" name="Footer Placeholder 3">
            <a:extLst>
              <a:ext uri="{FF2B5EF4-FFF2-40B4-BE49-F238E27FC236}">
                <a16:creationId xmlns:a16="http://schemas.microsoft.com/office/drawing/2014/main" id="{42EEFEA6-8DAF-44E5-BC62-3D9190FEEA4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2D8E0A5-0FE4-4392-8E5A-69F329D37905}"/>
              </a:ext>
            </a:extLst>
          </p:cNvPr>
          <p:cNvSpPr>
            <a:spLocks noGrp="1"/>
          </p:cNvSpPr>
          <p:nvPr>
            <p:ph type="sldNum" sz="quarter" idx="12"/>
          </p:nvPr>
        </p:nvSpPr>
        <p:spPr/>
        <p:txBody>
          <a:bodyPr/>
          <a:lstStyle/>
          <a:p>
            <a:fld id="{A940093F-25B1-4B2B-A745-DDC69CB626AA}" type="slidenum">
              <a:rPr lang="en-US" smtClean="0"/>
              <a:t>‹#›</a:t>
            </a:fld>
            <a:endParaRPr lang="en-US" dirty="0"/>
          </a:p>
        </p:txBody>
      </p:sp>
    </p:spTree>
    <p:extLst>
      <p:ext uri="{BB962C8B-B14F-4D97-AF65-F5344CB8AC3E}">
        <p14:creationId xmlns:p14="http://schemas.microsoft.com/office/powerpoint/2010/main" val="499375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Subtitle 2"/>
          <p:cNvSpPr>
            <a:spLocks noGrp="1"/>
          </p:cNvSpPr>
          <p:nvPr>
            <p:ph type="subTitle" idx="1"/>
          </p:nvPr>
        </p:nvSpPr>
        <p:spPr>
          <a:xfrm>
            <a:off x="2946400" y="4462151"/>
            <a:ext cx="8534400" cy="345479"/>
          </a:xfrm>
          <a:prstGeom prst="rect">
            <a:avLst/>
          </a:prstGeom>
        </p:spPr>
        <p:txBody>
          <a:bodyPr/>
          <a:lstStyle>
            <a:lvl1pPr marL="0" indent="0" algn="r">
              <a:buNone/>
              <a:defRPr sz="2245" b="0" i="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marL="522544" indent="0" algn="ctr">
              <a:buNone/>
              <a:defRPr>
                <a:solidFill>
                  <a:schemeClr val="tx1">
                    <a:tint val="75000"/>
                  </a:schemeClr>
                </a:solidFill>
              </a:defRPr>
            </a:lvl2pPr>
            <a:lvl3pPr marL="1045088" indent="0" algn="ctr">
              <a:buNone/>
              <a:defRPr>
                <a:solidFill>
                  <a:schemeClr val="tx1">
                    <a:tint val="75000"/>
                  </a:schemeClr>
                </a:solidFill>
              </a:defRPr>
            </a:lvl3pPr>
            <a:lvl4pPr marL="1567632" indent="0" algn="ctr">
              <a:buNone/>
              <a:defRPr>
                <a:solidFill>
                  <a:schemeClr val="tx1">
                    <a:tint val="75000"/>
                  </a:schemeClr>
                </a:solidFill>
              </a:defRPr>
            </a:lvl4pPr>
            <a:lvl5pPr marL="2090176" indent="0" algn="ctr">
              <a:buNone/>
              <a:defRPr>
                <a:solidFill>
                  <a:schemeClr val="tx1">
                    <a:tint val="75000"/>
                  </a:schemeClr>
                </a:solidFill>
              </a:defRPr>
            </a:lvl5pPr>
            <a:lvl6pPr marL="2612720" indent="0" algn="ctr">
              <a:buNone/>
              <a:defRPr>
                <a:solidFill>
                  <a:schemeClr val="tx1">
                    <a:tint val="75000"/>
                  </a:schemeClr>
                </a:solidFill>
              </a:defRPr>
            </a:lvl6pPr>
            <a:lvl7pPr marL="3135264" indent="0" algn="ctr">
              <a:buNone/>
              <a:defRPr>
                <a:solidFill>
                  <a:schemeClr val="tx1">
                    <a:tint val="75000"/>
                  </a:schemeClr>
                </a:solidFill>
              </a:defRPr>
            </a:lvl7pPr>
            <a:lvl8pPr marL="3657808" indent="0" algn="ctr">
              <a:buNone/>
              <a:defRPr>
                <a:solidFill>
                  <a:schemeClr val="tx1">
                    <a:tint val="75000"/>
                  </a:schemeClr>
                </a:solidFill>
              </a:defRPr>
            </a:lvl8pPr>
            <a:lvl9pPr marL="4180352" indent="0" algn="ctr">
              <a:buNone/>
              <a:defRPr>
                <a:solidFill>
                  <a:schemeClr val="tx1">
                    <a:tint val="75000"/>
                  </a:schemeClr>
                </a:solidFill>
              </a:defRPr>
            </a:lvl9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2245" b="0" i="0" u="none" strike="noStrike" kern="0" cap="none" spc="0" normalizeH="0" baseline="0" noProof="0">
                <a:ln>
                  <a:noFill/>
                </a:ln>
                <a:solidFill>
                  <a:srgbClr val="FF0000"/>
                </a:solidFill>
                <a:effectLst/>
                <a:uLnTx/>
                <a:uFillTx/>
              </a:rPr>
              <a:t>Click to edit Master subtitle style</a:t>
            </a:r>
            <a:endParaRPr kumimoji="0" lang="en-US" sz="2245" b="0" i="0" u="none" strike="noStrike" kern="0" cap="none" spc="0" normalizeH="0" baseline="0" noProof="0" dirty="0">
              <a:ln>
                <a:noFill/>
              </a:ln>
              <a:solidFill>
                <a:srgbClr val="FF0000"/>
              </a:solidFill>
              <a:effectLst/>
              <a:uLnTx/>
              <a:uFillTx/>
            </a:endParaRPr>
          </a:p>
        </p:txBody>
      </p:sp>
      <p:sp>
        <p:nvSpPr>
          <p:cNvPr id="12" name="Title 1"/>
          <p:cNvSpPr>
            <a:spLocks noGrp="1"/>
          </p:cNvSpPr>
          <p:nvPr>
            <p:ph type="ctrTitle"/>
          </p:nvPr>
        </p:nvSpPr>
        <p:spPr>
          <a:xfrm>
            <a:off x="1100754" y="3731557"/>
            <a:ext cx="10363200" cy="525208"/>
          </a:xfrm>
          <a:prstGeom prst="rect">
            <a:avLst/>
          </a:prstGeom>
        </p:spPr>
        <p:txBody>
          <a:bodyPr anchor="t"/>
          <a:lstStyle>
            <a:lvl1pPr algn="r">
              <a:defRPr sz="3413">
                <a:solidFill>
                  <a:srgbClr val="0A2240"/>
                </a:solidFill>
              </a:defRPr>
            </a:lvl1pPr>
          </a:lstStyle>
          <a:p>
            <a:pPr marL="0" marR="0" lvl="0" indent="0" algn="r" defTabSz="1045088" eaLnBrk="1" fontAlgn="auto" latinLnBrk="0" hangingPunct="1">
              <a:lnSpc>
                <a:spcPct val="100000"/>
              </a:lnSpc>
              <a:spcBef>
                <a:spcPts val="0"/>
              </a:spcBef>
              <a:spcAft>
                <a:spcPts val="0"/>
              </a:spcAft>
              <a:buClrTx/>
              <a:buSzTx/>
              <a:buFontTx/>
              <a:buNone/>
              <a:tabLst/>
              <a:defRPr/>
            </a:pPr>
            <a:r>
              <a:rPr kumimoji="0" lang="en-US" sz="3413" b="0" i="0" u="none" strike="noStrike" kern="0" cap="none" spc="0" normalizeH="0" baseline="0" noProof="0">
                <a:ln>
                  <a:noFill/>
                </a:ln>
                <a:solidFill>
                  <a:srgbClr val="000000"/>
                </a:solidFill>
                <a:effectLst/>
                <a:uLnTx/>
                <a:uFillTx/>
              </a:rPr>
              <a:t>Click to edit Master title style</a:t>
            </a:r>
            <a:endParaRPr kumimoji="0" lang="en-US" sz="3413" b="0" i="0" u="none" strike="noStrike" kern="0" cap="none" spc="0" normalizeH="0" baseline="0" noProof="0" dirty="0">
              <a:ln>
                <a:noFill/>
              </a:ln>
              <a:solidFill>
                <a:srgbClr val="000000"/>
              </a:solidFill>
              <a:effectLst/>
              <a:uLnTx/>
              <a:uFillTx/>
            </a:endParaRPr>
          </a:p>
        </p:txBody>
      </p:sp>
    </p:spTree>
    <p:extLst>
      <p:ext uri="{BB962C8B-B14F-4D97-AF65-F5344CB8AC3E}">
        <p14:creationId xmlns:p14="http://schemas.microsoft.com/office/powerpoint/2010/main" val="18635068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A2240"/>
                </a:solidFill>
              </a:defRPr>
            </a:lvl1pPr>
          </a:lstStyle>
          <a:p>
            <a:r>
              <a:rPr lang="en-US"/>
              <a:t>Click to edit Master title style</a:t>
            </a:r>
            <a:endParaRPr lang="en-US" dirty="0"/>
          </a:p>
        </p:txBody>
      </p:sp>
    </p:spTree>
    <p:extLst>
      <p:ext uri="{BB962C8B-B14F-4D97-AF65-F5344CB8AC3E}">
        <p14:creationId xmlns:p14="http://schemas.microsoft.com/office/powerpoint/2010/main" val="219512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78846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NULL"/><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C7EBCC9-EE31-45FA-8ED0-FB8CF6CEDD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F1C1F3-88C9-467B-B35E-AF4FCFBC407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7EE423-D602-49A5-9301-2BEB141DD8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BEB4016-3964-42BC-9E1E-CD92737C655A}" type="datetimeFigureOut">
              <a:rPr lang="en-US" smtClean="0"/>
              <a:t>5/20/2021</a:t>
            </a:fld>
            <a:endParaRPr lang="en-US" dirty="0"/>
          </a:p>
        </p:txBody>
      </p:sp>
      <p:sp>
        <p:nvSpPr>
          <p:cNvPr id="5" name="Footer Placeholder 4">
            <a:extLst>
              <a:ext uri="{FF2B5EF4-FFF2-40B4-BE49-F238E27FC236}">
                <a16:creationId xmlns:a16="http://schemas.microsoft.com/office/drawing/2014/main" id="{ECBBAD6A-3A78-4874-80FC-6551FC68D6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9F7940-03BD-428D-9E9F-96136AA8303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940093F-25B1-4B2B-A745-DDC69CB626AA}" type="slidenum">
              <a:rPr lang="en-US" smtClean="0"/>
              <a:t>‹#›</a:t>
            </a:fld>
            <a:endParaRPr lang="en-US" dirty="0"/>
          </a:p>
        </p:txBody>
      </p:sp>
    </p:spTree>
    <p:extLst>
      <p:ext uri="{BB962C8B-B14F-4D97-AF65-F5344CB8AC3E}">
        <p14:creationId xmlns:p14="http://schemas.microsoft.com/office/powerpoint/2010/main" val="642753800"/>
      </p:ext>
    </p:extLst>
  </p:cSld>
  <p:clrMap bg1="lt1" tx1="dk1" bg2="lt2" tx2="dk2" accent1="accent1" accent2="accent2" accent3="accent3" accent4="accent4" accent5="accent5" accent6="accent6" hlink="hlink" folHlink="folHlink"/>
  <p:sldLayoutIdLst>
    <p:sldLayoutId id="2147483660" r:id="rId1"/>
    <p:sldLayoutId id="214748365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1029" name="Picture 5" descr="C:\Users\rob.searles\Desktop\Template\art-frame.pn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07961" y="-94396"/>
            <a:ext cx="12480910" cy="7687134"/>
          </a:xfrm>
          <a:prstGeom prst="rect">
            <a:avLst/>
          </a:prstGeom>
          <a:noFill/>
          <a:extLst>
            <a:ext uri="{909E8E84-426E-40dd-AFC4-6F175D3DCCD1}">
              <a14:hiddenFill xmlns="" xmlns:a14="http://schemas.microsoft.com/office/drawing/2010/main">
                <a:solidFill>
                  <a:srgbClr val="FFFFFF"/>
                </a:solidFill>
              </a14:hiddenFill>
            </a:ext>
          </a:extLst>
        </p:spPr>
      </p:pic>
      <p:sp>
        <p:nvSpPr>
          <p:cNvPr id="2" name="Rectangle 1"/>
          <p:cNvSpPr/>
          <p:nvPr userDrawn="1"/>
        </p:nvSpPr>
        <p:spPr>
          <a:xfrm>
            <a:off x="-24487" y="0"/>
            <a:ext cx="12261947" cy="6661242"/>
          </a:xfrm>
          <a:prstGeom prst="rect">
            <a:avLst/>
          </a:prstGeom>
          <a:solidFill>
            <a:schemeClr val="bg2"/>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latin typeface="Verdana" panose="020B0604030504040204" pitchFamily="34" charset="0"/>
              <a:ea typeface="Verdana" panose="020B0604030504040204" pitchFamily="34" charset="0"/>
              <a:cs typeface="Verdana" panose="020B0604030504040204" pitchFamily="34" charset="0"/>
            </a:endParaRPr>
          </a:p>
        </p:txBody>
      </p:sp>
      <p:sp>
        <p:nvSpPr>
          <p:cNvPr id="7" name="Rectangle 6"/>
          <p:cNvSpPr/>
          <p:nvPr userDrawn="1"/>
        </p:nvSpPr>
        <p:spPr>
          <a:xfrm>
            <a:off x="-24487" y="6648852"/>
            <a:ext cx="12261947" cy="257256"/>
          </a:xfrm>
          <a:prstGeom prst="rect">
            <a:avLst/>
          </a:prstGeom>
          <a:solidFill>
            <a:srgbClr val="0A2240"/>
          </a:solidFill>
          <a:ln w="57150">
            <a:solidFill>
              <a:srgbClr val="0A22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78" dirty="0">
              <a:solidFill>
                <a:schemeClr val="bg2"/>
              </a:solidFill>
            </a:endParaRPr>
          </a:p>
        </p:txBody>
      </p:sp>
      <p:sp>
        <p:nvSpPr>
          <p:cNvPr id="1027" name="Text Placeholder 2"/>
          <p:cNvSpPr>
            <a:spLocks noGrp="1"/>
          </p:cNvSpPr>
          <p:nvPr>
            <p:ph type="body" idx="1"/>
          </p:nvPr>
        </p:nvSpPr>
        <p:spPr bwMode="auto">
          <a:xfrm>
            <a:off x="862541" y="2586614"/>
            <a:ext cx="10431992" cy="168116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6" name="Title Placeholder 1"/>
          <p:cNvSpPr>
            <a:spLocks noGrp="1"/>
          </p:cNvSpPr>
          <p:nvPr>
            <p:ph type="title"/>
          </p:nvPr>
        </p:nvSpPr>
        <p:spPr bwMode="auto">
          <a:xfrm>
            <a:off x="406400" y="304801"/>
            <a:ext cx="8301796" cy="34552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endParaRPr lang="en-US" dirty="0"/>
          </a:p>
        </p:txBody>
      </p:sp>
      <p:sp>
        <p:nvSpPr>
          <p:cNvPr id="4" name="Rectangle 3"/>
          <p:cNvSpPr/>
          <p:nvPr userDrawn="1"/>
        </p:nvSpPr>
        <p:spPr>
          <a:xfrm>
            <a:off x="0" y="6648360"/>
            <a:ext cx="12062137" cy="25725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943" dirty="0">
              <a:solidFill>
                <a:srgbClr val="FFFFFF"/>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18498590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Lst>
  <p:hf hdr="0" dt="0"/>
  <p:txStyles>
    <p:titleStyle>
      <a:lvl1pPr algn="l" rtl="0" eaLnBrk="1" fontAlgn="base" hangingPunct="1">
        <a:spcBef>
          <a:spcPct val="0"/>
        </a:spcBef>
        <a:spcAft>
          <a:spcPct val="0"/>
        </a:spcAft>
        <a:defRPr sz="2245" b="0"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233">
          <a:solidFill>
            <a:srgbClr val="F30617"/>
          </a:solidFill>
          <a:latin typeface="Arial" pitchFamily="34" charset="0"/>
          <a:cs typeface="Arial" pitchFamily="34" charset="0"/>
        </a:defRPr>
      </a:lvl2pPr>
      <a:lvl3pPr algn="l" rtl="0" eaLnBrk="1" fontAlgn="base" hangingPunct="1">
        <a:spcBef>
          <a:spcPct val="0"/>
        </a:spcBef>
        <a:spcAft>
          <a:spcPct val="0"/>
        </a:spcAft>
        <a:defRPr sz="3233">
          <a:solidFill>
            <a:srgbClr val="F30617"/>
          </a:solidFill>
          <a:latin typeface="Arial" pitchFamily="34" charset="0"/>
          <a:cs typeface="Arial" pitchFamily="34" charset="0"/>
        </a:defRPr>
      </a:lvl3pPr>
      <a:lvl4pPr algn="l" rtl="0" eaLnBrk="1" fontAlgn="base" hangingPunct="1">
        <a:spcBef>
          <a:spcPct val="0"/>
        </a:spcBef>
        <a:spcAft>
          <a:spcPct val="0"/>
        </a:spcAft>
        <a:defRPr sz="3233">
          <a:solidFill>
            <a:srgbClr val="F30617"/>
          </a:solidFill>
          <a:latin typeface="Arial" pitchFamily="34" charset="0"/>
          <a:cs typeface="Arial" pitchFamily="34" charset="0"/>
        </a:defRPr>
      </a:lvl4pPr>
      <a:lvl5pPr algn="l" rtl="0" eaLnBrk="1" fontAlgn="base" hangingPunct="1">
        <a:spcBef>
          <a:spcPct val="0"/>
        </a:spcBef>
        <a:spcAft>
          <a:spcPct val="0"/>
        </a:spcAft>
        <a:defRPr sz="3233">
          <a:solidFill>
            <a:srgbClr val="F30617"/>
          </a:solidFill>
          <a:latin typeface="Arial" pitchFamily="34" charset="0"/>
          <a:cs typeface="Arial" pitchFamily="34" charset="0"/>
        </a:defRPr>
      </a:lvl5pPr>
      <a:lvl6pPr marL="522544" algn="l" rtl="0" eaLnBrk="1" fontAlgn="base" hangingPunct="1">
        <a:spcBef>
          <a:spcPct val="0"/>
        </a:spcBef>
        <a:spcAft>
          <a:spcPct val="0"/>
        </a:spcAft>
        <a:defRPr sz="3233">
          <a:solidFill>
            <a:srgbClr val="F30617"/>
          </a:solidFill>
          <a:latin typeface="Arial" pitchFamily="34" charset="0"/>
          <a:cs typeface="Arial" pitchFamily="34" charset="0"/>
        </a:defRPr>
      </a:lvl6pPr>
      <a:lvl7pPr marL="1045088" algn="l" rtl="0" eaLnBrk="1" fontAlgn="base" hangingPunct="1">
        <a:spcBef>
          <a:spcPct val="0"/>
        </a:spcBef>
        <a:spcAft>
          <a:spcPct val="0"/>
        </a:spcAft>
        <a:defRPr sz="3233">
          <a:solidFill>
            <a:srgbClr val="F30617"/>
          </a:solidFill>
          <a:latin typeface="Arial" pitchFamily="34" charset="0"/>
          <a:cs typeface="Arial" pitchFamily="34" charset="0"/>
        </a:defRPr>
      </a:lvl7pPr>
      <a:lvl8pPr marL="1567632" algn="l" rtl="0" eaLnBrk="1" fontAlgn="base" hangingPunct="1">
        <a:spcBef>
          <a:spcPct val="0"/>
        </a:spcBef>
        <a:spcAft>
          <a:spcPct val="0"/>
        </a:spcAft>
        <a:defRPr sz="3233">
          <a:solidFill>
            <a:srgbClr val="F30617"/>
          </a:solidFill>
          <a:latin typeface="Arial" pitchFamily="34" charset="0"/>
          <a:cs typeface="Arial" pitchFamily="34" charset="0"/>
        </a:defRPr>
      </a:lvl8pPr>
      <a:lvl9pPr marL="2090176" algn="l" rtl="0" eaLnBrk="1" fontAlgn="base" hangingPunct="1">
        <a:spcBef>
          <a:spcPct val="0"/>
        </a:spcBef>
        <a:spcAft>
          <a:spcPct val="0"/>
        </a:spcAft>
        <a:defRPr sz="3233">
          <a:solidFill>
            <a:srgbClr val="F30617"/>
          </a:solidFill>
          <a:latin typeface="Arial" pitchFamily="34" charset="0"/>
          <a:cs typeface="Arial" pitchFamily="34" charset="0"/>
        </a:defRPr>
      </a:lvl9pPr>
    </p:titleStyle>
    <p:bodyStyle>
      <a:lvl1pPr marL="264901" indent="-264901" algn="l" rtl="0" eaLnBrk="1" fontAlgn="base" hangingPunct="1">
        <a:spcBef>
          <a:spcPts val="2058"/>
        </a:spcBef>
        <a:spcAft>
          <a:spcPct val="0"/>
        </a:spcAft>
        <a:buClr>
          <a:srgbClr val="00B050"/>
        </a:buClr>
        <a:buFont typeface="Arial" panose="020B0604020202020204" pitchFamily="34" charset="0"/>
        <a:buChar char="•"/>
        <a:defRPr sz="2245" kern="1200">
          <a:solidFill>
            <a:schemeClr val="tx1"/>
          </a:solidFill>
          <a:latin typeface="Calibri" panose="020F0502020204030204" pitchFamily="34" charset="0"/>
          <a:ea typeface="+mn-ea"/>
          <a:cs typeface="Arial" pitchFamily="34" charset="0"/>
        </a:defRPr>
      </a:lvl1pPr>
      <a:lvl2pPr marL="625965"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2pPr>
      <a:lvl3pPr marL="992471" indent="-261272" algn="l" rtl="0" eaLnBrk="1" fontAlgn="base" hangingPunct="1">
        <a:spcBef>
          <a:spcPts val="686"/>
        </a:spcBef>
        <a:spcAft>
          <a:spcPct val="0"/>
        </a:spcAft>
        <a:buClr>
          <a:srgbClr val="00B050"/>
        </a:buClr>
        <a:buFont typeface="Arial" panose="020B0604020202020204" pitchFamily="34" charset="0"/>
        <a:buChar char="•"/>
        <a:defRPr kern="1200">
          <a:solidFill>
            <a:schemeClr val="tx1"/>
          </a:solidFill>
          <a:latin typeface="Calibri" panose="020F0502020204030204" pitchFamily="34" charset="0"/>
          <a:ea typeface="+mn-ea"/>
          <a:cs typeface="Arial" pitchFamily="34" charset="0"/>
        </a:defRPr>
      </a:lvl3pPr>
      <a:lvl4pPr marL="1357163" indent="-257643" algn="l" rtl="0" eaLnBrk="1" fontAlgn="base" hangingPunct="1">
        <a:spcBef>
          <a:spcPts val="343"/>
        </a:spcBef>
        <a:spcAft>
          <a:spcPct val="0"/>
        </a:spcAft>
        <a:buClr>
          <a:srgbClr val="00B050"/>
        </a:buClr>
        <a:buFont typeface="Arial" panose="020B0604020202020204" pitchFamily="34" charset="0"/>
        <a:buChar char="•"/>
        <a:defRPr sz="1796" kern="1200">
          <a:solidFill>
            <a:schemeClr val="tx1"/>
          </a:solidFill>
          <a:latin typeface="Calibri" panose="020F0502020204030204" pitchFamily="34" charset="0"/>
          <a:ea typeface="+mn-ea"/>
          <a:cs typeface="Arial" pitchFamily="34" charset="0"/>
        </a:defRPr>
      </a:lvl4pPr>
      <a:lvl5pPr marL="1671052" indent="-261272" algn="l" rtl="0" eaLnBrk="1" fontAlgn="base" hangingPunct="1">
        <a:spcBef>
          <a:spcPts val="343"/>
        </a:spcBef>
        <a:spcAft>
          <a:spcPct val="0"/>
        </a:spcAft>
        <a:buClr>
          <a:srgbClr val="00B050"/>
        </a:buClr>
        <a:buFont typeface="Arial" panose="020B0604020202020204" pitchFamily="34" charset="0"/>
        <a:buChar char="•"/>
        <a:defRPr sz="1617" kern="1200">
          <a:solidFill>
            <a:schemeClr val="tx1"/>
          </a:solidFill>
          <a:latin typeface="Calibri" panose="020F0502020204030204" pitchFamily="34" charset="0"/>
          <a:ea typeface="+mn-ea"/>
          <a:cs typeface="Arial" pitchFamily="34" charset="0"/>
        </a:defRPr>
      </a:lvl5pPr>
      <a:lvl6pPr marL="2873992"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6pPr>
      <a:lvl7pPr marL="3396536"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7pPr>
      <a:lvl8pPr marL="3919079"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8pPr>
      <a:lvl9pPr marL="4441624" indent="-261272" algn="l" defTabSz="1045088" rtl="0" eaLnBrk="1" latinLnBrk="0" hangingPunct="1">
        <a:spcBef>
          <a:spcPct val="20000"/>
        </a:spcBef>
        <a:buFont typeface="Arial" pitchFamily="34" charset="0"/>
        <a:buChar char="•"/>
        <a:defRPr sz="2245" kern="1200">
          <a:solidFill>
            <a:schemeClr val="tx1"/>
          </a:solidFill>
          <a:latin typeface="+mn-lt"/>
          <a:ea typeface="+mn-ea"/>
          <a:cs typeface="+mn-cs"/>
        </a:defRPr>
      </a:lvl9pPr>
    </p:bodyStyle>
    <p:otherStyle>
      <a:defPPr>
        <a:defRPr lang="en-US"/>
      </a:defPPr>
      <a:lvl1pPr marL="0" algn="l" defTabSz="1045088" rtl="0" eaLnBrk="1" latinLnBrk="0" hangingPunct="1">
        <a:defRPr sz="2066" kern="1200">
          <a:solidFill>
            <a:schemeClr val="tx1"/>
          </a:solidFill>
          <a:latin typeface="+mn-lt"/>
          <a:ea typeface="+mn-ea"/>
          <a:cs typeface="+mn-cs"/>
        </a:defRPr>
      </a:lvl1pPr>
      <a:lvl2pPr marL="522544" algn="l" defTabSz="1045088" rtl="0" eaLnBrk="1" latinLnBrk="0" hangingPunct="1">
        <a:defRPr sz="2066" kern="1200">
          <a:solidFill>
            <a:schemeClr val="tx1"/>
          </a:solidFill>
          <a:latin typeface="+mn-lt"/>
          <a:ea typeface="+mn-ea"/>
          <a:cs typeface="+mn-cs"/>
        </a:defRPr>
      </a:lvl2pPr>
      <a:lvl3pPr marL="1045088" algn="l" defTabSz="1045088" rtl="0" eaLnBrk="1" latinLnBrk="0" hangingPunct="1">
        <a:defRPr sz="2066" kern="1200">
          <a:solidFill>
            <a:schemeClr val="tx1"/>
          </a:solidFill>
          <a:latin typeface="+mn-lt"/>
          <a:ea typeface="+mn-ea"/>
          <a:cs typeface="+mn-cs"/>
        </a:defRPr>
      </a:lvl3pPr>
      <a:lvl4pPr marL="1567632" algn="l" defTabSz="1045088" rtl="0" eaLnBrk="1" latinLnBrk="0" hangingPunct="1">
        <a:defRPr sz="2066" kern="1200">
          <a:solidFill>
            <a:schemeClr val="tx1"/>
          </a:solidFill>
          <a:latin typeface="+mn-lt"/>
          <a:ea typeface="+mn-ea"/>
          <a:cs typeface="+mn-cs"/>
        </a:defRPr>
      </a:lvl4pPr>
      <a:lvl5pPr marL="2090176" algn="l" defTabSz="1045088" rtl="0" eaLnBrk="1" latinLnBrk="0" hangingPunct="1">
        <a:defRPr sz="2066" kern="1200">
          <a:solidFill>
            <a:schemeClr val="tx1"/>
          </a:solidFill>
          <a:latin typeface="+mn-lt"/>
          <a:ea typeface="+mn-ea"/>
          <a:cs typeface="+mn-cs"/>
        </a:defRPr>
      </a:lvl5pPr>
      <a:lvl6pPr marL="2612720" algn="l" defTabSz="1045088" rtl="0" eaLnBrk="1" latinLnBrk="0" hangingPunct="1">
        <a:defRPr sz="2066" kern="1200">
          <a:solidFill>
            <a:schemeClr val="tx1"/>
          </a:solidFill>
          <a:latin typeface="+mn-lt"/>
          <a:ea typeface="+mn-ea"/>
          <a:cs typeface="+mn-cs"/>
        </a:defRPr>
      </a:lvl6pPr>
      <a:lvl7pPr marL="3135264" algn="l" defTabSz="1045088" rtl="0" eaLnBrk="1" latinLnBrk="0" hangingPunct="1">
        <a:defRPr sz="2066" kern="1200">
          <a:solidFill>
            <a:schemeClr val="tx1"/>
          </a:solidFill>
          <a:latin typeface="+mn-lt"/>
          <a:ea typeface="+mn-ea"/>
          <a:cs typeface="+mn-cs"/>
        </a:defRPr>
      </a:lvl7pPr>
      <a:lvl8pPr marL="3657808" algn="l" defTabSz="1045088" rtl="0" eaLnBrk="1" latinLnBrk="0" hangingPunct="1">
        <a:defRPr sz="2066" kern="1200">
          <a:solidFill>
            <a:schemeClr val="tx1"/>
          </a:solidFill>
          <a:latin typeface="+mn-lt"/>
          <a:ea typeface="+mn-ea"/>
          <a:cs typeface="+mn-cs"/>
        </a:defRPr>
      </a:lvl8pPr>
      <a:lvl9pPr marL="4180352" algn="l" defTabSz="1045088" rtl="0" eaLnBrk="1" latinLnBrk="0" hangingPunct="1">
        <a:defRPr sz="206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2.png"/><Relationship Id="rId2" Type="http://schemas.openxmlformats.org/officeDocument/2006/relationships/image" Target="../media/image4.tiff"/><Relationship Id="rId1" Type="http://schemas.openxmlformats.org/officeDocument/2006/relationships/slideLayout" Target="../slideLayouts/slideLayout4.xml"/><Relationship Id="rId6" Type="http://schemas.openxmlformats.org/officeDocument/2006/relationships/customXml" Target="../ink/ink2.xml"/><Relationship Id="rId5" Type="http://schemas.openxmlformats.org/officeDocument/2006/relationships/image" Target="../media/image110.png"/><Relationship Id="rId4" Type="http://schemas.openxmlformats.org/officeDocument/2006/relationships/customXml" Target="../ink/ink1.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f"/><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research.tamucc.edu/compliance/home/index.html" TargetMode="External"/><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tiff"/><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irb.tamucc.edu/investigator-resources.html" TargetMode="External"/><Relationship Id="rId2" Type="http://schemas.openxmlformats.org/officeDocument/2006/relationships/image" Target="../media/image4.tiff"/><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9.png"/><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1.png"/></Relationships>
</file>

<file path=ppt/slides/_rels/slide3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9.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562" y="2342510"/>
            <a:ext cx="10961737" cy="1530848"/>
          </a:xfrm>
        </p:spPr>
        <p:txBody>
          <a:bodyPr>
            <a:normAutofit/>
          </a:bodyPr>
          <a:lstStyle/>
          <a:p>
            <a:r>
              <a:rPr lang="en-US" dirty="0"/>
              <a:t>Starting a New Initial Submission</a:t>
            </a:r>
          </a:p>
        </p:txBody>
      </p:sp>
      <p:sp>
        <p:nvSpPr>
          <p:cNvPr id="4" name="Text Placeholder 3"/>
          <p:cNvSpPr>
            <a:spLocks noGrp="1"/>
          </p:cNvSpPr>
          <p:nvPr>
            <p:ph type="body" sz="quarter" idx="13"/>
          </p:nvPr>
        </p:nvSpPr>
        <p:spPr>
          <a:xfrm>
            <a:off x="237095" y="6017811"/>
            <a:ext cx="10758488" cy="761057"/>
          </a:xfrm>
        </p:spPr>
        <p:txBody>
          <a:bodyPr>
            <a:normAutofit fontScale="92500" lnSpcReduction="20000"/>
          </a:bodyPr>
          <a:lstStyle/>
          <a:p>
            <a:r>
              <a:rPr lang="en-US" dirty="0"/>
              <a:t>Rebecca Ballard, JD, MA, CIP		May 13, 2021	</a:t>
            </a:r>
          </a:p>
          <a:p>
            <a:r>
              <a:rPr lang="en-US" dirty="0"/>
              <a:t>Director, Research Compliance	</a:t>
            </a:r>
          </a:p>
        </p:txBody>
      </p:sp>
    </p:spTree>
    <p:extLst>
      <p:ext uri="{BB962C8B-B14F-4D97-AF65-F5344CB8AC3E}">
        <p14:creationId xmlns:p14="http://schemas.microsoft.com/office/powerpoint/2010/main" val="2795213322"/>
      </p:ext>
    </p:extLst>
  </p:cSld>
  <p:clrMapOvr>
    <a:masterClrMapping/>
  </p:clrMapOvr>
  <mc:AlternateContent xmlns:mc="http://schemas.openxmlformats.org/markup-compatibility/2006" xmlns:p14="http://schemas.microsoft.com/office/powerpoint/2010/main">
    <mc:Choice Requires="p14">
      <p:transition spd="slow" p14:dur="2000" advTm="13480"/>
    </mc:Choice>
    <mc:Fallback xmlns="">
      <p:transition spd="slow" advTm="1348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AE75BA-89F1-4FA6-832A-D67C5BE22A1F}"/>
              </a:ext>
            </a:extLst>
          </p:cNvPr>
          <p:cNvPicPr>
            <a:picLocks noChangeAspect="1"/>
          </p:cNvPicPr>
          <p:nvPr/>
        </p:nvPicPr>
        <p:blipFill>
          <a:blip r:embed="rId2"/>
          <a:stretch>
            <a:fillRect/>
          </a:stretch>
        </p:blipFill>
        <p:spPr>
          <a:xfrm>
            <a:off x="1379620" y="1639087"/>
            <a:ext cx="10812379" cy="4971899"/>
          </a:xfrm>
          <a:prstGeom prst="rect">
            <a:avLst/>
          </a:prstGeom>
        </p:spPr>
      </p:pic>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0" y="163908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ABC321F7-2CE9-4E43-8B6C-A4E2414C8154}"/>
              </a:ext>
            </a:extLst>
          </p:cNvPr>
          <p:cNvSpPr txBox="1">
            <a:spLocks/>
          </p:cNvSpPr>
          <p:nvPr/>
        </p:nvSpPr>
        <p:spPr bwMode="auto">
          <a:xfrm>
            <a:off x="1316149" y="155608"/>
            <a:ext cx="10627198"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Begin filling out the form. </a:t>
            </a:r>
          </a:p>
        </p:txBody>
      </p:sp>
      <p:sp>
        <p:nvSpPr>
          <p:cNvPr id="6" name="Arrow: Right 5">
            <a:extLst>
              <a:ext uri="{FF2B5EF4-FFF2-40B4-BE49-F238E27FC236}">
                <a16:creationId xmlns:a16="http://schemas.microsoft.com/office/drawing/2014/main" id="{A266D17C-8660-440D-9E2C-1200B9C48FF6}"/>
              </a:ext>
            </a:extLst>
          </p:cNvPr>
          <p:cNvSpPr/>
          <p:nvPr/>
        </p:nvSpPr>
        <p:spPr>
          <a:xfrm>
            <a:off x="2559381" y="3722027"/>
            <a:ext cx="1042737" cy="61762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8" name="TextBox 7">
            <a:extLst>
              <a:ext uri="{FF2B5EF4-FFF2-40B4-BE49-F238E27FC236}">
                <a16:creationId xmlns:a16="http://schemas.microsoft.com/office/drawing/2014/main" id="{BDDB890D-3CB1-4BCC-94D5-38073BAAF05D}"/>
              </a:ext>
            </a:extLst>
          </p:cNvPr>
          <p:cNvSpPr txBox="1"/>
          <p:nvPr/>
        </p:nvSpPr>
        <p:spPr>
          <a:xfrm>
            <a:off x="1595283" y="627661"/>
            <a:ext cx="10596715" cy="437812"/>
          </a:xfrm>
          <a:prstGeom prst="rect">
            <a:avLst/>
          </a:prstGeom>
          <a:noFill/>
        </p:spPr>
        <p:txBody>
          <a:bodyPr wrap="square">
            <a:spAutoFit/>
          </a:bodyPr>
          <a:lstStyle/>
          <a:p>
            <a:r>
              <a:rPr lang="en-US" sz="2245" b="1" dirty="0">
                <a:solidFill>
                  <a:srgbClr val="0A2240"/>
                </a:solidFill>
                <a:latin typeface="Verdana" panose="020B0604030504040204" pitchFamily="34" charset="0"/>
                <a:ea typeface="Verdana" panose="020B0604030504040204" pitchFamily="34" charset="0"/>
              </a:rPr>
              <a:t>Fields with an asterisk are required fields.</a:t>
            </a:r>
          </a:p>
        </p:txBody>
      </p:sp>
      <p:pic>
        <p:nvPicPr>
          <p:cNvPr id="3" name="Picture 2">
            <a:extLst>
              <a:ext uri="{FF2B5EF4-FFF2-40B4-BE49-F238E27FC236}">
                <a16:creationId xmlns:a16="http://schemas.microsoft.com/office/drawing/2014/main" id="{47636E1D-4F5D-4734-B40C-3AAF6B1890FE}"/>
              </a:ext>
            </a:extLst>
          </p:cNvPr>
          <p:cNvPicPr>
            <a:picLocks noChangeAspect="1"/>
          </p:cNvPicPr>
          <p:nvPr/>
        </p:nvPicPr>
        <p:blipFill>
          <a:blip r:embed="rId4"/>
          <a:stretch>
            <a:fillRect/>
          </a:stretch>
        </p:blipFill>
        <p:spPr>
          <a:xfrm>
            <a:off x="1379619" y="1639087"/>
            <a:ext cx="10812379" cy="4971900"/>
          </a:xfrm>
          <a:prstGeom prst="rect">
            <a:avLst/>
          </a:prstGeom>
        </p:spPr>
      </p:pic>
      <p:sp>
        <p:nvSpPr>
          <p:cNvPr id="11" name="TextBox 10">
            <a:extLst>
              <a:ext uri="{FF2B5EF4-FFF2-40B4-BE49-F238E27FC236}">
                <a16:creationId xmlns:a16="http://schemas.microsoft.com/office/drawing/2014/main" id="{5B6FD9C1-6D01-44C4-9453-AD1086988FA1}"/>
              </a:ext>
            </a:extLst>
          </p:cNvPr>
          <p:cNvSpPr txBox="1"/>
          <p:nvPr/>
        </p:nvSpPr>
        <p:spPr>
          <a:xfrm>
            <a:off x="2308121" y="1184679"/>
            <a:ext cx="10596715" cy="437812"/>
          </a:xfrm>
          <a:prstGeom prst="rect">
            <a:avLst/>
          </a:prstGeom>
          <a:noFill/>
        </p:spPr>
        <p:txBody>
          <a:bodyPr wrap="square">
            <a:spAutoFit/>
          </a:bodyPr>
          <a:lstStyle/>
          <a:p>
            <a:r>
              <a:rPr lang="en-US" sz="2245" dirty="0">
                <a:solidFill>
                  <a:srgbClr val="0A2240"/>
                </a:solidFill>
                <a:latin typeface="Verdana" panose="020B0604030504040204" pitchFamily="34" charset="0"/>
                <a:ea typeface="Verdana" panose="020B0604030504040204" pitchFamily="34" charset="0"/>
              </a:rPr>
              <a:t>An error message will appear if left blank.</a:t>
            </a:r>
          </a:p>
        </p:txBody>
      </p:sp>
    </p:spTree>
    <p:extLst>
      <p:ext uri="{BB962C8B-B14F-4D97-AF65-F5344CB8AC3E}">
        <p14:creationId xmlns:p14="http://schemas.microsoft.com/office/powerpoint/2010/main" val="789365694"/>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Section 2.0: Department Access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This section associates your study with your department. </a:t>
            </a:r>
          </a:p>
          <a:p>
            <a:pPr defTabSz="821223"/>
            <a:r>
              <a:rPr lang="en-US" sz="2245" b="0" dirty="0"/>
              <a:t>	This allows departments to run reports on studies within their area.</a:t>
            </a:r>
          </a:p>
        </p:txBody>
      </p:sp>
      <p:pic>
        <p:nvPicPr>
          <p:cNvPr id="3" name="Picture 2">
            <a:extLst>
              <a:ext uri="{FF2B5EF4-FFF2-40B4-BE49-F238E27FC236}">
                <a16:creationId xmlns:a16="http://schemas.microsoft.com/office/drawing/2014/main" id="{CB75DEAA-3DE9-4C32-A07B-6697425F0287}"/>
              </a:ext>
            </a:extLst>
          </p:cNvPr>
          <p:cNvPicPr>
            <a:picLocks noChangeAspect="1"/>
          </p:cNvPicPr>
          <p:nvPr/>
        </p:nvPicPr>
        <p:blipFill>
          <a:blip r:embed="rId3"/>
          <a:stretch>
            <a:fillRect/>
          </a:stretch>
        </p:blipFill>
        <p:spPr>
          <a:xfrm>
            <a:off x="1391051" y="1639091"/>
            <a:ext cx="10789519" cy="3799184"/>
          </a:xfrm>
          <a:prstGeom prst="rect">
            <a:avLst/>
          </a:prstGeom>
        </p:spPr>
      </p:pic>
      <p:sp>
        <p:nvSpPr>
          <p:cNvPr id="11" name="Arrow: Left 10">
            <a:extLst>
              <a:ext uri="{FF2B5EF4-FFF2-40B4-BE49-F238E27FC236}">
                <a16:creationId xmlns:a16="http://schemas.microsoft.com/office/drawing/2014/main" id="{F992F7CE-738D-481B-98D5-E968C7FD4C9B}"/>
              </a:ext>
            </a:extLst>
          </p:cNvPr>
          <p:cNvSpPr/>
          <p:nvPr/>
        </p:nvSpPr>
        <p:spPr>
          <a:xfrm rot="10800000">
            <a:off x="7980945" y="4393142"/>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2" name="Title 3">
            <a:extLst>
              <a:ext uri="{FF2B5EF4-FFF2-40B4-BE49-F238E27FC236}">
                <a16:creationId xmlns:a16="http://schemas.microsoft.com/office/drawing/2014/main" id="{CB8B6F27-8CD2-4C28-9D4F-9C91056C5C48}"/>
              </a:ext>
            </a:extLst>
          </p:cNvPr>
          <p:cNvSpPr txBox="1">
            <a:spLocks/>
          </p:cNvSpPr>
          <p:nvPr/>
        </p:nvSpPr>
        <p:spPr bwMode="auto">
          <a:xfrm>
            <a:off x="1473161" y="5512127"/>
            <a:ext cx="10707409"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The department listed on the author’s profile will be added as a default department. </a:t>
            </a:r>
          </a:p>
          <a:p>
            <a:pPr defTabSz="821223"/>
            <a:r>
              <a:rPr lang="en-US" sz="2245" b="0" dirty="0"/>
              <a:t>But the default can be changed, or additional departments added.</a:t>
            </a:r>
          </a:p>
        </p:txBody>
      </p:sp>
      <p:grpSp>
        <p:nvGrpSpPr>
          <p:cNvPr id="14" name="Group 13">
            <a:extLst>
              <a:ext uri="{FF2B5EF4-FFF2-40B4-BE49-F238E27FC236}">
                <a16:creationId xmlns:a16="http://schemas.microsoft.com/office/drawing/2014/main" id="{FBD372A1-9DC4-4CB0-B1DD-B33D38037600}"/>
              </a:ext>
            </a:extLst>
          </p:cNvPr>
          <p:cNvGrpSpPr/>
          <p:nvPr/>
        </p:nvGrpSpPr>
        <p:grpSpPr>
          <a:xfrm>
            <a:off x="3488413" y="1892763"/>
            <a:ext cx="2128320" cy="3291840"/>
            <a:chOff x="3488413" y="1938853"/>
            <a:chExt cx="2128320" cy="3291840"/>
          </a:xfrm>
        </p:grpSpPr>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0E9EA1D9-045A-4CB0-A4C3-5D20334181ED}"/>
                    </a:ext>
                  </a:extLst>
                </p14:cNvPr>
                <p14:cNvContentPartPr/>
                <p14:nvPr/>
              </p14:nvContentPartPr>
              <p14:xfrm>
                <a:off x="4226773" y="4740013"/>
                <a:ext cx="1389960" cy="490680"/>
              </p14:xfrm>
            </p:contentPart>
          </mc:Choice>
          <mc:Fallback xmlns="">
            <p:pic>
              <p:nvPicPr>
                <p:cNvPr id="7" name="Ink 6">
                  <a:extLst>
                    <a:ext uri="{FF2B5EF4-FFF2-40B4-BE49-F238E27FC236}">
                      <a16:creationId xmlns:a16="http://schemas.microsoft.com/office/drawing/2014/main" id="{0E9EA1D9-045A-4CB0-A4C3-5D20334181ED}"/>
                    </a:ext>
                  </a:extLst>
                </p:cNvPr>
                <p:cNvPicPr/>
                <p:nvPr/>
              </p:nvPicPr>
              <p:blipFill>
                <a:blip r:embed="rId5"/>
                <a:stretch>
                  <a:fillRect/>
                </a:stretch>
              </p:blipFill>
              <p:spPr>
                <a:xfrm>
                  <a:off x="4218133" y="4731013"/>
                  <a:ext cx="1407600" cy="5083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3" name="Ink 12">
                  <a:extLst>
                    <a:ext uri="{FF2B5EF4-FFF2-40B4-BE49-F238E27FC236}">
                      <a16:creationId xmlns:a16="http://schemas.microsoft.com/office/drawing/2014/main" id="{F040AFC6-83B3-4C48-AB9A-7244AF7BBCE0}"/>
                    </a:ext>
                  </a:extLst>
                </p14:cNvPr>
                <p14:cNvContentPartPr/>
                <p14:nvPr/>
              </p14:nvContentPartPr>
              <p14:xfrm>
                <a:off x="3488413" y="1938853"/>
                <a:ext cx="2108880" cy="379440"/>
              </p14:xfrm>
            </p:contentPart>
          </mc:Choice>
          <mc:Fallback xmlns="">
            <p:pic>
              <p:nvPicPr>
                <p:cNvPr id="13" name="Ink 12">
                  <a:extLst>
                    <a:ext uri="{FF2B5EF4-FFF2-40B4-BE49-F238E27FC236}">
                      <a16:creationId xmlns:a16="http://schemas.microsoft.com/office/drawing/2014/main" id="{F040AFC6-83B3-4C48-AB9A-7244AF7BBCE0}"/>
                    </a:ext>
                  </a:extLst>
                </p:cNvPr>
                <p:cNvPicPr/>
                <p:nvPr/>
              </p:nvPicPr>
              <p:blipFill>
                <a:blip r:embed="rId7"/>
                <a:stretch>
                  <a:fillRect/>
                </a:stretch>
              </p:blipFill>
              <p:spPr>
                <a:xfrm>
                  <a:off x="3479413" y="1930213"/>
                  <a:ext cx="2126520" cy="397080"/>
                </a:xfrm>
                <a:prstGeom prst="rect">
                  <a:avLst/>
                </a:prstGeom>
              </p:spPr>
            </p:pic>
          </mc:Fallback>
        </mc:AlternateContent>
      </p:grpSp>
    </p:spTree>
    <p:extLst>
      <p:ext uri="{BB962C8B-B14F-4D97-AF65-F5344CB8AC3E}">
        <p14:creationId xmlns:p14="http://schemas.microsoft.com/office/powerpoint/2010/main" val="3740946280"/>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Section 3.0: Grant Key Personnel access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This section allows you to list study personnel and indicate what level of access you want them to have.</a:t>
            </a:r>
          </a:p>
        </p:txBody>
      </p:sp>
      <p:pic>
        <p:nvPicPr>
          <p:cNvPr id="4" name="Picture 3">
            <a:extLst>
              <a:ext uri="{FF2B5EF4-FFF2-40B4-BE49-F238E27FC236}">
                <a16:creationId xmlns:a16="http://schemas.microsoft.com/office/drawing/2014/main" id="{C594B5EA-24D8-4C6D-874C-FD0544FF2B79}"/>
              </a:ext>
            </a:extLst>
          </p:cNvPr>
          <p:cNvPicPr>
            <a:picLocks noChangeAspect="1"/>
          </p:cNvPicPr>
          <p:nvPr/>
        </p:nvPicPr>
        <p:blipFill>
          <a:blip r:embed="rId3"/>
          <a:stretch>
            <a:fillRect/>
          </a:stretch>
        </p:blipFill>
        <p:spPr>
          <a:xfrm>
            <a:off x="1391051" y="1650519"/>
            <a:ext cx="10707408" cy="4894660"/>
          </a:xfrm>
          <a:prstGeom prst="rect">
            <a:avLst/>
          </a:prstGeom>
        </p:spPr>
      </p:pic>
    </p:spTree>
    <p:extLst>
      <p:ext uri="{BB962C8B-B14F-4D97-AF65-F5344CB8AC3E}">
        <p14:creationId xmlns:p14="http://schemas.microsoft.com/office/powerpoint/2010/main" val="295899922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System Feature: Help Text</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The application will feature help text to assist you in filling out the application form.</a:t>
            </a:r>
          </a:p>
        </p:txBody>
      </p:sp>
      <p:pic>
        <p:nvPicPr>
          <p:cNvPr id="4" name="Picture 3">
            <a:extLst>
              <a:ext uri="{FF2B5EF4-FFF2-40B4-BE49-F238E27FC236}">
                <a16:creationId xmlns:a16="http://schemas.microsoft.com/office/drawing/2014/main" id="{C594B5EA-24D8-4C6D-874C-FD0544FF2B79}"/>
              </a:ext>
            </a:extLst>
          </p:cNvPr>
          <p:cNvPicPr>
            <a:picLocks noChangeAspect="1"/>
          </p:cNvPicPr>
          <p:nvPr/>
        </p:nvPicPr>
        <p:blipFill>
          <a:blip r:embed="rId3"/>
          <a:stretch>
            <a:fillRect/>
          </a:stretch>
        </p:blipFill>
        <p:spPr>
          <a:xfrm>
            <a:off x="1391051" y="1650519"/>
            <a:ext cx="10707408" cy="4894660"/>
          </a:xfrm>
          <a:prstGeom prst="rect">
            <a:avLst/>
          </a:prstGeom>
        </p:spPr>
      </p:pic>
      <p:grpSp>
        <p:nvGrpSpPr>
          <p:cNvPr id="8" name="Group 7">
            <a:extLst>
              <a:ext uri="{FF2B5EF4-FFF2-40B4-BE49-F238E27FC236}">
                <a16:creationId xmlns:a16="http://schemas.microsoft.com/office/drawing/2014/main" id="{52A53D39-144D-4FE7-B4FA-FB6058F5B782}"/>
              </a:ext>
            </a:extLst>
          </p:cNvPr>
          <p:cNvGrpSpPr/>
          <p:nvPr/>
        </p:nvGrpSpPr>
        <p:grpSpPr>
          <a:xfrm>
            <a:off x="1391051" y="1650519"/>
            <a:ext cx="10789518" cy="4971899"/>
            <a:chOff x="1391051" y="1650519"/>
            <a:chExt cx="10789518" cy="4971899"/>
          </a:xfrm>
        </p:grpSpPr>
        <p:pic>
          <p:nvPicPr>
            <p:cNvPr id="3" name="Picture 2">
              <a:extLst>
                <a:ext uri="{FF2B5EF4-FFF2-40B4-BE49-F238E27FC236}">
                  <a16:creationId xmlns:a16="http://schemas.microsoft.com/office/drawing/2014/main" id="{612FF8F8-00B7-4387-AFBC-8091B9C4EB62}"/>
                </a:ext>
              </a:extLst>
            </p:cNvPr>
            <p:cNvPicPr>
              <a:picLocks noChangeAspect="1"/>
            </p:cNvPicPr>
            <p:nvPr/>
          </p:nvPicPr>
          <p:blipFill>
            <a:blip r:embed="rId4"/>
            <a:stretch>
              <a:fillRect/>
            </a:stretch>
          </p:blipFill>
          <p:spPr>
            <a:xfrm>
              <a:off x="1391051" y="1650519"/>
              <a:ext cx="10789518" cy="4971899"/>
            </a:xfrm>
            <a:prstGeom prst="rect">
              <a:avLst/>
            </a:prstGeom>
          </p:spPr>
        </p:pic>
        <p:sp>
          <p:nvSpPr>
            <p:cNvPr id="7" name="Speech Bubble: Rectangle 6">
              <a:extLst>
                <a:ext uri="{FF2B5EF4-FFF2-40B4-BE49-F238E27FC236}">
                  <a16:creationId xmlns:a16="http://schemas.microsoft.com/office/drawing/2014/main" id="{D0FE8311-456C-4A6E-A6FD-4AD4632B14E2}"/>
                </a:ext>
              </a:extLst>
            </p:cNvPr>
            <p:cNvSpPr/>
            <p:nvPr/>
          </p:nvSpPr>
          <p:spPr>
            <a:xfrm>
              <a:off x="9424738" y="2815389"/>
              <a:ext cx="2418600" cy="529447"/>
            </a:xfrm>
            <a:prstGeom prst="wedgeRectCallout">
              <a:avLst>
                <a:gd name="adj1" fmla="val 42650"/>
                <a:gd name="adj2" fmla="val 10625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0" dirty="0">
                  <a:solidFill>
                    <a:schemeClr val="bg2"/>
                  </a:solidFill>
                </a:rPr>
                <a:t>Click the ? Icon to open.</a:t>
              </a:r>
              <a:endParaRPr lang="en-US" sz="1200" dirty="0">
                <a:solidFill>
                  <a:schemeClr val="bg2"/>
                </a:solidFill>
              </a:endParaRPr>
            </a:p>
          </p:txBody>
        </p:sp>
      </p:grpSp>
    </p:spTree>
    <p:extLst>
      <p:ext uri="{BB962C8B-B14F-4D97-AF65-F5344CB8AC3E}">
        <p14:creationId xmlns:p14="http://schemas.microsoft.com/office/powerpoint/2010/main" val="125742846"/>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Section 3.0: Grant Key Personnel access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Click “Setup Study Personnel” to be able to add personnel to your application.</a:t>
            </a:r>
          </a:p>
        </p:txBody>
      </p:sp>
      <p:pic>
        <p:nvPicPr>
          <p:cNvPr id="4" name="Picture 3">
            <a:extLst>
              <a:ext uri="{FF2B5EF4-FFF2-40B4-BE49-F238E27FC236}">
                <a16:creationId xmlns:a16="http://schemas.microsoft.com/office/drawing/2014/main" id="{C594B5EA-24D8-4C6D-874C-FD0544FF2B79}"/>
              </a:ext>
            </a:extLst>
          </p:cNvPr>
          <p:cNvPicPr>
            <a:picLocks noChangeAspect="1"/>
          </p:cNvPicPr>
          <p:nvPr/>
        </p:nvPicPr>
        <p:blipFill>
          <a:blip r:embed="rId3"/>
          <a:stretch>
            <a:fillRect/>
          </a:stretch>
        </p:blipFill>
        <p:spPr>
          <a:xfrm>
            <a:off x="1391051" y="1650519"/>
            <a:ext cx="10707408" cy="4894660"/>
          </a:xfrm>
          <a:prstGeom prst="rect">
            <a:avLst/>
          </a:prstGeom>
        </p:spPr>
      </p:pic>
      <p:sp>
        <p:nvSpPr>
          <p:cNvPr id="7" name="Arrow: Left 6">
            <a:extLst>
              <a:ext uri="{FF2B5EF4-FFF2-40B4-BE49-F238E27FC236}">
                <a16:creationId xmlns:a16="http://schemas.microsoft.com/office/drawing/2014/main" id="{AEC9A599-F2B3-4C70-909F-90D924721B69}"/>
              </a:ext>
            </a:extLst>
          </p:cNvPr>
          <p:cNvSpPr/>
          <p:nvPr/>
        </p:nvSpPr>
        <p:spPr>
          <a:xfrm rot="10800000">
            <a:off x="9240250" y="2885184"/>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228049042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2647D3-1E49-494F-9702-C5372B992E89}"/>
              </a:ext>
            </a:extLst>
          </p:cNvPr>
          <p:cNvPicPr>
            <a:picLocks noChangeAspect="1"/>
          </p:cNvPicPr>
          <p:nvPr/>
        </p:nvPicPr>
        <p:blipFill>
          <a:blip r:embed="rId2"/>
          <a:stretch>
            <a:fillRect/>
          </a:stretch>
        </p:blipFill>
        <p:spPr>
          <a:xfrm>
            <a:off x="1627566" y="1639090"/>
            <a:ext cx="8238330" cy="4950800"/>
          </a:xfrm>
          <a:prstGeom prst="rect">
            <a:avLst/>
          </a:prstGeom>
        </p:spPr>
      </p:pic>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Section 3.0: Setup Study Personnel</a:t>
            </a:r>
          </a:p>
        </p:txBody>
      </p:sp>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Use the search feature to find personnel to add to your study.</a:t>
            </a:r>
          </a:p>
        </p:txBody>
      </p:sp>
      <p:sp>
        <p:nvSpPr>
          <p:cNvPr id="7" name="Arrow: Left 6">
            <a:extLst>
              <a:ext uri="{FF2B5EF4-FFF2-40B4-BE49-F238E27FC236}">
                <a16:creationId xmlns:a16="http://schemas.microsoft.com/office/drawing/2014/main" id="{AEC9A599-F2B3-4C70-909F-90D924721B69}"/>
              </a:ext>
            </a:extLst>
          </p:cNvPr>
          <p:cNvSpPr/>
          <p:nvPr/>
        </p:nvSpPr>
        <p:spPr>
          <a:xfrm rot="10800000">
            <a:off x="2406313" y="1794321"/>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3677446286"/>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472210" y="219103"/>
            <a:ext cx="10542630"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System Feature: Study Personnel Training Verification</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2210" y="882336"/>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iRIS is connected to CITI training. </a:t>
            </a:r>
          </a:p>
          <a:p>
            <a:pPr defTabSz="821223"/>
            <a:r>
              <a:rPr lang="en-US" sz="2245" b="0" dirty="0"/>
              <a:t>	CITI training records are updated nightly.</a:t>
            </a:r>
          </a:p>
        </p:txBody>
      </p:sp>
      <p:pic>
        <p:nvPicPr>
          <p:cNvPr id="4" name="Picture 3">
            <a:extLst>
              <a:ext uri="{FF2B5EF4-FFF2-40B4-BE49-F238E27FC236}">
                <a16:creationId xmlns:a16="http://schemas.microsoft.com/office/drawing/2014/main" id="{7DE3B625-AD42-4CE5-85C4-562A53E8376E}"/>
              </a:ext>
            </a:extLst>
          </p:cNvPr>
          <p:cNvPicPr>
            <a:picLocks noChangeAspect="1"/>
          </p:cNvPicPr>
          <p:nvPr/>
        </p:nvPicPr>
        <p:blipFill>
          <a:blip r:embed="rId3"/>
          <a:stretch>
            <a:fillRect/>
          </a:stretch>
        </p:blipFill>
        <p:spPr>
          <a:xfrm>
            <a:off x="1391051" y="1639090"/>
            <a:ext cx="10198422" cy="4932645"/>
          </a:xfrm>
          <a:prstGeom prst="rect">
            <a:avLst/>
          </a:prstGeom>
        </p:spPr>
      </p:pic>
      <p:sp>
        <p:nvSpPr>
          <p:cNvPr id="7" name="Arrow: Left 6">
            <a:extLst>
              <a:ext uri="{FF2B5EF4-FFF2-40B4-BE49-F238E27FC236}">
                <a16:creationId xmlns:a16="http://schemas.microsoft.com/office/drawing/2014/main" id="{AEC9A599-F2B3-4C70-909F-90D924721B69}"/>
              </a:ext>
            </a:extLst>
          </p:cNvPr>
          <p:cNvSpPr/>
          <p:nvPr/>
        </p:nvSpPr>
        <p:spPr>
          <a:xfrm rot="10800000">
            <a:off x="3433010" y="2668442"/>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1" name="TextBox 10">
            <a:extLst>
              <a:ext uri="{FF2B5EF4-FFF2-40B4-BE49-F238E27FC236}">
                <a16:creationId xmlns:a16="http://schemas.microsoft.com/office/drawing/2014/main" id="{59AED2E7-A2C6-4C74-BDAF-B5712B9D93F0}"/>
              </a:ext>
            </a:extLst>
          </p:cNvPr>
          <p:cNvSpPr txBox="1"/>
          <p:nvPr/>
        </p:nvSpPr>
        <p:spPr>
          <a:xfrm>
            <a:off x="1451810" y="2206775"/>
            <a:ext cx="2069432" cy="3416320"/>
          </a:xfrm>
          <a:prstGeom prst="rect">
            <a:avLst/>
          </a:prstGeom>
          <a:noFill/>
        </p:spPr>
        <p:txBody>
          <a:bodyPr wrap="square">
            <a:spAutoFit/>
          </a:bodyPr>
          <a:lstStyle/>
          <a:p>
            <a:pPr defTabSz="821223"/>
            <a:r>
              <a:rPr lang="en-US" dirty="0"/>
              <a:t>C</a:t>
            </a:r>
            <a:r>
              <a:rPr lang="en-US" sz="1800" b="0" dirty="0"/>
              <a:t>lick the person icon under Training to view </a:t>
            </a:r>
            <a:r>
              <a:rPr lang="en-US" dirty="0"/>
              <a:t>the study personnel’s </a:t>
            </a:r>
            <a:r>
              <a:rPr lang="en-US" sz="1800" b="0" dirty="0"/>
              <a:t>current training record to ensure the person has completed required training to be listed as study personnel. </a:t>
            </a:r>
          </a:p>
        </p:txBody>
      </p:sp>
    </p:spTree>
    <p:extLst>
      <p:ext uri="{BB962C8B-B14F-4D97-AF65-F5344CB8AC3E}">
        <p14:creationId xmlns:p14="http://schemas.microsoft.com/office/powerpoint/2010/main" val="2720635684"/>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741B92-4ED6-48BB-883D-812DCB21EDCD}"/>
              </a:ext>
            </a:extLst>
          </p:cNvPr>
          <p:cNvPicPr>
            <a:picLocks noChangeAspect="1"/>
          </p:cNvPicPr>
          <p:nvPr/>
        </p:nvPicPr>
        <p:blipFill>
          <a:blip r:embed="rId2"/>
          <a:stretch>
            <a:fillRect/>
          </a:stretch>
        </p:blipFill>
        <p:spPr>
          <a:xfrm>
            <a:off x="1315452" y="1650519"/>
            <a:ext cx="8253664" cy="4962151"/>
          </a:xfrm>
          <a:prstGeom prst="rect">
            <a:avLst/>
          </a:prstGeom>
        </p:spPr>
      </p:pic>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Section 3.0: Setup Study Personnel</a:t>
            </a:r>
          </a:p>
        </p:txBody>
      </p:sp>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Click “Select” to open the window to indicate the role of the individual.</a:t>
            </a:r>
          </a:p>
        </p:txBody>
      </p:sp>
      <p:sp>
        <p:nvSpPr>
          <p:cNvPr id="7" name="Arrow: Left 6">
            <a:extLst>
              <a:ext uri="{FF2B5EF4-FFF2-40B4-BE49-F238E27FC236}">
                <a16:creationId xmlns:a16="http://schemas.microsoft.com/office/drawing/2014/main" id="{AEC9A599-F2B3-4C70-909F-90D924721B69}"/>
              </a:ext>
            </a:extLst>
          </p:cNvPr>
          <p:cNvSpPr/>
          <p:nvPr/>
        </p:nvSpPr>
        <p:spPr>
          <a:xfrm rot="10800000">
            <a:off x="2053389" y="2588406"/>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pic>
        <p:nvPicPr>
          <p:cNvPr id="8" name="Picture 7">
            <a:extLst>
              <a:ext uri="{FF2B5EF4-FFF2-40B4-BE49-F238E27FC236}">
                <a16:creationId xmlns:a16="http://schemas.microsoft.com/office/drawing/2014/main" id="{D0EF3F9A-4C09-4BFF-8430-64F2E14336EB}"/>
              </a:ext>
            </a:extLst>
          </p:cNvPr>
          <p:cNvPicPr>
            <a:picLocks noChangeAspect="1"/>
          </p:cNvPicPr>
          <p:nvPr/>
        </p:nvPicPr>
        <p:blipFill>
          <a:blip r:embed="rId4"/>
          <a:stretch>
            <a:fillRect/>
          </a:stretch>
        </p:blipFill>
        <p:spPr>
          <a:xfrm>
            <a:off x="6669156" y="1390826"/>
            <a:ext cx="5602953" cy="4531895"/>
          </a:xfrm>
          <a:prstGeom prst="rect">
            <a:avLst/>
          </a:prstGeom>
        </p:spPr>
      </p:pic>
    </p:spTree>
    <p:extLst>
      <p:ext uri="{BB962C8B-B14F-4D97-AF65-F5344CB8AC3E}">
        <p14:creationId xmlns:p14="http://schemas.microsoft.com/office/powerpoint/2010/main" val="959316395"/>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891961D-D5B2-4B61-B7B1-01C2DEA78509}"/>
              </a:ext>
            </a:extLst>
          </p:cNvPr>
          <p:cNvPicPr>
            <a:picLocks noChangeAspect="1"/>
          </p:cNvPicPr>
          <p:nvPr/>
        </p:nvPicPr>
        <p:blipFill>
          <a:blip r:embed="rId2"/>
          <a:stretch>
            <a:fillRect/>
          </a:stretch>
        </p:blipFill>
        <p:spPr>
          <a:xfrm>
            <a:off x="1484591" y="1650519"/>
            <a:ext cx="8378591" cy="4789132"/>
          </a:xfrm>
          <a:prstGeom prst="rect">
            <a:avLst/>
          </a:prstGeom>
        </p:spPr>
      </p:pic>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System Feature: Who Receives Study Notifications?</a:t>
            </a:r>
          </a:p>
        </p:txBody>
      </p:sp>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84591" y="727089"/>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Who receives study notifications is in your control. </a:t>
            </a:r>
          </a:p>
          <a:p>
            <a:pPr defTabSz="821223"/>
            <a:r>
              <a:rPr lang="en-US" sz="2245" b="0" dirty="0"/>
              <a:t>Study contacts will receive all study notifications just like the PI.</a:t>
            </a:r>
          </a:p>
        </p:txBody>
      </p:sp>
      <p:sp>
        <p:nvSpPr>
          <p:cNvPr id="7" name="Arrow: Left 6">
            <a:extLst>
              <a:ext uri="{FF2B5EF4-FFF2-40B4-BE49-F238E27FC236}">
                <a16:creationId xmlns:a16="http://schemas.microsoft.com/office/drawing/2014/main" id="{AEC9A599-F2B3-4C70-909F-90D924721B69}"/>
              </a:ext>
            </a:extLst>
          </p:cNvPr>
          <p:cNvSpPr/>
          <p:nvPr/>
        </p:nvSpPr>
        <p:spPr>
          <a:xfrm>
            <a:off x="5880380" y="5891657"/>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3" name="Title 3">
            <a:extLst>
              <a:ext uri="{FF2B5EF4-FFF2-40B4-BE49-F238E27FC236}">
                <a16:creationId xmlns:a16="http://schemas.microsoft.com/office/drawing/2014/main" id="{C7EE03C9-2F80-4BB2-82D8-EAA2B5B6889E}"/>
              </a:ext>
            </a:extLst>
          </p:cNvPr>
          <p:cNvSpPr txBox="1">
            <a:spLocks/>
          </p:cNvSpPr>
          <p:nvPr/>
        </p:nvSpPr>
        <p:spPr bwMode="auto">
          <a:xfrm>
            <a:off x="7395411" y="5488883"/>
            <a:ext cx="4627450"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If you want the person to receive study notifications select “Yes” here.</a:t>
            </a:r>
          </a:p>
        </p:txBody>
      </p:sp>
    </p:spTree>
    <p:extLst>
      <p:ext uri="{BB962C8B-B14F-4D97-AF65-F5344CB8AC3E}">
        <p14:creationId xmlns:p14="http://schemas.microsoft.com/office/powerpoint/2010/main" val="3751074396"/>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What if I can’t find the person in the search directory?</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391051" y="84656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To be in the directory the individual must have an iRIS account and profile.</a:t>
            </a:r>
          </a:p>
        </p:txBody>
      </p:sp>
      <p:sp>
        <p:nvSpPr>
          <p:cNvPr id="9" name="TextBox 8">
            <a:extLst>
              <a:ext uri="{FF2B5EF4-FFF2-40B4-BE49-F238E27FC236}">
                <a16:creationId xmlns:a16="http://schemas.microsoft.com/office/drawing/2014/main" id="{E735980B-6E83-416B-9CD3-93920DFE8CFC}"/>
              </a:ext>
            </a:extLst>
          </p:cNvPr>
          <p:cNvSpPr txBox="1"/>
          <p:nvPr/>
        </p:nvSpPr>
        <p:spPr>
          <a:xfrm>
            <a:off x="1507958" y="2527462"/>
            <a:ext cx="10514903" cy="923330"/>
          </a:xfrm>
          <a:prstGeom prst="rect">
            <a:avLst/>
          </a:prstGeom>
          <a:noFill/>
        </p:spPr>
        <p:txBody>
          <a:bodyPr wrap="square">
            <a:spAutoFit/>
          </a:bodyPr>
          <a:lstStyle/>
          <a:p>
            <a:pPr defTabSz="821223"/>
            <a:r>
              <a:rPr lang="en-US" sz="1800" b="0" dirty="0"/>
              <a:t>Login to iRIS through SSO.</a:t>
            </a:r>
          </a:p>
          <a:p>
            <a:pPr defTabSz="821223"/>
            <a:endParaRPr lang="en-US" dirty="0"/>
          </a:p>
          <a:p>
            <a:pPr defTabSz="821223"/>
            <a:r>
              <a:rPr lang="en-US" dirty="0"/>
              <a:t>Go to: </a:t>
            </a:r>
            <a:r>
              <a:rPr lang="en-US" dirty="0">
                <a:solidFill>
                  <a:schemeClr val="tx2"/>
                </a:solidFill>
                <a:hlinkClick r:id="rId3">
                  <a:extLst>
                    <a:ext uri="{A12FA001-AC4F-418D-AE19-62706E023703}">
                      <ahyp:hlinkClr xmlns:ahyp="http://schemas.microsoft.com/office/drawing/2018/hyperlinkcolor" val="tx"/>
                    </a:ext>
                  </a:extLst>
                </a:hlinkClick>
              </a:rPr>
              <a:t>https://research.tamucc.edu/compliance/home/index.html</a:t>
            </a:r>
            <a:r>
              <a:rPr lang="en-US" dirty="0"/>
              <a:t> to access the iRIS login page.</a:t>
            </a:r>
            <a:endParaRPr lang="en-US" sz="1800" b="0" dirty="0"/>
          </a:p>
        </p:txBody>
      </p:sp>
      <p:sp>
        <p:nvSpPr>
          <p:cNvPr id="11" name="Title 3">
            <a:extLst>
              <a:ext uri="{FF2B5EF4-FFF2-40B4-BE49-F238E27FC236}">
                <a16:creationId xmlns:a16="http://schemas.microsoft.com/office/drawing/2014/main" id="{7800E8A4-9EAE-4AE7-87C5-5D13870B1EEB}"/>
              </a:ext>
            </a:extLst>
          </p:cNvPr>
          <p:cNvSpPr txBox="1">
            <a:spLocks/>
          </p:cNvSpPr>
          <p:nvPr/>
        </p:nvSpPr>
        <p:spPr bwMode="auto">
          <a:xfrm>
            <a:off x="1507958" y="1952087"/>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How do I get an iRIS account?</a:t>
            </a:r>
          </a:p>
        </p:txBody>
      </p:sp>
    </p:spTree>
    <p:extLst>
      <p:ext uri="{BB962C8B-B14F-4D97-AF65-F5344CB8AC3E}">
        <p14:creationId xmlns:p14="http://schemas.microsoft.com/office/powerpoint/2010/main" val="448596582"/>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F7AE542-E30E-44CA-B596-C920A8B39F7A}"/>
              </a:ext>
            </a:extLst>
          </p:cNvPr>
          <p:cNvSpPr/>
          <p:nvPr/>
        </p:nvSpPr>
        <p:spPr>
          <a:xfrm>
            <a:off x="0" y="1793080"/>
            <a:ext cx="12192000" cy="4824986"/>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5" name="Rectangle 4">
            <a:extLst>
              <a:ext uri="{FF2B5EF4-FFF2-40B4-BE49-F238E27FC236}">
                <a16:creationId xmlns:a16="http://schemas.microsoft.com/office/drawing/2014/main" id="{27B791A2-8D81-40F7-8839-42636FD8DC2F}"/>
              </a:ext>
            </a:extLst>
          </p:cNvPr>
          <p:cNvSpPr/>
          <p:nvPr/>
        </p:nvSpPr>
        <p:spPr>
          <a:xfrm>
            <a:off x="2237550" y="335357"/>
            <a:ext cx="9676802" cy="1169551"/>
          </a:xfrm>
          <a:prstGeom prst="rect">
            <a:avLst/>
          </a:prstGeom>
        </p:spPr>
        <p:txBody>
          <a:bodyPr wrap="square">
            <a:spAutoFit/>
          </a:bodyPr>
          <a:lstStyle/>
          <a:p>
            <a:r>
              <a:rPr lang="en-US" sz="2600" b="1" dirty="0">
                <a:solidFill>
                  <a:srgbClr val="0A2240"/>
                </a:solidFill>
                <a:latin typeface="Verdana" panose="020B0604030504040204" pitchFamily="34" charset="0"/>
                <a:ea typeface="Verdana" panose="020B0604030504040204" pitchFamily="34" charset="0"/>
                <a:cs typeface="Verdana" panose="020B0604030504040204" pitchFamily="34" charset="0"/>
              </a:rPr>
              <a:t>Welcome!</a:t>
            </a:r>
          </a:p>
          <a:p>
            <a:pPr lvl="0"/>
            <a:endParaRPr lang="en-US" sz="2200" b="1" dirty="0">
              <a:solidFill>
                <a:srgbClr val="0A2240"/>
              </a:solidFill>
              <a:latin typeface="Verdana" panose="020B0604030504040204" pitchFamily="34" charset="0"/>
              <a:ea typeface="Verdana" panose="020B0604030504040204" pitchFamily="34" charset="0"/>
              <a:cs typeface="Verdana" panose="020B0604030504040204" pitchFamily="34" charset="0"/>
            </a:endParaRPr>
          </a:p>
          <a:p>
            <a:r>
              <a:rPr lang="en-US" sz="2200" b="1" dirty="0">
                <a:solidFill>
                  <a:srgbClr val="0A2240"/>
                </a:solidFill>
                <a:latin typeface="Verdana" panose="020B0604030504040204" pitchFamily="34" charset="0"/>
                <a:ea typeface="Verdana" panose="020B0604030504040204" pitchFamily="34" charset="0"/>
                <a:cs typeface="Verdana" panose="020B0604030504040204" pitchFamily="34" charset="0"/>
              </a:rPr>
              <a:t>I’ll be guiding you through today’s course objectives</a:t>
            </a:r>
            <a:r>
              <a:rPr lang="en-US" sz="1617" b="1" dirty="0">
                <a:solidFill>
                  <a:srgbClr val="0A2240"/>
                </a:solidFill>
                <a:latin typeface="Verdana" panose="020B0604030504040204" pitchFamily="34" charset="0"/>
                <a:ea typeface="Verdana" panose="020B0604030504040204" pitchFamily="34" charset="0"/>
                <a:cs typeface="Verdana" panose="020B0604030504040204" pitchFamily="34" charset="0"/>
              </a:rPr>
              <a:t>.</a:t>
            </a:r>
            <a:endParaRPr lang="en-US" sz="1617" dirty="0">
              <a:solidFill>
                <a:srgbClr val="0A2240"/>
              </a:solidFill>
            </a:endParaRPr>
          </a:p>
        </p:txBody>
      </p:sp>
      <p:sp>
        <p:nvSpPr>
          <p:cNvPr id="6" name="Text Placeholder 3">
            <a:extLst>
              <a:ext uri="{FF2B5EF4-FFF2-40B4-BE49-F238E27FC236}">
                <a16:creationId xmlns:a16="http://schemas.microsoft.com/office/drawing/2014/main" id="{160E2506-8ED8-40CB-9DC0-B9354CC17226}"/>
              </a:ext>
            </a:extLst>
          </p:cNvPr>
          <p:cNvSpPr txBox="1">
            <a:spLocks/>
          </p:cNvSpPr>
          <p:nvPr/>
        </p:nvSpPr>
        <p:spPr>
          <a:xfrm>
            <a:off x="324325" y="2349862"/>
            <a:ext cx="10926771" cy="3066964"/>
          </a:xfrm>
          <a:prstGeom prst="rect">
            <a:avLst/>
          </a:prstGeom>
        </p:spPr>
        <p:txBody>
          <a:bodyPr/>
          <a:lstStyle>
            <a:lvl1pPr marL="294957" indent="-294957" algn="l" rtl="0" eaLnBrk="1" fontAlgn="base" hangingPunct="1">
              <a:spcBef>
                <a:spcPts val="2291"/>
              </a:spcBef>
              <a:spcAft>
                <a:spcPct val="0"/>
              </a:spcAft>
              <a:buClr>
                <a:srgbClr val="0A2240"/>
              </a:buClr>
              <a:buFont typeface="Arial" pitchFamily="34" charset="0"/>
              <a:buChar char="•"/>
              <a:defRPr sz="2500" kern="1200" baseline="0">
                <a:solidFill>
                  <a:schemeClr val="tx1"/>
                </a:solidFill>
                <a:latin typeface="Verdana" charset="0"/>
                <a:ea typeface="Verdana" charset="0"/>
                <a:cs typeface="Verdana" charset="0"/>
              </a:defRPr>
            </a:lvl1pPr>
            <a:lvl2pPr marL="696988"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2pPr>
            <a:lvl3pPr marL="1105079" indent="-290916" algn="l" rtl="0" eaLnBrk="1" fontAlgn="base" hangingPunct="1">
              <a:spcBef>
                <a:spcPts val="764"/>
              </a:spcBef>
              <a:spcAft>
                <a:spcPct val="0"/>
              </a:spcAft>
              <a:buClr>
                <a:srgbClr val="0A2240"/>
              </a:buClr>
              <a:buFont typeface="Arial" pitchFamily="34" charset="0"/>
              <a:buChar char="»"/>
              <a:defRPr kern="1200">
                <a:solidFill>
                  <a:schemeClr val="tx1"/>
                </a:solidFill>
                <a:latin typeface="Calibri" panose="020F0502020204030204" pitchFamily="34" charset="0"/>
                <a:ea typeface="+mn-ea"/>
                <a:cs typeface="Arial" pitchFamily="34" charset="0"/>
              </a:defRPr>
            </a:lvl3pPr>
            <a:lvl4pPr marL="1511149" indent="-286876" algn="l" rtl="0" eaLnBrk="1" fontAlgn="base" hangingPunct="1">
              <a:spcBef>
                <a:spcPts val="382"/>
              </a:spcBef>
              <a:spcAft>
                <a:spcPct val="0"/>
              </a:spcAft>
              <a:buClr>
                <a:srgbClr val="0A2240"/>
              </a:buClr>
              <a:buFont typeface="Arial" pitchFamily="34" charset="0"/>
              <a:buChar char="–"/>
              <a:defRPr sz="2000" kern="1200">
                <a:solidFill>
                  <a:schemeClr val="tx1"/>
                </a:solidFill>
                <a:latin typeface="Calibri" panose="020F0502020204030204" pitchFamily="34" charset="0"/>
                <a:ea typeface="+mn-ea"/>
                <a:cs typeface="Arial" pitchFamily="34" charset="0"/>
              </a:defRPr>
            </a:lvl4pPr>
            <a:lvl5pPr marL="1860653" indent="-290916" algn="l" rtl="0" eaLnBrk="1" fontAlgn="base" hangingPunct="1">
              <a:spcBef>
                <a:spcPts val="382"/>
              </a:spcBef>
              <a:spcAft>
                <a:spcPct val="0"/>
              </a:spcAft>
              <a:buClr>
                <a:srgbClr val="0A2240"/>
              </a:buClr>
              <a:buFont typeface="Arial" pitchFamily="34" charset="0"/>
              <a:buChar char="»"/>
              <a:defRPr sz="1800" kern="1200">
                <a:solidFill>
                  <a:schemeClr val="tx1"/>
                </a:solidFill>
                <a:latin typeface="Calibri" panose="020F0502020204030204" pitchFamily="34" charset="0"/>
                <a:ea typeface="+mn-ea"/>
                <a:cs typeface="Arial" pitchFamily="34" charset="0"/>
              </a:defRPr>
            </a:lvl5pPr>
            <a:lvl6pPr marL="3200080"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6pPr>
            <a:lvl7pPr marL="3781913"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7pPr>
            <a:lvl8pPr marL="4363745"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8pPr>
            <a:lvl9pPr marL="4945578" indent="-290916" algn="l" defTabSz="1163665" rtl="0" eaLnBrk="1" latinLnBrk="0" hangingPunct="1">
              <a:spcBef>
                <a:spcPct val="20000"/>
              </a:spcBef>
              <a:buFont typeface="Arial" pitchFamily="34" charset="0"/>
              <a:buChar char="•"/>
              <a:defRPr sz="2500" kern="1200">
                <a:solidFill>
                  <a:schemeClr val="tx1"/>
                </a:solidFill>
                <a:latin typeface="+mn-lt"/>
                <a:ea typeface="+mn-ea"/>
                <a:cs typeface="+mn-cs"/>
              </a:defRPr>
            </a:lvl9pPr>
          </a:lstStyle>
          <a:p>
            <a:pPr defTabSz="821223"/>
            <a:r>
              <a:rPr lang="en-US" sz="2600" dirty="0"/>
              <a:t>How to start a new initial submission form in iRIS.</a:t>
            </a:r>
            <a:endParaRPr lang="en-US" dirty="0"/>
          </a:p>
        </p:txBody>
      </p:sp>
      <p:pic>
        <p:nvPicPr>
          <p:cNvPr id="7" name="Picture 6">
            <a:extLst>
              <a:ext uri="{FF2B5EF4-FFF2-40B4-BE49-F238E27FC236}">
                <a16:creationId xmlns:a16="http://schemas.microsoft.com/office/drawing/2014/main" id="{8792C66E-ADDF-4EEB-BF77-5C1ABAB6C79F}"/>
              </a:ext>
            </a:extLst>
          </p:cNvPr>
          <p:cNvPicPr>
            <a:picLocks noChangeAspect="1"/>
          </p:cNvPicPr>
          <p:nvPr/>
        </p:nvPicPr>
        <p:blipFill rotWithShape="1">
          <a:blip r:embed="rId2" cstate="print"/>
          <a:srcRect b="47736"/>
          <a:stretch/>
        </p:blipFill>
        <p:spPr>
          <a:xfrm>
            <a:off x="0" y="79131"/>
            <a:ext cx="1805108" cy="1713949"/>
          </a:xfrm>
          <a:prstGeom prst="rect">
            <a:avLst/>
          </a:prstGeom>
        </p:spPr>
      </p:pic>
    </p:spTree>
    <p:extLst>
      <p:ext uri="{BB962C8B-B14F-4D97-AF65-F5344CB8AC3E}">
        <p14:creationId xmlns:p14="http://schemas.microsoft.com/office/powerpoint/2010/main" val="1915131665"/>
      </p:ext>
    </p:extLst>
  </p:cSld>
  <p:clrMapOvr>
    <a:masterClrMapping/>
  </p:clrMapOvr>
  <mc:AlternateContent xmlns:mc="http://schemas.openxmlformats.org/markup-compatibility/2006" xmlns:p14="http://schemas.microsoft.com/office/powerpoint/2010/main">
    <mc:Choice Requires="p14">
      <p:transition spd="slow" p14:dur="2000" advTm="18845"/>
    </mc:Choice>
    <mc:Fallback xmlns="">
      <p:transition spd="slow" advTm="1884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07B824E-333F-43F7-9966-C07BB8D9C11A}"/>
              </a:ext>
            </a:extLst>
          </p:cNvPr>
          <p:cNvPicPr>
            <a:picLocks noChangeAspect="1"/>
          </p:cNvPicPr>
          <p:nvPr/>
        </p:nvPicPr>
        <p:blipFill>
          <a:blip r:embed="rId2"/>
          <a:stretch>
            <a:fillRect/>
          </a:stretch>
        </p:blipFill>
        <p:spPr>
          <a:xfrm>
            <a:off x="1426327" y="1690571"/>
            <a:ext cx="8567906" cy="4811860"/>
          </a:xfrm>
          <a:prstGeom prst="rect">
            <a:avLst/>
          </a:prstGeom>
        </p:spPr>
      </p:pic>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Section 3.0: Setup Study Personnel Completed</a:t>
            </a:r>
          </a:p>
        </p:txBody>
      </p:sp>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Once all individuals are set up as study personnel, select “Close setup of Study Personnel” to return to the application.</a:t>
            </a:r>
          </a:p>
        </p:txBody>
      </p:sp>
      <p:sp>
        <p:nvSpPr>
          <p:cNvPr id="7" name="Arrow: Left 6">
            <a:extLst>
              <a:ext uri="{FF2B5EF4-FFF2-40B4-BE49-F238E27FC236}">
                <a16:creationId xmlns:a16="http://schemas.microsoft.com/office/drawing/2014/main" id="{AEC9A599-F2B3-4C70-909F-90D924721B69}"/>
              </a:ext>
            </a:extLst>
          </p:cNvPr>
          <p:cNvSpPr/>
          <p:nvPr/>
        </p:nvSpPr>
        <p:spPr>
          <a:xfrm rot="10800000">
            <a:off x="6596966" y="5988754"/>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pic>
        <p:nvPicPr>
          <p:cNvPr id="3" name="Picture 2">
            <a:extLst>
              <a:ext uri="{FF2B5EF4-FFF2-40B4-BE49-F238E27FC236}">
                <a16:creationId xmlns:a16="http://schemas.microsoft.com/office/drawing/2014/main" id="{6747FAC4-6C05-431E-894E-4D2BBD98CC1C}"/>
              </a:ext>
            </a:extLst>
          </p:cNvPr>
          <p:cNvPicPr>
            <a:picLocks noChangeAspect="1"/>
          </p:cNvPicPr>
          <p:nvPr/>
        </p:nvPicPr>
        <p:blipFill>
          <a:blip r:embed="rId4"/>
          <a:stretch>
            <a:fillRect/>
          </a:stretch>
        </p:blipFill>
        <p:spPr>
          <a:xfrm>
            <a:off x="1426326" y="1692179"/>
            <a:ext cx="8567905" cy="4930240"/>
          </a:xfrm>
          <a:prstGeom prst="rect">
            <a:avLst/>
          </a:prstGeom>
        </p:spPr>
      </p:pic>
    </p:spTree>
    <p:extLst>
      <p:ext uri="{BB962C8B-B14F-4D97-AF65-F5344CB8AC3E}">
        <p14:creationId xmlns:p14="http://schemas.microsoft.com/office/powerpoint/2010/main" val="1997110180"/>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Remaining Application Sections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Continue through the application until all sections are completed.</a:t>
            </a:r>
          </a:p>
        </p:txBody>
      </p:sp>
      <p:sp>
        <p:nvSpPr>
          <p:cNvPr id="11" name="TextBox 10">
            <a:extLst>
              <a:ext uri="{FF2B5EF4-FFF2-40B4-BE49-F238E27FC236}">
                <a16:creationId xmlns:a16="http://schemas.microsoft.com/office/drawing/2014/main" id="{77B2735A-5508-4DDB-B73C-E70BF456C5B0}"/>
              </a:ext>
            </a:extLst>
          </p:cNvPr>
          <p:cNvSpPr txBox="1"/>
          <p:nvPr/>
        </p:nvSpPr>
        <p:spPr>
          <a:xfrm>
            <a:off x="1391051" y="1650519"/>
            <a:ext cx="10357893" cy="3588355"/>
          </a:xfrm>
          <a:prstGeom prst="rect">
            <a:avLst/>
          </a:prstGeom>
          <a:noFill/>
        </p:spPr>
        <p:txBody>
          <a:bodyPr wrap="square">
            <a:spAutoFit/>
          </a:bodyPr>
          <a:lstStyle/>
          <a:p>
            <a:pPr marL="228600" marR="0">
              <a:lnSpc>
                <a:spcPct val="107000"/>
              </a:lnSpc>
              <a:spcBef>
                <a:spcPts val="0"/>
              </a:spcBef>
              <a:spcAft>
                <a:spcPts val="0"/>
              </a:spcAft>
            </a:pPr>
            <a:r>
              <a:rPr lang="en-US" sz="2245" dirty="0">
                <a:solidFill>
                  <a:srgbClr val="0A2240"/>
                </a:solidFill>
                <a:latin typeface="Verdana" panose="020B0604030504040204" pitchFamily="34" charset="0"/>
                <a:ea typeface="Verdana" panose="020B0604030504040204" pitchFamily="34" charset="0"/>
              </a:rPr>
              <a:t>The study application is composed of several sections. </a:t>
            </a:r>
          </a:p>
          <a:p>
            <a:pPr marL="228600" marR="0">
              <a:lnSpc>
                <a:spcPct val="107000"/>
              </a:lnSpc>
              <a:spcBef>
                <a:spcPts val="0"/>
              </a:spcBef>
              <a:spcAft>
                <a:spcPts val="0"/>
              </a:spcAft>
            </a:pPr>
            <a:r>
              <a:rPr lang="en-US" sz="2245" dirty="0">
                <a:solidFill>
                  <a:srgbClr val="0A2240"/>
                </a:solidFill>
                <a:latin typeface="Verdana" panose="020B0604030504040204" pitchFamily="34" charset="0"/>
                <a:ea typeface="Verdana" panose="020B0604030504040204" pitchFamily="34" charset="0"/>
              </a:rPr>
              <a:t>iRIS uses smart form logic.</a:t>
            </a:r>
          </a:p>
          <a:p>
            <a:pPr marL="2286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Questions with “branching” logic will trigger the hide/show feature that will hide or show additional questions or sections based on your answers. </a:t>
            </a:r>
          </a:p>
          <a:p>
            <a:pPr marL="2286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a:p>
            <a:pPr marL="342900" marR="0" lvl="0" indent="-342900">
              <a:lnSpc>
                <a:spcPct val="107000"/>
              </a:lnSpc>
              <a:spcBef>
                <a:spcPts val="0"/>
              </a:spcBef>
              <a:spcAft>
                <a:spcPts val="80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Questions marked with an asterisk (*) must be answered. If they are not answered, you will receive an error message.</a:t>
            </a:r>
          </a:p>
          <a:p>
            <a:pPr marL="342900" marR="0" lvl="0" indent="-342900">
              <a:lnSpc>
                <a:spcPct val="107000"/>
              </a:lnSpc>
              <a:spcBef>
                <a:spcPts val="0"/>
              </a:spcBef>
              <a:spcAft>
                <a:spcPts val="8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Help Text: Questions with an            icon on the right have help text available to provide definitions of key terms, additional explanation on the question topic, suggestions or examples to assist you in responding to the questions.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F0782454-F479-4CD3-AEC4-9F3FC4A9942F}"/>
              </a:ext>
            </a:extLst>
          </p:cNvPr>
          <p:cNvPicPr>
            <a:picLocks noChangeAspect="1"/>
          </p:cNvPicPr>
          <p:nvPr/>
        </p:nvPicPr>
        <p:blipFill>
          <a:blip r:embed="rId3"/>
          <a:stretch>
            <a:fillRect/>
          </a:stretch>
        </p:blipFill>
        <p:spPr>
          <a:xfrm>
            <a:off x="4568993" y="4220727"/>
            <a:ext cx="476249" cy="357187"/>
          </a:xfrm>
          <a:prstGeom prst="rect">
            <a:avLst/>
          </a:prstGeom>
        </p:spPr>
      </p:pic>
      <p:pic>
        <p:nvPicPr>
          <p:cNvPr id="12" name="Picture 11">
            <a:extLst>
              <a:ext uri="{FF2B5EF4-FFF2-40B4-BE49-F238E27FC236}">
                <a16:creationId xmlns:a16="http://schemas.microsoft.com/office/drawing/2014/main" id="{5ACF20EF-2023-4DC5-BADC-BF7DA4BDDE02}"/>
              </a:ext>
            </a:extLst>
          </p:cNvPr>
          <p:cNvPicPr>
            <a:picLocks noChangeAspect="1"/>
          </p:cNvPicPr>
          <p:nvPr/>
        </p:nvPicPr>
        <p:blipFill>
          <a:blip r:embed="rId4"/>
          <a:stretch>
            <a:fillRect/>
          </a:stretch>
        </p:blipFill>
        <p:spPr>
          <a:xfrm>
            <a:off x="5056673" y="4954076"/>
            <a:ext cx="7135327" cy="1668342"/>
          </a:xfrm>
          <a:prstGeom prst="rect">
            <a:avLst/>
          </a:prstGeom>
        </p:spPr>
      </p:pic>
    </p:spTree>
    <p:extLst>
      <p:ext uri="{BB962C8B-B14F-4D97-AF65-F5344CB8AC3E}">
        <p14:creationId xmlns:p14="http://schemas.microsoft.com/office/powerpoint/2010/main" val="407192507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38"/>
          <p:cNvSpPr/>
          <p:nvPr/>
        </p:nvSpPr>
        <p:spPr>
          <a:xfrm>
            <a:off x="16778" y="35640"/>
            <a:ext cx="12192000" cy="1621538"/>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6" name="Rectangle 5"/>
          <p:cNvSpPr/>
          <p:nvPr/>
        </p:nvSpPr>
        <p:spPr>
          <a:xfrm>
            <a:off x="234892" y="600187"/>
            <a:ext cx="12091332" cy="49244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defTabSz="821223" fontAlgn="base">
              <a:spcBef>
                <a:spcPct val="0"/>
              </a:spcBef>
              <a:spcAft>
                <a:spcPct val="0"/>
              </a:spcAft>
            </a:pPr>
            <a:r>
              <a:rPr lang="en-US" sz="3200" b="1" dirty="0">
                <a:solidFill>
                  <a:srgbClr val="0A2240"/>
                </a:solidFill>
                <a:latin typeface="Verdana" panose="020B0604030504040204" pitchFamily="34" charset="0"/>
                <a:ea typeface="Verdana" panose="020B0604030504040204" pitchFamily="34" charset="0"/>
              </a:rPr>
              <a:t>What if I need to finish my application later?</a:t>
            </a:r>
          </a:p>
        </p:txBody>
      </p:sp>
      <p:sp>
        <p:nvSpPr>
          <p:cNvPr id="13" name="Rectangle 12">
            <a:extLst>
              <a:ext uri="{FF2B5EF4-FFF2-40B4-BE49-F238E27FC236}">
                <a16:creationId xmlns:a16="http://schemas.microsoft.com/office/drawing/2014/main" id="{07023FC7-3FBA-4E25-AEC5-8DEB2ABAD039}"/>
              </a:ext>
            </a:extLst>
          </p:cNvPr>
          <p:cNvSpPr/>
          <p:nvPr/>
        </p:nvSpPr>
        <p:spPr>
          <a:xfrm>
            <a:off x="16778" y="1780256"/>
            <a:ext cx="2951011" cy="3139321"/>
          </a:xfrm>
          <a:prstGeom prst="rect">
            <a:avLst/>
          </a:prstGeom>
        </p:spPr>
        <p:txBody>
          <a:bodyPr wrap="square">
            <a:spAutoFit/>
          </a:bodyPr>
          <a:lstStyle/>
          <a:p>
            <a:r>
              <a:rPr lang="en-US" sz="2200" dirty="0"/>
              <a:t>You can view your submissions in progress from the Study Assistant Dashboard.</a:t>
            </a:r>
          </a:p>
          <a:p>
            <a:endParaRPr lang="en-US" sz="2200" dirty="0"/>
          </a:p>
          <a:p>
            <a:r>
              <a:rPr lang="en-US" sz="2200" dirty="0"/>
              <a:t>Click the paper/pencil icon to open the study submission.</a:t>
            </a:r>
          </a:p>
        </p:txBody>
      </p:sp>
      <p:grpSp>
        <p:nvGrpSpPr>
          <p:cNvPr id="2" name="Group 1">
            <a:extLst>
              <a:ext uri="{FF2B5EF4-FFF2-40B4-BE49-F238E27FC236}">
                <a16:creationId xmlns:a16="http://schemas.microsoft.com/office/drawing/2014/main" id="{20D68099-7A11-4B70-9C3D-8500F2661DB4}"/>
              </a:ext>
            </a:extLst>
          </p:cNvPr>
          <p:cNvGrpSpPr/>
          <p:nvPr/>
        </p:nvGrpSpPr>
        <p:grpSpPr>
          <a:xfrm>
            <a:off x="2269957" y="1657177"/>
            <a:ext cx="9922043" cy="4269007"/>
            <a:chOff x="2269957" y="1657177"/>
            <a:chExt cx="9922043" cy="4269007"/>
          </a:xfrm>
        </p:grpSpPr>
        <p:pic>
          <p:nvPicPr>
            <p:cNvPr id="4" name="Picture 3">
              <a:extLst>
                <a:ext uri="{FF2B5EF4-FFF2-40B4-BE49-F238E27FC236}">
                  <a16:creationId xmlns:a16="http://schemas.microsoft.com/office/drawing/2014/main" id="{26F4B9E8-FAAF-4E85-B746-DC08D93C9F25}"/>
                </a:ext>
              </a:extLst>
            </p:cNvPr>
            <p:cNvPicPr>
              <a:picLocks noChangeAspect="1"/>
            </p:cNvPicPr>
            <p:nvPr/>
          </p:nvPicPr>
          <p:blipFill>
            <a:blip r:embed="rId2"/>
            <a:stretch>
              <a:fillRect/>
            </a:stretch>
          </p:blipFill>
          <p:spPr>
            <a:xfrm>
              <a:off x="2967789" y="1657177"/>
              <a:ext cx="9224211" cy="4269007"/>
            </a:xfrm>
            <a:prstGeom prst="rect">
              <a:avLst/>
            </a:prstGeom>
          </p:spPr>
        </p:pic>
        <p:sp>
          <p:nvSpPr>
            <p:cNvPr id="15" name="Arrow: Left 14">
              <a:extLst>
                <a:ext uri="{FF2B5EF4-FFF2-40B4-BE49-F238E27FC236}">
                  <a16:creationId xmlns:a16="http://schemas.microsoft.com/office/drawing/2014/main" id="{01AEE438-D669-40ED-91F7-7EEA93836431}"/>
                </a:ext>
              </a:extLst>
            </p:cNvPr>
            <p:cNvSpPr/>
            <p:nvPr/>
          </p:nvSpPr>
          <p:spPr>
            <a:xfrm rot="10800000">
              <a:off x="2269957" y="4602746"/>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grpSp>
    </p:spTree>
    <p:extLst>
      <p:ext uri="{BB962C8B-B14F-4D97-AF65-F5344CB8AC3E}">
        <p14:creationId xmlns:p14="http://schemas.microsoft.com/office/powerpoint/2010/main" val="36279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Application Complete</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Once you have completed the application portion of the submission packet, you will see this message.</a:t>
            </a:r>
          </a:p>
        </p:txBody>
      </p:sp>
      <p:pic>
        <p:nvPicPr>
          <p:cNvPr id="3" name="Picture 2">
            <a:extLst>
              <a:ext uri="{FF2B5EF4-FFF2-40B4-BE49-F238E27FC236}">
                <a16:creationId xmlns:a16="http://schemas.microsoft.com/office/drawing/2014/main" id="{2FDAAD02-40D4-45EE-BD46-894DF976FBBD}"/>
              </a:ext>
            </a:extLst>
          </p:cNvPr>
          <p:cNvPicPr>
            <a:picLocks noChangeAspect="1"/>
          </p:cNvPicPr>
          <p:nvPr/>
        </p:nvPicPr>
        <p:blipFill>
          <a:blip r:embed="rId3"/>
          <a:stretch>
            <a:fillRect/>
          </a:stretch>
        </p:blipFill>
        <p:spPr>
          <a:xfrm>
            <a:off x="1391051" y="1650519"/>
            <a:ext cx="10789518" cy="4971899"/>
          </a:xfrm>
          <a:prstGeom prst="rect">
            <a:avLst/>
          </a:prstGeom>
        </p:spPr>
      </p:pic>
    </p:spTree>
    <p:extLst>
      <p:ext uri="{BB962C8B-B14F-4D97-AF65-F5344CB8AC3E}">
        <p14:creationId xmlns:p14="http://schemas.microsoft.com/office/powerpoint/2010/main" val="2900785554"/>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You will automatically be taken to the submission packet to upload documents related to your application. </a:t>
            </a:r>
          </a:p>
        </p:txBody>
      </p:sp>
      <p:pic>
        <p:nvPicPr>
          <p:cNvPr id="3" name="Picture 2">
            <a:extLst>
              <a:ext uri="{FF2B5EF4-FFF2-40B4-BE49-F238E27FC236}">
                <a16:creationId xmlns:a16="http://schemas.microsoft.com/office/drawing/2014/main" id="{65618FA0-33B5-4D54-BA87-533EC2824BB1}"/>
              </a:ext>
            </a:extLst>
          </p:cNvPr>
          <p:cNvPicPr>
            <a:picLocks noChangeAspect="1"/>
          </p:cNvPicPr>
          <p:nvPr/>
        </p:nvPicPr>
        <p:blipFill>
          <a:blip r:embed="rId3"/>
          <a:stretch>
            <a:fillRect/>
          </a:stretch>
        </p:blipFill>
        <p:spPr>
          <a:xfrm>
            <a:off x="1391051" y="1650519"/>
            <a:ext cx="10800949" cy="3562624"/>
          </a:xfrm>
          <a:prstGeom prst="rect">
            <a:avLst/>
          </a:prstGeom>
        </p:spPr>
      </p:pic>
      <p:sp>
        <p:nvSpPr>
          <p:cNvPr id="11" name="TextBox 10">
            <a:extLst>
              <a:ext uri="{FF2B5EF4-FFF2-40B4-BE49-F238E27FC236}">
                <a16:creationId xmlns:a16="http://schemas.microsoft.com/office/drawing/2014/main" id="{33173D8C-B897-48E4-AD02-345FB89D4CA6}"/>
              </a:ext>
            </a:extLst>
          </p:cNvPr>
          <p:cNvSpPr txBox="1"/>
          <p:nvPr/>
        </p:nvSpPr>
        <p:spPr>
          <a:xfrm>
            <a:off x="1527661" y="5382367"/>
            <a:ext cx="10282990" cy="798937"/>
          </a:xfrm>
          <a:prstGeom prst="rect">
            <a:avLst/>
          </a:prstGeom>
          <a:noFill/>
        </p:spPr>
        <p:txBody>
          <a:bodyPr wrap="square">
            <a:spAutoFit/>
          </a:bodyPr>
          <a:lstStyle/>
          <a:p>
            <a:pPr marL="0" marR="0">
              <a:lnSpc>
                <a:spcPct val="107000"/>
              </a:lnSpc>
              <a:spcBef>
                <a:spcPts val="0"/>
              </a:spcBef>
              <a:spcAft>
                <a:spcPts val="800"/>
              </a:spcAft>
            </a:pPr>
            <a:r>
              <a:rPr lang="en-US" sz="2245" dirty="0">
                <a:solidFill>
                  <a:srgbClr val="0A2240"/>
                </a:solidFill>
                <a:latin typeface="Verdana" panose="020B0604030504040204" pitchFamily="34" charset="0"/>
                <a:ea typeface="Verdana" panose="020B0604030504040204" pitchFamily="34" charset="0"/>
              </a:rPr>
              <a:t>The Initial Review Submission Packet “packages” the Application and documents together for submission. </a:t>
            </a:r>
          </a:p>
        </p:txBody>
      </p:sp>
    </p:spTree>
    <p:extLst>
      <p:ext uri="{BB962C8B-B14F-4D97-AF65-F5344CB8AC3E}">
        <p14:creationId xmlns:p14="http://schemas.microsoft.com/office/powerpoint/2010/main" val="2083616222"/>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 Study Application</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Section 2.0 Displays the Application form you just filled out.</a:t>
            </a:r>
          </a:p>
        </p:txBody>
      </p:sp>
      <p:pic>
        <p:nvPicPr>
          <p:cNvPr id="4" name="Picture 3">
            <a:extLst>
              <a:ext uri="{FF2B5EF4-FFF2-40B4-BE49-F238E27FC236}">
                <a16:creationId xmlns:a16="http://schemas.microsoft.com/office/drawing/2014/main" id="{20A7D61B-0A74-4031-8003-DFC17475819C}"/>
              </a:ext>
            </a:extLst>
          </p:cNvPr>
          <p:cNvPicPr>
            <a:picLocks noChangeAspect="1"/>
          </p:cNvPicPr>
          <p:nvPr/>
        </p:nvPicPr>
        <p:blipFill>
          <a:blip r:embed="rId3"/>
          <a:stretch>
            <a:fillRect/>
          </a:stretch>
        </p:blipFill>
        <p:spPr>
          <a:xfrm>
            <a:off x="16042" y="1639090"/>
            <a:ext cx="12192000" cy="2355394"/>
          </a:xfrm>
          <a:prstGeom prst="rect">
            <a:avLst/>
          </a:prstGeom>
        </p:spPr>
      </p:pic>
      <p:grpSp>
        <p:nvGrpSpPr>
          <p:cNvPr id="7" name="Group 6">
            <a:extLst>
              <a:ext uri="{FF2B5EF4-FFF2-40B4-BE49-F238E27FC236}">
                <a16:creationId xmlns:a16="http://schemas.microsoft.com/office/drawing/2014/main" id="{C09C9DC1-37AD-473E-B724-2DF6CE5D9FA4}"/>
              </a:ext>
            </a:extLst>
          </p:cNvPr>
          <p:cNvGrpSpPr/>
          <p:nvPr/>
        </p:nvGrpSpPr>
        <p:grpSpPr>
          <a:xfrm>
            <a:off x="1493272" y="2161337"/>
            <a:ext cx="10707409" cy="3147114"/>
            <a:chOff x="1473159" y="2025792"/>
            <a:chExt cx="10707409" cy="3147114"/>
          </a:xfrm>
        </p:grpSpPr>
        <p:sp>
          <p:nvSpPr>
            <p:cNvPr id="6" name="Arrow: Right 5">
              <a:extLst>
                <a:ext uri="{FF2B5EF4-FFF2-40B4-BE49-F238E27FC236}">
                  <a16:creationId xmlns:a16="http://schemas.microsoft.com/office/drawing/2014/main" id="{98635B16-0C31-4AB9-887C-34AD21F39B3B}"/>
                </a:ext>
              </a:extLst>
            </p:cNvPr>
            <p:cNvSpPr/>
            <p:nvPr/>
          </p:nvSpPr>
          <p:spPr>
            <a:xfrm>
              <a:off x="10154653" y="2025792"/>
              <a:ext cx="1090863" cy="457200"/>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11" name="Title 3">
              <a:extLst>
                <a:ext uri="{FF2B5EF4-FFF2-40B4-BE49-F238E27FC236}">
                  <a16:creationId xmlns:a16="http://schemas.microsoft.com/office/drawing/2014/main" id="{81C8DD2E-4968-4E12-B2CC-74A66C39572D}"/>
                </a:ext>
              </a:extLst>
            </p:cNvPr>
            <p:cNvSpPr txBox="1">
              <a:spLocks/>
            </p:cNvSpPr>
            <p:nvPr/>
          </p:nvSpPr>
          <p:spPr bwMode="auto">
            <a:xfrm>
              <a:off x="1473159" y="4136468"/>
              <a:ext cx="10707409" cy="103643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You can view/edit the IRB Application form.</a:t>
              </a:r>
            </a:p>
            <a:p>
              <a:pPr defTabSz="821223"/>
              <a:r>
                <a:rPr lang="en-US" sz="2245" b="0" dirty="0"/>
                <a:t>Or hit save and continue to the next section to upload your supporting documents.</a:t>
              </a:r>
            </a:p>
          </p:txBody>
        </p:sp>
      </p:grpSp>
    </p:spTree>
    <p:extLst>
      <p:ext uri="{BB962C8B-B14F-4D97-AF65-F5344CB8AC3E}">
        <p14:creationId xmlns:p14="http://schemas.microsoft.com/office/powerpoint/2010/main" val="678961363"/>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91051" y="323813"/>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 Upload Supporting Documents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TextBox 7">
            <a:extLst>
              <a:ext uri="{FF2B5EF4-FFF2-40B4-BE49-F238E27FC236}">
                <a16:creationId xmlns:a16="http://schemas.microsoft.com/office/drawing/2014/main" id="{C156ADD4-8B24-4802-9137-44DCED37EB32}"/>
              </a:ext>
            </a:extLst>
          </p:cNvPr>
          <p:cNvSpPr txBox="1"/>
          <p:nvPr/>
        </p:nvSpPr>
        <p:spPr>
          <a:xfrm>
            <a:off x="1556084" y="1650519"/>
            <a:ext cx="10547683" cy="2380139"/>
          </a:xfrm>
          <a:prstGeom prst="rect">
            <a:avLst/>
          </a:prstGeom>
          <a:noFill/>
        </p:spPr>
        <p:txBody>
          <a:bodyPr wrap="square">
            <a:spAutoFit/>
          </a:bodyPr>
          <a:lstStyle/>
          <a:p>
            <a:pPr marL="0" marR="0">
              <a:lnSpc>
                <a:spcPct val="107000"/>
              </a:lnSpc>
              <a:spcBef>
                <a:spcPts val="0"/>
              </a:spcBef>
              <a:spcAft>
                <a:spcPts val="800"/>
              </a:spcAft>
            </a:pPr>
            <a:r>
              <a:rPr lang="en-US" sz="2245" dirty="0">
                <a:solidFill>
                  <a:srgbClr val="0A2240"/>
                </a:solidFill>
                <a:latin typeface="Verdana" panose="020B0604030504040204" pitchFamily="34" charset="0"/>
                <a:ea typeface="Verdana" panose="020B0604030504040204" pitchFamily="34" charset="0"/>
              </a:rPr>
              <a:t>As you progress through the submission packet you will see the IRB Application form you just filled out and then will be prompted to attach various study documents.</a:t>
            </a:r>
          </a:p>
          <a:p>
            <a:pPr marL="342900" marR="0" lvl="0" indent="-342900">
              <a:lnSpc>
                <a:spcPct val="107000"/>
              </a:lnSpc>
              <a:spcBef>
                <a:spcPts val="0"/>
              </a:spcBef>
              <a:spcAft>
                <a:spcPts val="0"/>
              </a:spcAft>
              <a:buFont typeface="Symbol" panose="05050102010706020507" pitchFamily="18" charset="2"/>
              <a:buChar char=""/>
            </a:pPr>
            <a:r>
              <a:rPr lang="en-US" sz="2245" dirty="0">
                <a:solidFill>
                  <a:srgbClr val="0A2240"/>
                </a:solidFill>
                <a:latin typeface="Verdana" panose="020B0604030504040204" pitchFamily="34" charset="0"/>
                <a:ea typeface="Verdana" panose="020B0604030504040204" pitchFamily="34" charset="0"/>
              </a:rPr>
              <a:t>"Add a New Consent" in the Informed Consent section.</a:t>
            </a:r>
          </a:p>
          <a:p>
            <a:pPr marL="342900" marR="0" lvl="0" indent="-342900">
              <a:lnSpc>
                <a:spcPct val="107000"/>
              </a:lnSpc>
              <a:spcBef>
                <a:spcPts val="0"/>
              </a:spcBef>
              <a:spcAft>
                <a:spcPts val="800"/>
              </a:spcAft>
              <a:buFont typeface="Symbol" panose="05050102010706020507" pitchFamily="18" charset="2"/>
              <a:buChar char=""/>
            </a:pPr>
            <a:r>
              <a:rPr lang="en-US" sz="2245" dirty="0">
                <a:solidFill>
                  <a:srgbClr val="0A2240"/>
                </a:solidFill>
                <a:latin typeface="Verdana" panose="020B0604030504040204" pitchFamily="34" charset="0"/>
                <a:ea typeface="Verdana" panose="020B0604030504040204" pitchFamily="34" charset="0"/>
              </a:rPr>
              <a:t>"Add New Document" or "Add Multiple Documents" in the "Study Documents" section.</a:t>
            </a:r>
          </a:p>
        </p:txBody>
      </p:sp>
    </p:spTree>
    <p:extLst>
      <p:ext uri="{BB962C8B-B14F-4D97-AF65-F5344CB8AC3E}">
        <p14:creationId xmlns:p14="http://schemas.microsoft.com/office/powerpoint/2010/main" val="3728799850"/>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Supporting Documents Templates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8" name="TextBox 7">
            <a:extLst>
              <a:ext uri="{FF2B5EF4-FFF2-40B4-BE49-F238E27FC236}">
                <a16:creationId xmlns:a16="http://schemas.microsoft.com/office/drawing/2014/main" id="{C156ADD4-8B24-4802-9137-44DCED37EB32}"/>
              </a:ext>
            </a:extLst>
          </p:cNvPr>
          <p:cNvSpPr txBox="1"/>
          <p:nvPr/>
        </p:nvSpPr>
        <p:spPr>
          <a:xfrm>
            <a:off x="1391052" y="2404498"/>
            <a:ext cx="3640634" cy="1547924"/>
          </a:xfrm>
          <a:prstGeom prst="rect">
            <a:avLst/>
          </a:prstGeom>
          <a:noFill/>
        </p:spPr>
        <p:txBody>
          <a:bodyPr wrap="square">
            <a:spAutoFit/>
          </a:bodyPr>
          <a:lstStyle/>
          <a:p>
            <a:pPr marL="0" marR="0">
              <a:lnSpc>
                <a:spcPct val="107000"/>
              </a:lnSpc>
              <a:spcBef>
                <a:spcPts val="0"/>
              </a:spcBef>
              <a:spcAft>
                <a:spcPts val="800"/>
              </a:spcAft>
            </a:pPr>
            <a:r>
              <a:rPr lang="en-US" dirty="0">
                <a:solidFill>
                  <a:srgbClr val="0A2240"/>
                </a:solidFill>
                <a:latin typeface="Verdana" panose="020B0604030504040204" pitchFamily="34" charset="0"/>
                <a:ea typeface="Verdana" panose="020B0604030504040204" pitchFamily="34" charset="0"/>
              </a:rPr>
              <a:t>Download on the IRB’s website under Investigator Resources: </a:t>
            </a:r>
            <a:r>
              <a:rPr lang="en-US" dirty="0">
                <a:solidFill>
                  <a:srgbClr val="0A2240"/>
                </a:solidFill>
                <a:latin typeface="Verdana" panose="020B0604030504040204" pitchFamily="34" charset="0"/>
                <a:ea typeface="Verdana" panose="020B0604030504040204" pitchFamily="34" charset="0"/>
                <a:hlinkClick r:id="rId3">
                  <a:extLst>
                    <a:ext uri="{A12FA001-AC4F-418D-AE19-62706E023703}">
                      <ahyp:hlinkClr xmlns:ahyp="http://schemas.microsoft.com/office/drawing/2018/hyperlinkcolor" val="tx"/>
                    </a:ext>
                  </a:extLst>
                </a:hlinkClick>
              </a:rPr>
              <a:t>https://irb.tamucc.edu/investigator-resources.html</a:t>
            </a:r>
            <a:r>
              <a:rPr lang="en-US" dirty="0">
                <a:solidFill>
                  <a:srgbClr val="0A2240"/>
                </a:solidFill>
                <a:latin typeface="Verdana" panose="020B0604030504040204" pitchFamily="34" charset="0"/>
                <a:ea typeface="Verdana" panose="020B0604030504040204" pitchFamily="34" charset="0"/>
              </a:rPr>
              <a:t>. </a:t>
            </a:r>
          </a:p>
        </p:txBody>
      </p:sp>
      <p:sp>
        <p:nvSpPr>
          <p:cNvPr id="11" name="TextBox 10">
            <a:extLst>
              <a:ext uri="{FF2B5EF4-FFF2-40B4-BE49-F238E27FC236}">
                <a16:creationId xmlns:a16="http://schemas.microsoft.com/office/drawing/2014/main" id="{B9167A49-8224-463A-BFF4-766F80265E26}"/>
              </a:ext>
            </a:extLst>
          </p:cNvPr>
          <p:cNvSpPr txBox="1"/>
          <p:nvPr/>
        </p:nvSpPr>
        <p:spPr>
          <a:xfrm>
            <a:off x="1475178" y="846567"/>
            <a:ext cx="10547683" cy="362472"/>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A2240"/>
                </a:solidFill>
                <a:latin typeface="Verdana" panose="020B0604030504040204" pitchFamily="34" charset="0"/>
                <a:ea typeface="Verdana" panose="020B0604030504040204" pitchFamily="34" charset="0"/>
              </a:rPr>
              <a:t>Supporting Document Templates are available.</a:t>
            </a:r>
          </a:p>
        </p:txBody>
      </p:sp>
      <p:pic>
        <p:nvPicPr>
          <p:cNvPr id="9" name="Picture 8">
            <a:extLst>
              <a:ext uri="{FF2B5EF4-FFF2-40B4-BE49-F238E27FC236}">
                <a16:creationId xmlns:a16="http://schemas.microsoft.com/office/drawing/2014/main" id="{7694CD68-86CC-46D0-98A7-6D1858C7EC3F}"/>
              </a:ext>
            </a:extLst>
          </p:cNvPr>
          <p:cNvPicPr>
            <a:picLocks noChangeAspect="1"/>
          </p:cNvPicPr>
          <p:nvPr/>
        </p:nvPicPr>
        <p:blipFill>
          <a:blip r:embed="rId4"/>
          <a:stretch>
            <a:fillRect/>
          </a:stretch>
        </p:blipFill>
        <p:spPr>
          <a:xfrm>
            <a:off x="5031685" y="1974794"/>
            <a:ext cx="7148885" cy="4323348"/>
          </a:xfrm>
          <a:prstGeom prst="rect">
            <a:avLst/>
          </a:prstGeom>
        </p:spPr>
      </p:pic>
    </p:spTree>
    <p:extLst>
      <p:ext uri="{BB962C8B-B14F-4D97-AF65-F5344CB8AC3E}">
        <p14:creationId xmlns:p14="http://schemas.microsoft.com/office/powerpoint/2010/main" val="819933052"/>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 Add a New Consent</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483894" y="688623"/>
            <a:ext cx="10547683" cy="658835"/>
          </a:xfrm>
          <a:prstGeom prst="rect">
            <a:avLst/>
          </a:prstGeom>
          <a:noFill/>
        </p:spPr>
        <p:txBody>
          <a:bodyPr wrap="square">
            <a:spAutoFit/>
          </a:bodyPr>
          <a:lstStyle/>
          <a:p>
            <a:pPr marL="0" marR="0">
              <a:lnSpc>
                <a:spcPct val="107000"/>
              </a:lnSpc>
              <a:spcBef>
                <a:spcPts val="0"/>
              </a:spcBef>
              <a:spcAft>
                <a:spcPts val="800"/>
              </a:spcAft>
            </a:pPr>
            <a:r>
              <a:rPr lang="en-US" sz="1800" dirty="0">
                <a:solidFill>
                  <a:srgbClr val="0A2240"/>
                </a:solidFill>
                <a:latin typeface="Verdana" panose="020B0604030504040204" pitchFamily="34" charset="0"/>
                <a:ea typeface="Verdana" panose="020B0604030504040204" pitchFamily="34" charset="0"/>
              </a:rPr>
              <a:t>The Initial Review Submission Packet select “Add a New consent” in the </a:t>
            </a:r>
            <a:r>
              <a:rPr lang="en-US" dirty="0">
                <a:solidFill>
                  <a:srgbClr val="0A2240"/>
                </a:solidFill>
                <a:latin typeface="Verdana" panose="020B0604030504040204" pitchFamily="34" charset="0"/>
                <a:ea typeface="Verdana" panose="020B0604030504040204" pitchFamily="34" charset="0"/>
              </a:rPr>
              <a:t>i</a:t>
            </a:r>
            <a:r>
              <a:rPr lang="en-US" sz="1800" dirty="0">
                <a:solidFill>
                  <a:srgbClr val="0A2240"/>
                </a:solidFill>
                <a:latin typeface="Verdana" panose="020B0604030504040204" pitchFamily="34" charset="0"/>
                <a:ea typeface="Verdana" panose="020B0604030504040204" pitchFamily="34" charset="0"/>
              </a:rPr>
              <a:t>nformed consent section.</a:t>
            </a:r>
          </a:p>
        </p:txBody>
      </p:sp>
      <p:pic>
        <p:nvPicPr>
          <p:cNvPr id="3" name="Picture 2">
            <a:extLst>
              <a:ext uri="{FF2B5EF4-FFF2-40B4-BE49-F238E27FC236}">
                <a16:creationId xmlns:a16="http://schemas.microsoft.com/office/drawing/2014/main" id="{257D363A-A95D-4CB4-9DA7-9B549452726B}"/>
              </a:ext>
            </a:extLst>
          </p:cNvPr>
          <p:cNvPicPr>
            <a:picLocks noChangeAspect="1"/>
          </p:cNvPicPr>
          <p:nvPr/>
        </p:nvPicPr>
        <p:blipFill>
          <a:blip r:embed="rId3"/>
          <a:stretch>
            <a:fillRect/>
          </a:stretch>
        </p:blipFill>
        <p:spPr>
          <a:xfrm>
            <a:off x="11430" y="1650519"/>
            <a:ext cx="12192000" cy="2584597"/>
          </a:xfrm>
          <a:prstGeom prst="rect">
            <a:avLst/>
          </a:prstGeom>
        </p:spPr>
      </p:pic>
    </p:spTree>
    <p:extLst>
      <p:ext uri="{BB962C8B-B14F-4D97-AF65-F5344CB8AC3E}">
        <p14:creationId xmlns:p14="http://schemas.microsoft.com/office/powerpoint/2010/main" val="3466885410"/>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a New Consent: Consent Form Templates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761427"/>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There are three methods you can use to get started on your consent form.</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DE568C38-0FEE-4E56-8906-FF0E32649E2C}"/>
              </a:ext>
            </a:extLst>
          </p:cNvPr>
          <p:cNvPicPr>
            <a:picLocks noChangeAspect="1"/>
          </p:cNvPicPr>
          <p:nvPr/>
        </p:nvPicPr>
        <p:blipFill>
          <a:blip r:embed="rId3"/>
          <a:stretch>
            <a:fillRect/>
          </a:stretch>
        </p:blipFill>
        <p:spPr>
          <a:xfrm>
            <a:off x="1391051" y="1636295"/>
            <a:ext cx="8140039" cy="4986123"/>
          </a:xfrm>
          <a:prstGeom prst="rect">
            <a:avLst/>
          </a:prstGeom>
        </p:spPr>
      </p:pic>
      <p:sp>
        <p:nvSpPr>
          <p:cNvPr id="9" name="Speech Bubble: Rectangle 8">
            <a:extLst>
              <a:ext uri="{FF2B5EF4-FFF2-40B4-BE49-F238E27FC236}">
                <a16:creationId xmlns:a16="http://schemas.microsoft.com/office/drawing/2014/main" id="{C99AA2BB-DA50-441E-9CA5-FCF35D1FB08C}"/>
              </a:ext>
            </a:extLst>
          </p:cNvPr>
          <p:cNvSpPr/>
          <p:nvPr/>
        </p:nvSpPr>
        <p:spPr>
          <a:xfrm>
            <a:off x="7851915" y="3930798"/>
            <a:ext cx="3729788" cy="1828318"/>
          </a:xfrm>
          <a:prstGeom prst="wedgeRectCallout">
            <a:avLst>
              <a:gd name="adj1" fmla="val -66510"/>
              <a:gd name="adj2" fmla="val -1892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u="sng" dirty="0">
              <a:solidFill>
                <a:schemeClr val="bg2"/>
              </a:solidFill>
            </a:endParaRPr>
          </a:p>
          <a:p>
            <a:pPr algn="ctr"/>
            <a:r>
              <a:rPr lang="en-US" sz="1200" u="sng" dirty="0">
                <a:solidFill>
                  <a:schemeClr val="bg2"/>
                </a:solidFill>
              </a:rPr>
              <a:t>Consent Templates</a:t>
            </a:r>
          </a:p>
          <a:p>
            <a:pPr algn="ctr"/>
            <a:endParaRPr lang="en-US" sz="1200" dirty="0">
              <a:solidFill>
                <a:schemeClr val="bg2"/>
              </a:solidFill>
            </a:endParaRPr>
          </a:p>
          <a:p>
            <a:r>
              <a:rPr lang="en-US" sz="1200" dirty="0">
                <a:solidFill>
                  <a:schemeClr val="bg2"/>
                </a:solidFill>
              </a:rPr>
              <a:t>This option allows you to access the consent form templates from within iRIS.</a:t>
            </a:r>
          </a:p>
          <a:p>
            <a:endParaRPr lang="en-US" sz="1200" dirty="0">
              <a:solidFill>
                <a:schemeClr val="bg2"/>
              </a:solidFill>
            </a:endParaRPr>
          </a:p>
          <a:p>
            <a:r>
              <a:rPr lang="en-US" sz="1200" dirty="0">
                <a:solidFill>
                  <a:schemeClr val="bg2"/>
                </a:solidFill>
              </a:rPr>
              <a:t>Download. Edit the Document.</a:t>
            </a:r>
          </a:p>
          <a:p>
            <a:endParaRPr lang="en-US" sz="1200" dirty="0">
              <a:solidFill>
                <a:schemeClr val="bg2"/>
              </a:solidFill>
            </a:endParaRPr>
          </a:p>
          <a:p>
            <a:r>
              <a:rPr lang="en-US" sz="1200" dirty="0">
                <a:solidFill>
                  <a:schemeClr val="bg2"/>
                </a:solidFill>
              </a:rPr>
              <a:t>Upload final edited version for review.</a:t>
            </a:r>
          </a:p>
          <a:p>
            <a:endParaRPr lang="en-US" sz="1200" dirty="0">
              <a:solidFill>
                <a:schemeClr val="bg2"/>
              </a:solidFill>
            </a:endParaRPr>
          </a:p>
          <a:p>
            <a:endParaRPr lang="en-US" sz="1200" dirty="0">
              <a:solidFill>
                <a:schemeClr val="bg2"/>
              </a:solidFill>
            </a:endParaRPr>
          </a:p>
        </p:txBody>
      </p:sp>
    </p:spTree>
    <p:extLst>
      <p:ext uri="{BB962C8B-B14F-4D97-AF65-F5344CB8AC3E}">
        <p14:creationId xmlns:p14="http://schemas.microsoft.com/office/powerpoint/2010/main" val="2865526184"/>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99937" y="261261"/>
            <a:ext cx="10692063"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You will manage all your studies through the Study Assistant Workspace.</a:t>
            </a:r>
          </a:p>
        </p:txBody>
      </p:sp>
      <p:pic>
        <p:nvPicPr>
          <p:cNvPr id="3" name="Picture 2">
            <a:extLst>
              <a:ext uri="{FF2B5EF4-FFF2-40B4-BE49-F238E27FC236}">
                <a16:creationId xmlns:a16="http://schemas.microsoft.com/office/drawing/2014/main" id="{E7AEC295-D314-4E73-A144-714280BD0991}"/>
              </a:ext>
            </a:extLst>
          </p:cNvPr>
          <p:cNvPicPr>
            <a:picLocks noChangeAspect="1"/>
          </p:cNvPicPr>
          <p:nvPr/>
        </p:nvPicPr>
        <p:blipFill>
          <a:blip r:embed="rId3"/>
          <a:stretch>
            <a:fillRect/>
          </a:stretch>
        </p:blipFill>
        <p:spPr>
          <a:xfrm>
            <a:off x="1391050" y="1642687"/>
            <a:ext cx="8458801" cy="4979732"/>
          </a:xfrm>
          <a:prstGeom prst="rect">
            <a:avLst/>
          </a:prstGeom>
        </p:spPr>
      </p:pic>
      <p:sp>
        <p:nvSpPr>
          <p:cNvPr id="12" name="Speech Bubble: Rectangle 11">
            <a:extLst>
              <a:ext uri="{FF2B5EF4-FFF2-40B4-BE49-F238E27FC236}">
                <a16:creationId xmlns:a16="http://schemas.microsoft.com/office/drawing/2014/main" id="{F93AA5AE-21F4-4E9A-B171-A1F44257E62F}"/>
              </a:ext>
            </a:extLst>
          </p:cNvPr>
          <p:cNvSpPr/>
          <p:nvPr/>
        </p:nvSpPr>
        <p:spPr>
          <a:xfrm>
            <a:off x="9849851" y="1639090"/>
            <a:ext cx="2342147" cy="2596026"/>
          </a:xfrm>
          <a:prstGeom prst="wedgeRectCallout">
            <a:avLst>
              <a:gd name="adj1" fmla="val -50166"/>
              <a:gd name="adj2" fmla="val 2124"/>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2"/>
                </a:solidFill>
              </a:rPr>
              <a:t>You will be taken to the Study Assistant Workspace once you login.</a:t>
            </a:r>
          </a:p>
          <a:p>
            <a:endParaRPr lang="en-US" sz="1200" dirty="0">
              <a:solidFill>
                <a:schemeClr val="bg2"/>
              </a:solidFill>
            </a:endParaRPr>
          </a:p>
        </p:txBody>
      </p:sp>
    </p:spTree>
    <p:extLst>
      <p:ext uri="{BB962C8B-B14F-4D97-AF65-F5344CB8AC3E}">
        <p14:creationId xmlns:p14="http://schemas.microsoft.com/office/powerpoint/2010/main" val="2104490998"/>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a New Consent: Consent Form Templates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761427"/>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There are three methods you can use to get started on your consent form.</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CB7685A0-7017-462B-AEEA-A58798C62199}"/>
              </a:ext>
            </a:extLst>
          </p:cNvPr>
          <p:cNvPicPr>
            <a:picLocks noChangeAspect="1"/>
          </p:cNvPicPr>
          <p:nvPr/>
        </p:nvPicPr>
        <p:blipFill>
          <a:blip r:embed="rId3"/>
          <a:stretch>
            <a:fillRect/>
          </a:stretch>
        </p:blipFill>
        <p:spPr>
          <a:xfrm>
            <a:off x="1391051" y="1650518"/>
            <a:ext cx="8081812" cy="4971900"/>
          </a:xfrm>
          <a:prstGeom prst="rect">
            <a:avLst/>
          </a:prstGeom>
        </p:spPr>
      </p:pic>
      <p:sp>
        <p:nvSpPr>
          <p:cNvPr id="13" name="Speech Bubble: Rectangle 12">
            <a:extLst>
              <a:ext uri="{FF2B5EF4-FFF2-40B4-BE49-F238E27FC236}">
                <a16:creationId xmlns:a16="http://schemas.microsoft.com/office/drawing/2014/main" id="{B69D2643-53F0-4099-BF75-A32DA81D3F41}"/>
              </a:ext>
            </a:extLst>
          </p:cNvPr>
          <p:cNvSpPr/>
          <p:nvPr/>
        </p:nvSpPr>
        <p:spPr>
          <a:xfrm>
            <a:off x="7812996" y="4444145"/>
            <a:ext cx="3729788" cy="1828318"/>
          </a:xfrm>
          <a:prstGeom prst="wedgeRectCallout">
            <a:avLst>
              <a:gd name="adj1" fmla="val -66510"/>
              <a:gd name="adj2" fmla="val -1892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u="sng" dirty="0">
              <a:solidFill>
                <a:schemeClr val="bg2"/>
              </a:solidFill>
            </a:endParaRPr>
          </a:p>
          <a:p>
            <a:pPr algn="ctr"/>
            <a:r>
              <a:rPr lang="en-US" sz="1200" u="sng" dirty="0">
                <a:solidFill>
                  <a:schemeClr val="bg2"/>
                </a:solidFill>
              </a:rPr>
              <a:t>Consent Upload</a:t>
            </a:r>
          </a:p>
          <a:p>
            <a:pPr algn="ctr"/>
            <a:endParaRPr lang="en-US" sz="1200" dirty="0">
              <a:solidFill>
                <a:schemeClr val="bg2"/>
              </a:solidFill>
            </a:endParaRPr>
          </a:p>
          <a:p>
            <a:r>
              <a:rPr lang="en-US" sz="1200" dirty="0">
                <a:solidFill>
                  <a:schemeClr val="bg2"/>
                </a:solidFill>
              </a:rPr>
              <a:t>If you already accessed the templates from our website and have a final version ready for upload, this option allows you to upload the consent document.</a:t>
            </a:r>
          </a:p>
          <a:p>
            <a:endParaRPr lang="en-US" sz="1200" dirty="0">
              <a:solidFill>
                <a:schemeClr val="bg2"/>
              </a:solidFill>
            </a:endParaRPr>
          </a:p>
        </p:txBody>
      </p:sp>
    </p:spTree>
    <p:extLst>
      <p:ext uri="{BB962C8B-B14F-4D97-AF65-F5344CB8AC3E}">
        <p14:creationId xmlns:p14="http://schemas.microsoft.com/office/powerpoint/2010/main" val="3217787255"/>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a New Consent: Consent Form Templates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761427"/>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There are three methods you can use to get started on your consent form.</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BD7FC259-51BC-4C5B-8F05-130CEFF6CD9E}"/>
              </a:ext>
            </a:extLst>
          </p:cNvPr>
          <p:cNvPicPr>
            <a:picLocks noChangeAspect="1"/>
          </p:cNvPicPr>
          <p:nvPr/>
        </p:nvPicPr>
        <p:blipFill>
          <a:blip r:embed="rId3"/>
          <a:stretch>
            <a:fillRect/>
          </a:stretch>
        </p:blipFill>
        <p:spPr>
          <a:xfrm>
            <a:off x="1391050" y="1639090"/>
            <a:ext cx="7957907" cy="4994757"/>
          </a:xfrm>
          <a:prstGeom prst="rect">
            <a:avLst/>
          </a:prstGeom>
        </p:spPr>
      </p:pic>
      <p:sp>
        <p:nvSpPr>
          <p:cNvPr id="9" name="Speech Bubble: Rectangle 8">
            <a:extLst>
              <a:ext uri="{FF2B5EF4-FFF2-40B4-BE49-F238E27FC236}">
                <a16:creationId xmlns:a16="http://schemas.microsoft.com/office/drawing/2014/main" id="{11B4EFF0-5E43-4782-91EE-70F66F1DBF0B}"/>
              </a:ext>
            </a:extLst>
          </p:cNvPr>
          <p:cNvSpPr/>
          <p:nvPr/>
        </p:nvSpPr>
        <p:spPr>
          <a:xfrm>
            <a:off x="7795767" y="4419600"/>
            <a:ext cx="3729788" cy="2141621"/>
          </a:xfrm>
          <a:prstGeom prst="wedgeRectCallout">
            <a:avLst>
              <a:gd name="adj1" fmla="val -66510"/>
              <a:gd name="adj2" fmla="val -18925"/>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u="sng" dirty="0">
              <a:solidFill>
                <a:schemeClr val="bg2"/>
              </a:solidFill>
            </a:endParaRPr>
          </a:p>
          <a:p>
            <a:pPr algn="ctr"/>
            <a:r>
              <a:rPr lang="en-US" sz="1200" u="sng" dirty="0">
                <a:solidFill>
                  <a:schemeClr val="bg2"/>
                </a:solidFill>
              </a:rPr>
              <a:t>Consent Builder</a:t>
            </a:r>
          </a:p>
          <a:p>
            <a:pPr algn="ctr"/>
            <a:endParaRPr lang="en-US" sz="1200" dirty="0">
              <a:solidFill>
                <a:schemeClr val="bg2"/>
              </a:solidFill>
            </a:endParaRPr>
          </a:p>
          <a:p>
            <a:r>
              <a:rPr lang="en-US" sz="1200" dirty="0">
                <a:solidFill>
                  <a:schemeClr val="bg2"/>
                </a:solidFill>
              </a:rPr>
              <a:t>This option allows you to select a consent template from within iRIS. Using merge code the system will prepopulate items for you, like study title, PI name.</a:t>
            </a:r>
          </a:p>
          <a:p>
            <a:endParaRPr lang="en-US" sz="1200" dirty="0">
              <a:solidFill>
                <a:schemeClr val="bg2"/>
              </a:solidFill>
            </a:endParaRPr>
          </a:p>
          <a:p>
            <a:r>
              <a:rPr lang="en-US" sz="1200" dirty="0">
                <a:solidFill>
                  <a:schemeClr val="bg2"/>
                </a:solidFill>
              </a:rPr>
              <a:t>Download. Edit the Document.</a:t>
            </a:r>
          </a:p>
          <a:p>
            <a:endParaRPr lang="en-US" sz="1200" dirty="0">
              <a:solidFill>
                <a:schemeClr val="bg2"/>
              </a:solidFill>
            </a:endParaRPr>
          </a:p>
          <a:p>
            <a:r>
              <a:rPr lang="en-US" sz="1200" dirty="0">
                <a:solidFill>
                  <a:schemeClr val="bg2"/>
                </a:solidFill>
              </a:rPr>
              <a:t>Upload final edited version for review.</a:t>
            </a:r>
          </a:p>
          <a:p>
            <a:endParaRPr lang="en-US" sz="1200" dirty="0">
              <a:solidFill>
                <a:schemeClr val="bg2"/>
              </a:solidFill>
            </a:endParaRPr>
          </a:p>
          <a:p>
            <a:endParaRPr lang="en-US" sz="1200" dirty="0">
              <a:solidFill>
                <a:schemeClr val="bg2"/>
              </a:solidFill>
            </a:endParaRPr>
          </a:p>
        </p:txBody>
      </p:sp>
    </p:spTree>
    <p:extLst>
      <p:ext uri="{BB962C8B-B14F-4D97-AF65-F5344CB8AC3E}">
        <p14:creationId xmlns:p14="http://schemas.microsoft.com/office/powerpoint/2010/main" val="2589695655"/>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707A55C-02AA-4E87-ADAB-A7681801D2D4}"/>
              </a:ext>
            </a:extLst>
          </p:cNvPr>
          <p:cNvPicPr>
            <a:picLocks noChangeAspect="1"/>
          </p:cNvPicPr>
          <p:nvPr/>
        </p:nvPicPr>
        <p:blipFill>
          <a:blip r:embed="rId2"/>
          <a:stretch>
            <a:fillRect/>
          </a:stretch>
        </p:blipFill>
        <p:spPr>
          <a:xfrm>
            <a:off x="1388920" y="1639090"/>
            <a:ext cx="6295990" cy="3856992"/>
          </a:xfrm>
          <a:prstGeom prst="rect">
            <a:avLst/>
          </a:prstGeom>
        </p:spPr>
      </p:pic>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a New Consent: Consent Form Templates</a:t>
            </a:r>
          </a:p>
        </p:txBody>
      </p:sp>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1057790"/>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To start from a template, select “add an informed consent from the list of Informed Consent Template Documents?”</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grpSp>
        <p:nvGrpSpPr>
          <p:cNvPr id="3" name="Group 2">
            <a:extLst>
              <a:ext uri="{FF2B5EF4-FFF2-40B4-BE49-F238E27FC236}">
                <a16:creationId xmlns:a16="http://schemas.microsoft.com/office/drawing/2014/main" id="{D706BEF6-6EC9-494E-9C84-2C438BBBDF14}"/>
              </a:ext>
            </a:extLst>
          </p:cNvPr>
          <p:cNvGrpSpPr/>
          <p:nvPr/>
        </p:nvGrpSpPr>
        <p:grpSpPr>
          <a:xfrm>
            <a:off x="6196904" y="2015020"/>
            <a:ext cx="6204000" cy="4412722"/>
            <a:chOff x="6340742" y="2089428"/>
            <a:chExt cx="6204000" cy="4412722"/>
          </a:xfrm>
        </p:grpSpPr>
        <p:pic>
          <p:nvPicPr>
            <p:cNvPr id="9" name="Picture 8">
              <a:extLst>
                <a:ext uri="{FF2B5EF4-FFF2-40B4-BE49-F238E27FC236}">
                  <a16:creationId xmlns:a16="http://schemas.microsoft.com/office/drawing/2014/main" id="{8E593997-2DF8-4993-8B30-8B5E369C4F41}"/>
                </a:ext>
              </a:extLst>
            </p:cNvPr>
            <p:cNvPicPr/>
            <p:nvPr/>
          </p:nvPicPr>
          <p:blipFill rotWithShape="1">
            <a:blip r:embed="rId4"/>
            <a:srcRect l="40064" t="50797"/>
            <a:stretch/>
          </p:blipFill>
          <p:spPr bwMode="auto">
            <a:xfrm>
              <a:off x="6340742" y="3429000"/>
              <a:ext cx="5839828" cy="30731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a:ext uri="{53640926-AAD7-44D8-BBD7-CCE9431645EC}">
                <a14:shadowObscured xmlns:a14="http://schemas.microsoft.com/office/drawing/2010/main"/>
              </a:ext>
            </a:extLst>
          </p:spPr>
        </p:pic>
        <p:sp>
          <p:nvSpPr>
            <p:cNvPr id="10" name="TextBox 9">
              <a:extLst>
                <a:ext uri="{FF2B5EF4-FFF2-40B4-BE49-F238E27FC236}">
                  <a16:creationId xmlns:a16="http://schemas.microsoft.com/office/drawing/2014/main" id="{16A53A98-5B99-413B-8738-3A33A719C24E}"/>
                </a:ext>
              </a:extLst>
            </p:cNvPr>
            <p:cNvSpPr txBox="1"/>
            <p:nvPr/>
          </p:nvSpPr>
          <p:spPr>
            <a:xfrm>
              <a:off x="7830879" y="2089428"/>
              <a:ext cx="4713863" cy="1057790"/>
            </a:xfrm>
            <a:prstGeom prst="rect">
              <a:avLst/>
            </a:prstGeom>
            <a:noFill/>
          </p:spPr>
          <p:txBody>
            <a:bodyPr wrap="square">
              <a:spAutoFit/>
            </a:bodyPr>
            <a:lstStyle/>
            <a:p>
              <a:pPr marL="0" marR="0">
                <a:lnSpc>
                  <a:spcPct val="107000"/>
                </a:lnSpc>
                <a:spcBef>
                  <a:spcPts val="0"/>
                </a:spcBef>
                <a:spcAft>
                  <a:spcPts val="800"/>
                </a:spcAft>
              </a:pPr>
              <a:r>
                <a:rPr lang="en-US" dirty="0">
                  <a:solidFill>
                    <a:srgbClr val="0A2240"/>
                  </a:solidFill>
                  <a:latin typeface="Verdana" panose="020B0604030504040204" pitchFamily="34" charset="0"/>
                  <a:ea typeface="Verdana" panose="020B0604030504040204" pitchFamily="34" charset="0"/>
                </a:rPr>
                <a:t>A drop down of available informed consent templates are presented. </a:t>
              </a:r>
            </a:p>
            <a:p>
              <a:pPr marL="0" marR="0">
                <a:lnSpc>
                  <a:spcPct val="107000"/>
                </a:lnSpc>
                <a:spcBef>
                  <a:spcPts val="0"/>
                </a:spcBef>
                <a:spcAft>
                  <a:spcPts val="800"/>
                </a:spcAft>
              </a:pPr>
              <a:r>
                <a:rPr lang="en-US" dirty="0">
                  <a:solidFill>
                    <a:srgbClr val="0A2240"/>
                  </a:solidFill>
                  <a:latin typeface="Verdana" panose="020B0604030504040204" pitchFamily="34" charset="0"/>
                  <a:ea typeface="Verdana" panose="020B0604030504040204" pitchFamily="34" charset="0"/>
                </a:rPr>
                <a:t>Select the template you wish to use.</a:t>
              </a:r>
            </a:p>
          </p:txBody>
        </p:sp>
      </p:grpSp>
      <p:sp>
        <p:nvSpPr>
          <p:cNvPr id="2" name="Arrow: Curved Down 1">
            <a:extLst>
              <a:ext uri="{FF2B5EF4-FFF2-40B4-BE49-F238E27FC236}">
                <a16:creationId xmlns:a16="http://schemas.microsoft.com/office/drawing/2014/main" id="{F7E9DAFD-99D0-4F5C-A881-E9CC9FD0BDFC}"/>
              </a:ext>
            </a:extLst>
          </p:cNvPr>
          <p:cNvSpPr/>
          <p:nvPr/>
        </p:nvSpPr>
        <p:spPr>
          <a:xfrm>
            <a:off x="5393808" y="3354592"/>
            <a:ext cx="1275347" cy="409074"/>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2093111034"/>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B896BF64-CCED-4517-84C7-9DCBDF0F8279}"/>
              </a:ext>
            </a:extLst>
          </p:cNvPr>
          <p:cNvPicPr>
            <a:picLocks noChangeAspect="1"/>
          </p:cNvPicPr>
          <p:nvPr/>
        </p:nvPicPr>
        <p:blipFill>
          <a:blip r:embed="rId2"/>
          <a:stretch>
            <a:fillRect/>
          </a:stretch>
        </p:blipFill>
        <p:spPr>
          <a:xfrm>
            <a:off x="3191682" y="1867996"/>
            <a:ext cx="8831179" cy="4536944"/>
          </a:xfrm>
          <a:prstGeom prst="rect">
            <a:avLst/>
          </a:prstGeom>
        </p:spPr>
      </p:pic>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a New Consent: Consent Builder</a:t>
            </a:r>
          </a:p>
        </p:txBody>
      </p:sp>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1057790"/>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To start from a template, select “add an informed consent from the list of Informed Consent Template Documents?”</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pic>
        <p:nvPicPr>
          <p:cNvPr id="12" name="Picture 11">
            <a:extLst>
              <a:ext uri="{FF2B5EF4-FFF2-40B4-BE49-F238E27FC236}">
                <a16:creationId xmlns:a16="http://schemas.microsoft.com/office/drawing/2014/main" id="{22F31AE1-4C87-4E3A-A180-CDB3AA52DA52}"/>
              </a:ext>
            </a:extLst>
          </p:cNvPr>
          <p:cNvPicPr>
            <a:picLocks noChangeAspect="1"/>
          </p:cNvPicPr>
          <p:nvPr/>
        </p:nvPicPr>
        <p:blipFill rotWithShape="1">
          <a:blip r:embed="rId4"/>
          <a:srcRect l="18369" t="36175" r="7581" b="11132"/>
          <a:stretch/>
        </p:blipFill>
        <p:spPr>
          <a:xfrm>
            <a:off x="1391051" y="1650519"/>
            <a:ext cx="3834064" cy="1722695"/>
          </a:xfrm>
          <a:prstGeom prst="rect">
            <a:avLst/>
          </a:prstGeom>
        </p:spPr>
      </p:pic>
      <p:sp>
        <p:nvSpPr>
          <p:cNvPr id="13" name="Arrow: Curved Down 12">
            <a:extLst>
              <a:ext uri="{FF2B5EF4-FFF2-40B4-BE49-F238E27FC236}">
                <a16:creationId xmlns:a16="http://schemas.microsoft.com/office/drawing/2014/main" id="{98C99C55-0E5F-4974-9A50-168E494E7C7F}"/>
              </a:ext>
            </a:extLst>
          </p:cNvPr>
          <p:cNvSpPr/>
          <p:nvPr/>
        </p:nvSpPr>
        <p:spPr>
          <a:xfrm rot="1422127">
            <a:off x="4438954" y="2660154"/>
            <a:ext cx="2609690" cy="657164"/>
          </a:xfrm>
          <a:prstGeom prst="curved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1662178408"/>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a New Consent: Consent Builder</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1057790"/>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Select the template you want to start with. Merge code is used to fill in information found in your application to the consent template. </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457D06E9-C244-4DFB-8728-69FFBF809E69}"/>
              </a:ext>
            </a:extLst>
          </p:cNvPr>
          <p:cNvPicPr>
            <a:picLocks noChangeAspect="1"/>
          </p:cNvPicPr>
          <p:nvPr/>
        </p:nvPicPr>
        <p:blipFill>
          <a:blip r:embed="rId3"/>
          <a:stretch>
            <a:fillRect/>
          </a:stretch>
        </p:blipFill>
        <p:spPr>
          <a:xfrm>
            <a:off x="1391051" y="1650519"/>
            <a:ext cx="7392002" cy="4975995"/>
          </a:xfrm>
          <a:prstGeom prst="rect">
            <a:avLst/>
          </a:prstGeom>
        </p:spPr>
      </p:pic>
    </p:spTree>
    <p:extLst>
      <p:ext uri="{BB962C8B-B14F-4D97-AF65-F5344CB8AC3E}">
        <p14:creationId xmlns:p14="http://schemas.microsoft.com/office/powerpoint/2010/main" val="890194602"/>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Add Study Documents</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1" name="TextBox 10">
            <a:extLst>
              <a:ext uri="{FF2B5EF4-FFF2-40B4-BE49-F238E27FC236}">
                <a16:creationId xmlns:a16="http://schemas.microsoft.com/office/drawing/2014/main" id="{B9167A49-8224-463A-BFF4-766F80265E26}"/>
              </a:ext>
            </a:extLst>
          </p:cNvPr>
          <p:cNvSpPr txBox="1"/>
          <p:nvPr/>
        </p:nvSpPr>
        <p:spPr>
          <a:xfrm>
            <a:off x="1395314" y="749278"/>
            <a:ext cx="10547683" cy="1057790"/>
          </a:xfrm>
          <a:prstGeom prst="rect">
            <a:avLst/>
          </a:prstGeom>
          <a:noFill/>
        </p:spPr>
        <p:txBody>
          <a:bodyPr wrap="square">
            <a:spAutoFit/>
          </a:bodyPr>
          <a:lstStyle/>
          <a:p>
            <a:pPr>
              <a:lnSpc>
                <a:spcPct val="107000"/>
              </a:lnSpc>
              <a:spcAft>
                <a:spcPts val="800"/>
              </a:spcAft>
            </a:pPr>
            <a:r>
              <a:rPr lang="en-US" dirty="0">
                <a:solidFill>
                  <a:srgbClr val="0A2240"/>
                </a:solidFill>
                <a:latin typeface="Verdana" panose="020B0604030504040204" pitchFamily="34" charset="0"/>
                <a:ea typeface="Verdana" panose="020B0604030504040204" pitchFamily="34" charset="0"/>
              </a:rPr>
              <a:t>Upload supporting documents like surveys, recruitment materials, etc. in Other Attachments.</a:t>
            </a:r>
          </a:p>
          <a:p>
            <a:pPr marL="0" marR="0">
              <a:lnSpc>
                <a:spcPct val="107000"/>
              </a:lnSpc>
              <a:spcBef>
                <a:spcPts val="0"/>
              </a:spcBef>
              <a:spcAft>
                <a:spcPts val="800"/>
              </a:spcAft>
            </a:pPr>
            <a:endParaRPr lang="en-US" sz="1800" dirty="0">
              <a:solidFill>
                <a:srgbClr val="0A2240"/>
              </a:solidFill>
              <a:latin typeface="Verdana" panose="020B0604030504040204" pitchFamily="34" charset="0"/>
              <a:ea typeface="Verdana" panose="020B0604030504040204" pitchFamily="34" charset="0"/>
            </a:endParaRPr>
          </a:p>
        </p:txBody>
      </p:sp>
      <p:pic>
        <p:nvPicPr>
          <p:cNvPr id="4" name="Picture 3">
            <a:extLst>
              <a:ext uri="{FF2B5EF4-FFF2-40B4-BE49-F238E27FC236}">
                <a16:creationId xmlns:a16="http://schemas.microsoft.com/office/drawing/2014/main" id="{CE8D5A9A-F25F-4961-AA93-03F18B888E83}"/>
              </a:ext>
            </a:extLst>
          </p:cNvPr>
          <p:cNvPicPr>
            <a:picLocks noChangeAspect="1"/>
          </p:cNvPicPr>
          <p:nvPr/>
        </p:nvPicPr>
        <p:blipFill>
          <a:blip r:embed="rId3"/>
          <a:stretch>
            <a:fillRect/>
          </a:stretch>
        </p:blipFill>
        <p:spPr>
          <a:xfrm>
            <a:off x="1391052" y="1652337"/>
            <a:ext cx="10789518" cy="4965117"/>
          </a:xfrm>
          <a:prstGeom prst="rect">
            <a:avLst/>
          </a:prstGeom>
        </p:spPr>
      </p:pic>
    </p:spTree>
    <p:extLst>
      <p:ext uri="{BB962C8B-B14F-4D97-AF65-F5344CB8AC3E}">
        <p14:creationId xmlns:p14="http://schemas.microsoft.com/office/powerpoint/2010/main" val="108338233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PI Sign-off and Submit</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9" name="TextBox 8">
            <a:extLst>
              <a:ext uri="{FF2B5EF4-FFF2-40B4-BE49-F238E27FC236}">
                <a16:creationId xmlns:a16="http://schemas.microsoft.com/office/drawing/2014/main" id="{38C8CDAB-4EF9-4EC6-AA55-A1A85F00DEB7}"/>
              </a:ext>
            </a:extLst>
          </p:cNvPr>
          <p:cNvSpPr txBox="1"/>
          <p:nvPr/>
        </p:nvSpPr>
        <p:spPr>
          <a:xfrm>
            <a:off x="1391051" y="716321"/>
            <a:ext cx="10194533" cy="798937"/>
          </a:xfrm>
          <a:prstGeom prst="rect">
            <a:avLst/>
          </a:prstGeom>
          <a:noFill/>
        </p:spPr>
        <p:txBody>
          <a:bodyPr wrap="square">
            <a:spAutoFit/>
          </a:bodyPr>
          <a:lstStyle/>
          <a:p>
            <a:pPr marL="0" marR="0">
              <a:lnSpc>
                <a:spcPct val="107000"/>
              </a:lnSpc>
              <a:spcBef>
                <a:spcPts val="0"/>
              </a:spcBef>
              <a:spcAft>
                <a:spcPts val="800"/>
              </a:spcAft>
            </a:pPr>
            <a:r>
              <a:rPr lang="en-US" sz="2245" dirty="0">
                <a:solidFill>
                  <a:srgbClr val="0A2240"/>
                </a:solidFill>
                <a:latin typeface="Verdana" panose="020B0604030504040204" pitchFamily="34" charset="0"/>
                <a:ea typeface="Verdana" panose="020B0604030504040204" pitchFamily="34" charset="0"/>
              </a:rPr>
              <a:t>Once complete the PI will click “sign-off” and be presented with the attestation page for sign-off.</a:t>
            </a:r>
          </a:p>
        </p:txBody>
      </p:sp>
      <p:pic>
        <p:nvPicPr>
          <p:cNvPr id="8" name="Picture 7">
            <a:extLst>
              <a:ext uri="{FF2B5EF4-FFF2-40B4-BE49-F238E27FC236}">
                <a16:creationId xmlns:a16="http://schemas.microsoft.com/office/drawing/2014/main" id="{94BB1989-2040-4ADF-BA5F-9A6DB1EF026A}"/>
              </a:ext>
            </a:extLst>
          </p:cNvPr>
          <p:cNvPicPr/>
          <p:nvPr/>
        </p:nvPicPr>
        <p:blipFill>
          <a:blip r:embed="rId3"/>
          <a:stretch>
            <a:fillRect/>
          </a:stretch>
        </p:blipFill>
        <p:spPr>
          <a:xfrm>
            <a:off x="1391051" y="1661947"/>
            <a:ext cx="10789519" cy="4971900"/>
          </a:xfrm>
          <a:prstGeom prst="rect">
            <a:avLst/>
          </a:prstGeom>
        </p:spPr>
      </p:pic>
    </p:spTree>
    <p:extLst>
      <p:ext uri="{BB962C8B-B14F-4D97-AF65-F5344CB8AC3E}">
        <p14:creationId xmlns:p14="http://schemas.microsoft.com/office/powerpoint/2010/main" val="2812309375"/>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PI Sign-off and Submit</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713792" y="4862003"/>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If you are not the PI, then select “notify PI to Signoff” once completed and ready for submission.</a:t>
            </a:r>
          </a:p>
        </p:txBody>
      </p:sp>
      <p:sp>
        <p:nvSpPr>
          <p:cNvPr id="9" name="TextBox 8">
            <a:extLst>
              <a:ext uri="{FF2B5EF4-FFF2-40B4-BE49-F238E27FC236}">
                <a16:creationId xmlns:a16="http://schemas.microsoft.com/office/drawing/2014/main" id="{38C8CDAB-4EF9-4EC6-AA55-A1A85F00DEB7}"/>
              </a:ext>
            </a:extLst>
          </p:cNvPr>
          <p:cNvSpPr txBox="1"/>
          <p:nvPr/>
        </p:nvSpPr>
        <p:spPr>
          <a:xfrm>
            <a:off x="1391051" y="716321"/>
            <a:ext cx="10194533" cy="798937"/>
          </a:xfrm>
          <a:prstGeom prst="rect">
            <a:avLst/>
          </a:prstGeom>
          <a:noFill/>
        </p:spPr>
        <p:txBody>
          <a:bodyPr wrap="square">
            <a:spAutoFit/>
          </a:bodyPr>
          <a:lstStyle/>
          <a:p>
            <a:pPr marL="0" marR="0">
              <a:lnSpc>
                <a:spcPct val="107000"/>
              </a:lnSpc>
              <a:spcBef>
                <a:spcPts val="0"/>
              </a:spcBef>
              <a:spcAft>
                <a:spcPts val="800"/>
              </a:spcAft>
            </a:pPr>
            <a:r>
              <a:rPr lang="en-US" sz="2245" dirty="0">
                <a:solidFill>
                  <a:srgbClr val="0A2240"/>
                </a:solidFill>
                <a:latin typeface="Verdana" panose="020B0604030504040204" pitchFamily="34" charset="0"/>
                <a:ea typeface="Verdana" panose="020B0604030504040204" pitchFamily="34" charset="0"/>
              </a:rPr>
              <a:t>Only the Principal Investigator can execute the sign-off and submit action.</a:t>
            </a:r>
          </a:p>
        </p:txBody>
      </p:sp>
      <p:pic>
        <p:nvPicPr>
          <p:cNvPr id="3" name="Picture 2">
            <a:extLst>
              <a:ext uri="{FF2B5EF4-FFF2-40B4-BE49-F238E27FC236}">
                <a16:creationId xmlns:a16="http://schemas.microsoft.com/office/drawing/2014/main" id="{0E4DD00C-41C5-4B22-9012-14C75964B2AE}"/>
              </a:ext>
            </a:extLst>
          </p:cNvPr>
          <p:cNvPicPr>
            <a:picLocks noChangeAspect="1"/>
          </p:cNvPicPr>
          <p:nvPr/>
        </p:nvPicPr>
        <p:blipFill>
          <a:blip r:embed="rId3"/>
          <a:stretch>
            <a:fillRect/>
          </a:stretch>
        </p:blipFill>
        <p:spPr>
          <a:xfrm>
            <a:off x="-11430" y="1650518"/>
            <a:ext cx="12192000" cy="2721538"/>
          </a:xfrm>
          <a:prstGeom prst="rect">
            <a:avLst/>
          </a:prstGeom>
        </p:spPr>
      </p:pic>
    </p:spTree>
    <p:extLst>
      <p:ext uri="{BB962C8B-B14F-4D97-AF65-F5344CB8AC3E}">
        <p14:creationId xmlns:p14="http://schemas.microsoft.com/office/powerpoint/2010/main" val="64707646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PI Sign-off Task</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PI will receive a notification and a task will be on shown under outstanding tasks requesting sign-off.</a:t>
            </a:r>
          </a:p>
        </p:txBody>
      </p:sp>
      <p:pic>
        <p:nvPicPr>
          <p:cNvPr id="3" name="Picture 2">
            <a:extLst>
              <a:ext uri="{FF2B5EF4-FFF2-40B4-BE49-F238E27FC236}">
                <a16:creationId xmlns:a16="http://schemas.microsoft.com/office/drawing/2014/main" id="{7A7B8112-DB26-4A32-A497-395EC025896F}"/>
              </a:ext>
            </a:extLst>
          </p:cNvPr>
          <p:cNvPicPr>
            <a:picLocks noChangeAspect="1"/>
          </p:cNvPicPr>
          <p:nvPr/>
        </p:nvPicPr>
        <p:blipFill>
          <a:blip r:embed="rId3"/>
          <a:stretch>
            <a:fillRect/>
          </a:stretch>
        </p:blipFill>
        <p:spPr>
          <a:xfrm>
            <a:off x="11430" y="1639090"/>
            <a:ext cx="12192000" cy="4983328"/>
          </a:xfrm>
          <a:prstGeom prst="rect">
            <a:avLst/>
          </a:prstGeom>
        </p:spPr>
      </p:pic>
    </p:spTree>
    <p:extLst>
      <p:ext uri="{BB962C8B-B14F-4D97-AF65-F5344CB8AC3E}">
        <p14:creationId xmlns:p14="http://schemas.microsoft.com/office/powerpoint/2010/main" val="3127049921"/>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PI Sign-off and Submit</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73160" y="790337"/>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Once the PI completes the attestation page below the submission is automatically submitted to the IRB Queue for processing.</a:t>
            </a:r>
          </a:p>
        </p:txBody>
      </p:sp>
      <p:pic>
        <p:nvPicPr>
          <p:cNvPr id="3" name="Picture 2">
            <a:extLst>
              <a:ext uri="{FF2B5EF4-FFF2-40B4-BE49-F238E27FC236}">
                <a16:creationId xmlns:a16="http://schemas.microsoft.com/office/drawing/2014/main" id="{94BB1989-2040-4ADF-BA5F-9A6DB1EF026A}"/>
              </a:ext>
            </a:extLst>
          </p:cNvPr>
          <p:cNvPicPr>
            <a:picLocks noChangeAspect="1"/>
          </p:cNvPicPr>
          <p:nvPr/>
        </p:nvPicPr>
        <p:blipFill>
          <a:blip r:embed="rId3"/>
          <a:stretch>
            <a:fillRect/>
          </a:stretch>
        </p:blipFill>
        <p:spPr>
          <a:xfrm>
            <a:off x="1391050" y="1639090"/>
            <a:ext cx="10800949" cy="4950020"/>
          </a:xfrm>
          <a:prstGeom prst="rect">
            <a:avLst/>
          </a:prstGeom>
        </p:spPr>
      </p:pic>
    </p:spTree>
    <p:extLst>
      <p:ext uri="{BB962C8B-B14F-4D97-AF65-F5344CB8AC3E}">
        <p14:creationId xmlns:p14="http://schemas.microsoft.com/office/powerpoint/2010/main" val="2416945308"/>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0" y="163908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ABC321F7-2CE9-4E43-8B6C-A4E2414C8154}"/>
              </a:ext>
            </a:extLst>
          </p:cNvPr>
          <p:cNvSpPr txBox="1">
            <a:spLocks/>
          </p:cNvSpPr>
          <p:nvPr/>
        </p:nvSpPr>
        <p:spPr bwMode="auto">
          <a:xfrm>
            <a:off x="1379620" y="344905"/>
            <a:ext cx="10627198"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a:t>
            </a:r>
          </a:p>
        </p:txBody>
      </p:sp>
      <p:sp>
        <p:nvSpPr>
          <p:cNvPr id="9" name="Title 3">
            <a:extLst>
              <a:ext uri="{FF2B5EF4-FFF2-40B4-BE49-F238E27FC236}">
                <a16:creationId xmlns:a16="http://schemas.microsoft.com/office/drawing/2014/main" id="{FE8D869A-3A0B-494A-A626-9D655E22E2D5}"/>
              </a:ext>
            </a:extLst>
          </p:cNvPr>
          <p:cNvSpPr txBox="1">
            <a:spLocks/>
          </p:cNvSpPr>
          <p:nvPr/>
        </p:nvSpPr>
        <p:spPr bwMode="auto">
          <a:xfrm>
            <a:off x="1652336" y="846567"/>
            <a:ext cx="10627198"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The completed submission packet, and ultimately our approved protocol, consists of several parts:</a:t>
            </a:r>
          </a:p>
        </p:txBody>
      </p:sp>
      <p:sp>
        <p:nvSpPr>
          <p:cNvPr id="2" name="TextBox 1">
            <a:extLst>
              <a:ext uri="{FF2B5EF4-FFF2-40B4-BE49-F238E27FC236}">
                <a16:creationId xmlns:a16="http://schemas.microsoft.com/office/drawing/2014/main" id="{952452B7-5FCB-45F0-986E-BD112D24755E}"/>
              </a:ext>
            </a:extLst>
          </p:cNvPr>
          <p:cNvSpPr txBox="1"/>
          <p:nvPr/>
        </p:nvSpPr>
        <p:spPr>
          <a:xfrm>
            <a:off x="1652336" y="1948909"/>
            <a:ext cx="8285748" cy="2677656"/>
          </a:xfrm>
          <a:prstGeom prst="rect">
            <a:avLst/>
          </a:prstGeom>
          <a:noFill/>
        </p:spPr>
        <p:txBody>
          <a:bodyPr wrap="square" rtlCol="0">
            <a:spAutoFit/>
          </a:bodyPr>
          <a:lstStyle/>
          <a:p>
            <a:pPr marL="285750" indent="-285750">
              <a:buFont typeface="Arial" panose="020B0604020202020204" pitchFamily="34" charset="0"/>
              <a:buChar char="•"/>
            </a:pPr>
            <a:r>
              <a:rPr lang="en-US" sz="2800" dirty="0"/>
              <a:t>The Study Application</a:t>
            </a:r>
          </a:p>
          <a:p>
            <a:pPr marL="285750" indent="-285750">
              <a:buFont typeface="Arial" panose="020B0604020202020204" pitchFamily="34" charset="0"/>
              <a:buChar char="•"/>
            </a:pPr>
            <a:r>
              <a:rPr lang="en-US" sz="2800" dirty="0"/>
              <a:t>Study Documents</a:t>
            </a:r>
          </a:p>
          <a:p>
            <a:pPr marL="742950" lvl="1" indent="-285750">
              <a:buFont typeface="Arial" panose="020B0604020202020204" pitchFamily="34" charset="0"/>
              <a:buChar char="•"/>
            </a:pPr>
            <a:r>
              <a:rPr lang="en-US" sz="2800" dirty="0"/>
              <a:t>Consent forms</a:t>
            </a:r>
          </a:p>
          <a:p>
            <a:pPr marL="742950" lvl="1" indent="-285750">
              <a:buFont typeface="Arial" panose="020B0604020202020204" pitchFamily="34" charset="0"/>
              <a:buChar char="•"/>
            </a:pPr>
            <a:r>
              <a:rPr lang="en-US" sz="2800" dirty="0"/>
              <a:t>Recruitment Materials</a:t>
            </a:r>
          </a:p>
          <a:p>
            <a:pPr marL="742950" lvl="1" indent="-285750">
              <a:buFont typeface="Arial" panose="020B0604020202020204" pitchFamily="34" charset="0"/>
              <a:buChar char="•"/>
            </a:pPr>
            <a:r>
              <a:rPr lang="en-US" sz="2800" dirty="0"/>
              <a:t>Questionnaires</a:t>
            </a:r>
          </a:p>
          <a:p>
            <a:pPr marL="742950" lvl="1" indent="-285750">
              <a:buFont typeface="Arial" panose="020B0604020202020204" pitchFamily="34" charset="0"/>
              <a:buChar char="•"/>
            </a:pPr>
            <a:r>
              <a:rPr lang="en-US" sz="2800" dirty="0"/>
              <a:t>Interview Questions</a:t>
            </a:r>
          </a:p>
        </p:txBody>
      </p:sp>
      <p:grpSp>
        <p:nvGrpSpPr>
          <p:cNvPr id="6" name="Group 5">
            <a:extLst>
              <a:ext uri="{FF2B5EF4-FFF2-40B4-BE49-F238E27FC236}">
                <a16:creationId xmlns:a16="http://schemas.microsoft.com/office/drawing/2014/main" id="{821D09AB-E5AE-4805-80FC-C3D9CE12F4BF}"/>
              </a:ext>
            </a:extLst>
          </p:cNvPr>
          <p:cNvGrpSpPr/>
          <p:nvPr/>
        </p:nvGrpSpPr>
        <p:grpSpPr>
          <a:xfrm>
            <a:off x="6801853" y="1832102"/>
            <a:ext cx="5333302" cy="4680993"/>
            <a:chOff x="6801853" y="1832102"/>
            <a:chExt cx="5333302" cy="4680993"/>
          </a:xfrm>
        </p:grpSpPr>
        <p:pic>
          <p:nvPicPr>
            <p:cNvPr id="5" name="Picture 4">
              <a:extLst>
                <a:ext uri="{FF2B5EF4-FFF2-40B4-BE49-F238E27FC236}">
                  <a16:creationId xmlns:a16="http://schemas.microsoft.com/office/drawing/2014/main" id="{4BE833BA-C42E-4510-B90A-AAA8C420B9AF}"/>
                </a:ext>
              </a:extLst>
            </p:cNvPr>
            <p:cNvPicPr>
              <a:picLocks noChangeAspect="1"/>
            </p:cNvPicPr>
            <p:nvPr/>
          </p:nvPicPr>
          <p:blipFill>
            <a:blip r:embed="rId3"/>
            <a:stretch>
              <a:fillRect/>
            </a:stretch>
          </p:blipFill>
          <p:spPr>
            <a:xfrm>
              <a:off x="6801854" y="3287737"/>
              <a:ext cx="5333301" cy="3225358"/>
            </a:xfrm>
            <a:prstGeom prst="rect">
              <a:avLst/>
            </a:prstGeom>
          </p:spPr>
        </p:pic>
        <p:sp>
          <p:nvSpPr>
            <p:cNvPr id="11" name="TextBox 10">
              <a:extLst>
                <a:ext uri="{FF2B5EF4-FFF2-40B4-BE49-F238E27FC236}">
                  <a16:creationId xmlns:a16="http://schemas.microsoft.com/office/drawing/2014/main" id="{D3AC86C1-0E49-4BC2-B8F8-5B59B6BF1BED}"/>
                </a:ext>
              </a:extLst>
            </p:cNvPr>
            <p:cNvSpPr txBox="1"/>
            <p:nvPr/>
          </p:nvSpPr>
          <p:spPr>
            <a:xfrm>
              <a:off x="6801853" y="1832102"/>
              <a:ext cx="5333301" cy="1384995"/>
            </a:xfrm>
            <a:prstGeom prst="rect">
              <a:avLst/>
            </a:prstGeom>
            <a:noFill/>
          </p:spPr>
          <p:txBody>
            <a:bodyPr wrap="square" rtlCol="0">
              <a:spAutoFit/>
            </a:bodyPr>
            <a:lstStyle/>
            <a:p>
              <a:r>
                <a:rPr lang="en-US" sz="2800" i="1" dirty="0"/>
                <a:t>You can find templates for study documents on our website under Investigator Resources. </a:t>
              </a:r>
            </a:p>
          </p:txBody>
        </p:sp>
      </p:grpSp>
    </p:spTree>
    <p:extLst>
      <p:ext uri="{BB962C8B-B14F-4D97-AF65-F5344CB8AC3E}">
        <p14:creationId xmlns:p14="http://schemas.microsoft.com/office/powerpoint/2010/main" val="1986595603"/>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29592" y="101971"/>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Application submitted</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329592" y="692710"/>
            <a:ext cx="1080094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Once submitted, the application will move to study status “Pending – Submitted for Initial Review”.</a:t>
            </a:r>
          </a:p>
        </p:txBody>
      </p:sp>
      <p:pic>
        <p:nvPicPr>
          <p:cNvPr id="3" name="Picture 2">
            <a:extLst>
              <a:ext uri="{FF2B5EF4-FFF2-40B4-BE49-F238E27FC236}">
                <a16:creationId xmlns:a16="http://schemas.microsoft.com/office/drawing/2014/main" id="{E5347667-2946-476B-8C30-4571CA7652D0}"/>
              </a:ext>
            </a:extLst>
          </p:cNvPr>
          <p:cNvPicPr>
            <a:picLocks noChangeAspect="1"/>
          </p:cNvPicPr>
          <p:nvPr/>
        </p:nvPicPr>
        <p:blipFill>
          <a:blip r:embed="rId3"/>
          <a:stretch>
            <a:fillRect/>
          </a:stretch>
        </p:blipFill>
        <p:spPr>
          <a:xfrm>
            <a:off x="-11430" y="1628928"/>
            <a:ext cx="12192000" cy="2892654"/>
          </a:xfrm>
          <a:prstGeom prst="rect">
            <a:avLst/>
          </a:prstGeom>
        </p:spPr>
      </p:pic>
      <p:sp>
        <p:nvSpPr>
          <p:cNvPr id="4" name="Arrow: Left 3">
            <a:extLst>
              <a:ext uri="{FF2B5EF4-FFF2-40B4-BE49-F238E27FC236}">
                <a16:creationId xmlns:a16="http://schemas.microsoft.com/office/drawing/2014/main" id="{72939760-3C71-42CF-96C4-36FC655AA019}"/>
              </a:ext>
            </a:extLst>
          </p:cNvPr>
          <p:cNvSpPr/>
          <p:nvPr/>
        </p:nvSpPr>
        <p:spPr>
          <a:xfrm>
            <a:off x="4075896" y="2265868"/>
            <a:ext cx="1235242" cy="690958"/>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Tree>
    <p:extLst>
      <p:ext uri="{BB962C8B-B14F-4D97-AF65-F5344CB8AC3E}">
        <p14:creationId xmlns:p14="http://schemas.microsoft.com/office/powerpoint/2010/main" val="3606059159"/>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0" y="163908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ABC321F7-2CE9-4E43-8B6C-A4E2414C8154}"/>
              </a:ext>
            </a:extLst>
          </p:cNvPr>
          <p:cNvSpPr txBox="1">
            <a:spLocks/>
          </p:cNvSpPr>
          <p:nvPr/>
        </p:nvSpPr>
        <p:spPr bwMode="auto">
          <a:xfrm>
            <a:off x="1379620" y="344905"/>
            <a:ext cx="10627198"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a:t>
            </a:r>
          </a:p>
        </p:txBody>
      </p:sp>
      <p:pic>
        <p:nvPicPr>
          <p:cNvPr id="3" name="Picture 2">
            <a:extLst>
              <a:ext uri="{FF2B5EF4-FFF2-40B4-BE49-F238E27FC236}">
                <a16:creationId xmlns:a16="http://schemas.microsoft.com/office/drawing/2014/main" id="{14635460-5E72-453A-9030-9ADC023A65E4}"/>
              </a:ext>
            </a:extLst>
          </p:cNvPr>
          <p:cNvPicPr>
            <a:picLocks noChangeAspect="1"/>
          </p:cNvPicPr>
          <p:nvPr/>
        </p:nvPicPr>
        <p:blipFill>
          <a:blip r:embed="rId3"/>
          <a:stretch>
            <a:fillRect/>
          </a:stretch>
        </p:blipFill>
        <p:spPr>
          <a:xfrm>
            <a:off x="1379620" y="1695235"/>
            <a:ext cx="10812380" cy="4817860"/>
          </a:xfrm>
          <a:prstGeom prst="rect">
            <a:avLst/>
          </a:prstGeom>
        </p:spPr>
      </p:pic>
      <p:sp>
        <p:nvSpPr>
          <p:cNvPr id="9" name="Title 3">
            <a:extLst>
              <a:ext uri="{FF2B5EF4-FFF2-40B4-BE49-F238E27FC236}">
                <a16:creationId xmlns:a16="http://schemas.microsoft.com/office/drawing/2014/main" id="{FE8D869A-3A0B-494A-A626-9D655E22E2D5}"/>
              </a:ext>
            </a:extLst>
          </p:cNvPr>
          <p:cNvSpPr txBox="1">
            <a:spLocks/>
          </p:cNvSpPr>
          <p:nvPr/>
        </p:nvSpPr>
        <p:spPr bwMode="auto">
          <a:xfrm>
            <a:off x="1652336" y="846567"/>
            <a:ext cx="10627198"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The completed submission packet, and ultimately our approved protocol, consists of several parts.</a:t>
            </a:r>
          </a:p>
        </p:txBody>
      </p:sp>
      <p:sp>
        <p:nvSpPr>
          <p:cNvPr id="2" name="Speech Bubble: Rectangle 1">
            <a:extLst>
              <a:ext uri="{FF2B5EF4-FFF2-40B4-BE49-F238E27FC236}">
                <a16:creationId xmlns:a16="http://schemas.microsoft.com/office/drawing/2014/main" id="{B6E96178-8E1B-48F4-80C4-8CEF3BCC0BFA}"/>
              </a:ext>
            </a:extLst>
          </p:cNvPr>
          <p:cNvSpPr/>
          <p:nvPr/>
        </p:nvSpPr>
        <p:spPr>
          <a:xfrm>
            <a:off x="3513222" y="3710955"/>
            <a:ext cx="3248526" cy="1451810"/>
          </a:xfrm>
          <a:prstGeom prst="wedgeRectCallout">
            <a:avLst>
              <a:gd name="adj1" fmla="val -63500"/>
              <a:gd name="adj2" fmla="val 26986"/>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dirty="0">
                <a:solidFill>
                  <a:schemeClr val="bg2"/>
                </a:solidFill>
              </a:rPr>
              <a:t>Study Application</a:t>
            </a:r>
          </a:p>
          <a:p>
            <a:pPr algn="ctr"/>
            <a:endParaRPr lang="en-US" sz="1200" dirty="0">
              <a:solidFill>
                <a:schemeClr val="bg2"/>
              </a:solidFill>
            </a:endParaRPr>
          </a:p>
          <a:p>
            <a:r>
              <a:rPr lang="en-US" sz="1200" dirty="0">
                <a:solidFill>
                  <a:schemeClr val="bg2"/>
                </a:solidFill>
              </a:rPr>
              <a:t>The study application is the guided form you will be prompted to fill out once you hit “Create New Study”.</a:t>
            </a:r>
          </a:p>
          <a:p>
            <a:endParaRPr lang="en-US" sz="1200" dirty="0">
              <a:solidFill>
                <a:schemeClr val="bg2"/>
              </a:solidFill>
            </a:endParaRPr>
          </a:p>
        </p:txBody>
      </p:sp>
    </p:spTree>
    <p:extLst>
      <p:ext uri="{BB962C8B-B14F-4D97-AF65-F5344CB8AC3E}">
        <p14:creationId xmlns:p14="http://schemas.microsoft.com/office/powerpoint/2010/main" val="1228668266"/>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0" y="163908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ABC321F7-2CE9-4E43-8B6C-A4E2414C8154}"/>
              </a:ext>
            </a:extLst>
          </p:cNvPr>
          <p:cNvSpPr txBox="1">
            <a:spLocks/>
          </p:cNvSpPr>
          <p:nvPr/>
        </p:nvSpPr>
        <p:spPr bwMode="auto">
          <a:xfrm>
            <a:off x="1379620" y="344905"/>
            <a:ext cx="10627198"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a:t>
            </a:r>
          </a:p>
        </p:txBody>
      </p:sp>
      <p:pic>
        <p:nvPicPr>
          <p:cNvPr id="3" name="Picture 2">
            <a:extLst>
              <a:ext uri="{FF2B5EF4-FFF2-40B4-BE49-F238E27FC236}">
                <a16:creationId xmlns:a16="http://schemas.microsoft.com/office/drawing/2014/main" id="{14635460-5E72-453A-9030-9ADC023A65E4}"/>
              </a:ext>
            </a:extLst>
          </p:cNvPr>
          <p:cNvPicPr>
            <a:picLocks noChangeAspect="1"/>
          </p:cNvPicPr>
          <p:nvPr/>
        </p:nvPicPr>
        <p:blipFill>
          <a:blip r:embed="rId3"/>
          <a:stretch>
            <a:fillRect/>
          </a:stretch>
        </p:blipFill>
        <p:spPr>
          <a:xfrm>
            <a:off x="1379620" y="1695235"/>
            <a:ext cx="10812380" cy="4817860"/>
          </a:xfrm>
          <a:prstGeom prst="rect">
            <a:avLst/>
          </a:prstGeom>
        </p:spPr>
      </p:pic>
      <p:sp>
        <p:nvSpPr>
          <p:cNvPr id="9" name="Title 3">
            <a:extLst>
              <a:ext uri="{FF2B5EF4-FFF2-40B4-BE49-F238E27FC236}">
                <a16:creationId xmlns:a16="http://schemas.microsoft.com/office/drawing/2014/main" id="{FE8D869A-3A0B-494A-A626-9D655E22E2D5}"/>
              </a:ext>
            </a:extLst>
          </p:cNvPr>
          <p:cNvSpPr txBox="1">
            <a:spLocks/>
          </p:cNvSpPr>
          <p:nvPr/>
        </p:nvSpPr>
        <p:spPr bwMode="auto">
          <a:xfrm>
            <a:off x="1652336" y="846567"/>
            <a:ext cx="10627198"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The completed submission packet, and ultimately our approved protocol, consists of several parts.</a:t>
            </a:r>
          </a:p>
        </p:txBody>
      </p:sp>
      <p:sp>
        <p:nvSpPr>
          <p:cNvPr id="2" name="Speech Bubble: Rectangle 1">
            <a:extLst>
              <a:ext uri="{FF2B5EF4-FFF2-40B4-BE49-F238E27FC236}">
                <a16:creationId xmlns:a16="http://schemas.microsoft.com/office/drawing/2014/main" id="{B6E96178-8E1B-48F4-80C4-8CEF3BCC0BFA}"/>
              </a:ext>
            </a:extLst>
          </p:cNvPr>
          <p:cNvSpPr/>
          <p:nvPr/>
        </p:nvSpPr>
        <p:spPr>
          <a:xfrm>
            <a:off x="3537284" y="4104165"/>
            <a:ext cx="3248526" cy="1451810"/>
          </a:xfrm>
          <a:prstGeom prst="wedgeRectCallout">
            <a:avLst>
              <a:gd name="adj1" fmla="val -61349"/>
              <a:gd name="adj2" fmla="val 195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dirty="0">
                <a:solidFill>
                  <a:schemeClr val="bg2"/>
                </a:solidFill>
              </a:rPr>
              <a:t>Consent Forms</a:t>
            </a:r>
          </a:p>
          <a:p>
            <a:pPr algn="ctr"/>
            <a:endParaRPr lang="en-US" sz="1200" dirty="0">
              <a:solidFill>
                <a:schemeClr val="bg2"/>
              </a:solidFill>
            </a:endParaRPr>
          </a:p>
          <a:p>
            <a:r>
              <a:rPr lang="en-US" sz="1200" dirty="0">
                <a:solidFill>
                  <a:schemeClr val="bg2"/>
                </a:solidFill>
              </a:rPr>
              <a:t>After you finish the study application, then you will be taken to a submission packet page that allows you to attach consent forms.</a:t>
            </a:r>
          </a:p>
          <a:p>
            <a:endParaRPr lang="en-US" sz="1200" dirty="0">
              <a:solidFill>
                <a:schemeClr val="bg2"/>
              </a:solidFill>
            </a:endParaRPr>
          </a:p>
        </p:txBody>
      </p:sp>
    </p:spTree>
    <p:extLst>
      <p:ext uri="{BB962C8B-B14F-4D97-AF65-F5344CB8AC3E}">
        <p14:creationId xmlns:p14="http://schemas.microsoft.com/office/powerpoint/2010/main" val="235363123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0" y="163908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ABC321F7-2CE9-4E43-8B6C-A4E2414C8154}"/>
              </a:ext>
            </a:extLst>
          </p:cNvPr>
          <p:cNvSpPr txBox="1">
            <a:spLocks/>
          </p:cNvSpPr>
          <p:nvPr/>
        </p:nvSpPr>
        <p:spPr bwMode="auto">
          <a:xfrm>
            <a:off x="1379620" y="344905"/>
            <a:ext cx="10627198"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Submission Packet</a:t>
            </a:r>
          </a:p>
        </p:txBody>
      </p:sp>
      <p:pic>
        <p:nvPicPr>
          <p:cNvPr id="3" name="Picture 2">
            <a:extLst>
              <a:ext uri="{FF2B5EF4-FFF2-40B4-BE49-F238E27FC236}">
                <a16:creationId xmlns:a16="http://schemas.microsoft.com/office/drawing/2014/main" id="{14635460-5E72-453A-9030-9ADC023A65E4}"/>
              </a:ext>
            </a:extLst>
          </p:cNvPr>
          <p:cNvPicPr>
            <a:picLocks noChangeAspect="1"/>
          </p:cNvPicPr>
          <p:nvPr/>
        </p:nvPicPr>
        <p:blipFill>
          <a:blip r:embed="rId3"/>
          <a:stretch>
            <a:fillRect/>
          </a:stretch>
        </p:blipFill>
        <p:spPr>
          <a:xfrm>
            <a:off x="1379620" y="1695235"/>
            <a:ext cx="10812380" cy="4817860"/>
          </a:xfrm>
          <a:prstGeom prst="rect">
            <a:avLst/>
          </a:prstGeom>
        </p:spPr>
      </p:pic>
      <p:sp>
        <p:nvSpPr>
          <p:cNvPr id="9" name="Title 3">
            <a:extLst>
              <a:ext uri="{FF2B5EF4-FFF2-40B4-BE49-F238E27FC236}">
                <a16:creationId xmlns:a16="http://schemas.microsoft.com/office/drawing/2014/main" id="{FE8D869A-3A0B-494A-A626-9D655E22E2D5}"/>
              </a:ext>
            </a:extLst>
          </p:cNvPr>
          <p:cNvSpPr txBox="1">
            <a:spLocks/>
          </p:cNvSpPr>
          <p:nvPr/>
        </p:nvSpPr>
        <p:spPr bwMode="auto">
          <a:xfrm>
            <a:off x="1652336" y="846567"/>
            <a:ext cx="10627198"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b="0" dirty="0"/>
              <a:t>The completed submission packet, and ultimately our approved protocol, consists of several parts.</a:t>
            </a:r>
          </a:p>
        </p:txBody>
      </p:sp>
      <p:sp>
        <p:nvSpPr>
          <p:cNvPr id="2" name="Speech Bubble: Rectangle 1">
            <a:extLst>
              <a:ext uri="{FF2B5EF4-FFF2-40B4-BE49-F238E27FC236}">
                <a16:creationId xmlns:a16="http://schemas.microsoft.com/office/drawing/2014/main" id="{B6E96178-8E1B-48F4-80C4-8CEF3BCC0BFA}"/>
              </a:ext>
            </a:extLst>
          </p:cNvPr>
          <p:cNvSpPr/>
          <p:nvPr/>
        </p:nvSpPr>
        <p:spPr>
          <a:xfrm>
            <a:off x="3717409" y="4384326"/>
            <a:ext cx="3044338" cy="1543231"/>
          </a:xfrm>
          <a:prstGeom prst="wedgeRectCallout">
            <a:avLst>
              <a:gd name="adj1" fmla="val -64290"/>
              <a:gd name="adj2" fmla="val 21788"/>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u="sng" dirty="0">
                <a:solidFill>
                  <a:schemeClr val="bg2"/>
                </a:solidFill>
              </a:rPr>
              <a:t>Study Documents</a:t>
            </a:r>
          </a:p>
          <a:p>
            <a:pPr algn="ctr"/>
            <a:endParaRPr lang="en-US" sz="1200" dirty="0">
              <a:solidFill>
                <a:schemeClr val="bg2"/>
              </a:solidFill>
            </a:endParaRPr>
          </a:p>
          <a:p>
            <a:r>
              <a:rPr lang="en-US" sz="1200" dirty="0">
                <a:solidFill>
                  <a:schemeClr val="bg2"/>
                </a:solidFill>
              </a:rPr>
              <a:t>After you finish the study application, then you will be taken to a submission packet page that allows you to attach other study documents, such as recruitment flyers, letters of support, questionnaires, etc..</a:t>
            </a:r>
          </a:p>
          <a:p>
            <a:endParaRPr lang="en-US" sz="1200" dirty="0">
              <a:solidFill>
                <a:schemeClr val="bg2"/>
              </a:solidFill>
            </a:endParaRPr>
          </a:p>
        </p:txBody>
      </p:sp>
    </p:spTree>
    <p:extLst>
      <p:ext uri="{BB962C8B-B14F-4D97-AF65-F5344CB8AC3E}">
        <p14:creationId xmlns:p14="http://schemas.microsoft.com/office/powerpoint/2010/main" val="1747355156"/>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bwMode="auto">
          <a:xfrm>
            <a:off x="1315452" y="235582"/>
            <a:ext cx="10707409"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Let’s begin a new submission.</a:t>
            </a:r>
          </a:p>
        </p:txBody>
      </p:sp>
      <p:pic>
        <p:nvPicPr>
          <p:cNvPr id="31" name="Picture 30"/>
          <p:cNvPicPr>
            <a:picLocks noChangeAspect="1"/>
          </p:cNvPicPr>
          <p:nvPr/>
        </p:nvPicPr>
        <p:blipFill>
          <a:blip r:embed="rId2" cstate="print"/>
          <a:stretch>
            <a:fillRect/>
          </a:stretch>
        </p:blipFill>
        <p:spPr>
          <a:xfrm>
            <a:off x="0" y="54045"/>
            <a:ext cx="1186024" cy="1585045"/>
          </a:xfrm>
          <a:prstGeom prst="rect">
            <a:avLst/>
          </a:prstGeom>
        </p:spPr>
      </p:pic>
      <p:grpSp>
        <p:nvGrpSpPr>
          <p:cNvPr id="2" name="Group 1">
            <a:extLst>
              <a:ext uri="{FF2B5EF4-FFF2-40B4-BE49-F238E27FC236}">
                <a16:creationId xmlns:a16="http://schemas.microsoft.com/office/drawing/2014/main" id="{EC89E87D-C128-413F-85EE-2D60F8DAEAE4}"/>
              </a:ext>
            </a:extLst>
          </p:cNvPr>
          <p:cNvGrpSpPr/>
          <p:nvPr/>
        </p:nvGrpSpPr>
        <p:grpSpPr>
          <a:xfrm>
            <a:off x="1379621" y="1650519"/>
            <a:ext cx="10812379" cy="4551499"/>
            <a:chOff x="1379621" y="1650519"/>
            <a:chExt cx="10812379" cy="4551499"/>
          </a:xfrm>
        </p:grpSpPr>
        <p:pic>
          <p:nvPicPr>
            <p:cNvPr id="4" name="Picture 3">
              <a:extLst>
                <a:ext uri="{FF2B5EF4-FFF2-40B4-BE49-F238E27FC236}">
                  <a16:creationId xmlns:a16="http://schemas.microsoft.com/office/drawing/2014/main" id="{0EA975B4-EC7E-454F-B3A6-716A0A4EB46C}"/>
                </a:ext>
              </a:extLst>
            </p:cNvPr>
            <p:cNvPicPr>
              <a:picLocks noChangeAspect="1"/>
            </p:cNvPicPr>
            <p:nvPr/>
          </p:nvPicPr>
          <p:blipFill>
            <a:blip r:embed="rId3"/>
            <a:stretch>
              <a:fillRect/>
            </a:stretch>
          </p:blipFill>
          <p:spPr>
            <a:xfrm>
              <a:off x="1379621" y="1650519"/>
              <a:ext cx="10812379" cy="4551499"/>
            </a:xfrm>
            <a:prstGeom prst="rect">
              <a:avLst/>
            </a:prstGeom>
          </p:spPr>
        </p:pic>
        <p:sp>
          <p:nvSpPr>
            <p:cNvPr id="11" name="Arrow: Left 10">
              <a:extLst>
                <a:ext uri="{FF2B5EF4-FFF2-40B4-BE49-F238E27FC236}">
                  <a16:creationId xmlns:a16="http://schemas.microsoft.com/office/drawing/2014/main" id="{F992F7CE-738D-481B-98D5-E968C7FD4C9B}"/>
                </a:ext>
              </a:extLst>
            </p:cNvPr>
            <p:cNvSpPr/>
            <p:nvPr/>
          </p:nvSpPr>
          <p:spPr>
            <a:xfrm>
              <a:off x="5927557" y="3502804"/>
              <a:ext cx="1138990" cy="633664"/>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grpSp>
      <p:sp>
        <p:nvSpPr>
          <p:cNvPr id="34" name="Rectangle 33">
            <a:extLst>
              <a:ext uri="{FF2B5EF4-FFF2-40B4-BE49-F238E27FC236}">
                <a16:creationId xmlns:a16="http://schemas.microsoft.com/office/drawing/2014/main" id="{3624302C-E62F-4DB5-A7F0-2620A870AB9A}"/>
              </a:ext>
            </a:extLst>
          </p:cNvPr>
          <p:cNvSpPr/>
          <p:nvPr/>
        </p:nvSpPr>
        <p:spPr>
          <a:xfrm>
            <a:off x="11430" y="165051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7AA31EEF-F70C-4F20-B058-2711EFDBA6D7}"/>
              </a:ext>
            </a:extLst>
          </p:cNvPr>
          <p:cNvSpPr txBox="1">
            <a:spLocks/>
          </p:cNvSpPr>
          <p:nvPr/>
        </p:nvSpPr>
        <p:spPr bwMode="auto">
          <a:xfrm>
            <a:off x="1484591" y="770311"/>
            <a:ext cx="10707409" cy="69095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On the Study Assistant Workspace, Click “Create a New Study” to open the Study Application form.</a:t>
            </a:r>
          </a:p>
        </p:txBody>
      </p:sp>
    </p:spTree>
    <p:extLst>
      <p:ext uri="{BB962C8B-B14F-4D97-AF65-F5344CB8AC3E}">
        <p14:creationId xmlns:p14="http://schemas.microsoft.com/office/powerpoint/2010/main" val="1218019892"/>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9AE75BA-89F1-4FA6-832A-D67C5BE22A1F}"/>
              </a:ext>
            </a:extLst>
          </p:cNvPr>
          <p:cNvPicPr>
            <a:picLocks noChangeAspect="1"/>
          </p:cNvPicPr>
          <p:nvPr/>
        </p:nvPicPr>
        <p:blipFill>
          <a:blip r:embed="rId2"/>
          <a:stretch>
            <a:fillRect/>
          </a:stretch>
        </p:blipFill>
        <p:spPr>
          <a:xfrm>
            <a:off x="1379620" y="1639087"/>
            <a:ext cx="10812379" cy="4971899"/>
          </a:xfrm>
          <a:prstGeom prst="rect">
            <a:avLst/>
          </a:prstGeom>
        </p:spPr>
      </p:pic>
      <p:pic>
        <p:nvPicPr>
          <p:cNvPr id="31" name="Picture 30"/>
          <p:cNvPicPr>
            <a:picLocks noChangeAspect="1"/>
          </p:cNvPicPr>
          <p:nvPr/>
        </p:nvPicPr>
        <p:blipFill>
          <a:blip r:embed="rId3" cstate="print"/>
          <a:stretch>
            <a:fillRect/>
          </a:stretch>
        </p:blipFill>
        <p:spPr>
          <a:xfrm>
            <a:off x="0" y="54045"/>
            <a:ext cx="1186024" cy="1585045"/>
          </a:xfrm>
          <a:prstGeom prst="rect">
            <a:avLst/>
          </a:prstGeom>
        </p:spPr>
      </p:pic>
      <p:sp>
        <p:nvSpPr>
          <p:cNvPr id="34" name="Rectangle 33">
            <a:extLst>
              <a:ext uri="{FF2B5EF4-FFF2-40B4-BE49-F238E27FC236}">
                <a16:creationId xmlns:a16="http://schemas.microsoft.com/office/drawing/2014/main" id="{3624302C-E62F-4DB5-A7F0-2620A870AB9A}"/>
              </a:ext>
            </a:extLst>
          </p:cNvPr>
          <p:cNvSpPr/>
          <p:nvPr/>
        </p:nvSpPr>
        <p:spPr>
          <a:xfrm>
            <a:off x="0" y="1639089"/>
            <a:ext cx="1379621" cy="4971899"/>
          </a:xfrm>
          <a:prstGeom prst="rect">
            <a:avLst/>
          </a:prstGeom>
          <a:solidFill>
            <a:schemeClr val="tx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774" dirty="0">
              <a:solidFill>
                <a:srgbClr val="C23D3D"/>
              </a:solidFill>
            </a:endParaRPr>
          </a:p>
        </p:txBody>
      </p:sp>
      <p:sp>
        <p:nvSpPr>
          <p:cNvPr id="10" name="Title 3">
            <a:extLst>
              <a:ext uri="{FF2B5EF4-FFF2-40B4-BE49-F238E27FC236}">
                <a16:creationId xmlns:a16="http://schemas.microsoft.com/office/drawing/2014/main" id="{ABC321F7-2CE9-4E43-8B6C-A4E2414C8154}"/>
              </a:ext>
            </a:extLst>
          </p:cNvPr>
          <p:cNvSpPr txBox="1">
            <a:spLocks/>
          </p:cNvSpPr>
          <p:nvPr/>
        </p:nvSpPr>
        <p:spPr bwMode="auto">
          <a:xfrm>
            <a:off x="1316149" y="155608"/>
            <a:ext cx="10627198" cy="34547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lgn="l" rtl="0" eaLnBrk="1" fontAlgn="base" hangingPunct="1">
              <a:spcBef>
                <a:spcPct val="0"/>
              </a:spcBef>
              <a:spcAft>
                <a:spcPct val="0"/>
              </a:spcAft>
              <a:defRPr sz="2500" b="1" i="0" kern="1200">
                <a:solidFill>
                  <a:srgbClr val="0A2240"/>
                </a:solidFill>
                <a:latin typeface="Verdana" panose="020B0604030504040204" pitchFamily="34" charset="0"/>
                <a:ea typeface="Verdana" panose="020B0604030504040204" pitchFamily="34" charset="0"/>
                <a:cs typeface="Verdana" panose="020B0604030504040204" pitchFamily="34" charset="0"/>
              </a:defRPr>
            </a:lvl1pPr>
            <a:lvl2pPr algn="l" rtl="0" eaLnBrk="1" fontAlgn="base" hangingPunct="1">
              <a:spcBef>
                <a:spcPct val="0"/>
              </a:spcBef>
              <a:spcAft>
                <a:spcPct val="0"/>
              </a:spcAft>
              <a:defRPr sz="3600">
                <a:solidFill>
                  <a:srgbClr val="F30617"/>
                </a:solidFill>
                <a:latin typeface="Arial" pitchFamily="34" charset="0"/>
                <a:cs typeface="Arial" pitchFamily="34" charset="0"/>
              </a:defRPr>
            </a:lvl2pPr>
            <a:lvl3pPr algn="l" rtl="0" eaLnBrk="1" fontAlgn="base" hangingPunct="1">
              <a:spcBef>
                <a:spcPct val="0"/>
              </a:spcBef>
              <a:spcAft>
                <a:spcPct val="0"/>
              </a:spcAft>
              <a:defRPr sz="3600">
                <a:solidFill>
                  <a:srgbClr val="F30617"/>
                </a:solidFill>
                <a:latin typeface="Arial" pitchFamily="34" charset="0"/>
                <a:cs typeface="Arial" pitchFamily="34" charset="0"/>
              </a:defRPr>
            </a:lvl3pPr>
            <a:lvl4pPr algn="l" rtl="0" eaLnBrk="1" fontAlgn="base" hangingPunct="1">
              <a:spcBef>
                <a:spcPct val="0"/>
              </a:spcBef>
              <a:spcAft>
                <a:spcPct val="0"/>
              </a:spcAft>
              <a:defRPr sz="3600">
                <a:solidFill>
                  <a:srgbClr val="F30617"/>
                </a:solidFill>
                <a:latin typeface="Arial" pitchFamily="34" charset="0"/>
                <a:cs typeface="Arial" pitchFamily="34" charset="0"/>
              </a:defRPr>
            </a:lvl4pPr>
            <a:lvl5pPr algn="l" rtl="0" eaLnBrk="1" fontAlgn="base" hangingPunct="1">
              <a:spcBef>
                <a:spcPct val="0"/>
              </a:spcBef>
              <a:spcAft>
                <a:spcPct val="0"/>
              </a:spcAft>
              <a:defRPr sz="3600">
                <a:solidFill>
                  <a:srgbClr val="F30617"/>
                </a:solidFill>
                <a:latin typeface="Arial" pitchFamily="34" charset="0"/>
                <a:cs typeface="Arial" pitchFamily="34" charset="0"/>
              </a:defRPr>
            </a:lvl5pPr>
            <a:lvl6pPr marL="581833" algn="l" rtl="0" eaLnBrk="1" fontAlgn="base" hangingPunct="1">
              <a:spcBef>
                <a:spcPct val="0"/>
              </a:spcBef>
              <a:spcAft>
                <a:spcPct val="0"/>
              </a:spcAft>
              <a:defRPr sz="3600">
                <a:solidFill>
                  <a:srgbClr val="F30617"/>
                </a:solidFill>
                <a:latin typeface="Arial" pitchFamily="34" charset="0"/>
                <a:cs typeface="Arial" pitchFamily="34" charset="0"/>
              </a:defRPr>
            </a:lvl6pPr>
            <a:lvl7pPr marL="1163665" algn="l" rtl="0" eaLnBrk="1" fontAlgn="base" hangingPunct="1">
              <a:spcBef>
                <a:spcPct val="0"/>
              </a:spcBef>
              <a:spcAft>
                <a:spcPct val="0"/>
              </a:spcAft>
              <a:defRPr sz="3600">
                <a:solidFill>
                  <a:srgbClr val="F30617"/>
                </a:solidFill>
                <a:latin typeface="Arial" pitchFamily="34" charset="0"/>
                <a:cs typeface="Arial" pitchFamily="34" charset="0"/>
              </a:defRPr>
            </a:lvl7pPr>
            <a:lvl8pPr marL="1745498" algn="l" rtl="0" eaLnBrk="1" fontAlgn="base" hangingPunct="1">
              <a:spcBef>
                <a:spcPct val="0"/>
              </a:spcBef>
              <a:spcAft>
                <a:spcPct val="0"/>
              </a:spcAft>
              <a:defRPr sz="3600">
                <a:solidFill>
                  <a:srgbClr val="F30617"/>
                </a:solidFill>
                <a:latin typeface="Arial" pitchFamily="34" charset="0"/>
                <a:cs typeface="Arial" pitchFamily="34" charset="0"/>
              </a:defRPr>
            </a:lvl8pPr>
            <a:lvl9pPr marL="2327331" algn="l" rtl="0" eaLnBrk="1" fontAlgn="base" hangingPunct="1">
              <a:spcBef>
                <a:spcPct val="0"/>
              </a:spcBef>
              <a:spcAft>
                <a:spcPct val="0"/>
              </a:spcAft>
              <a:defRPr sz="3600">
                <a:solidFill>
                  <a:srgbClr val="F30617"/>
                </a:solidFill>
                <a:latin typeface="Arial" pitchFamily="34" charset="0"/>
                <a:cs typeface="Arial" pitchFamily="34" charset="0"/>
              </a:defRPr>
            </a:lvl9pPr>
          </a:lstStyle>
          <a:p>
            <a:pPr defTabSz="821223"/>
            <a:r>
              <a:rPr lang="en-US" sz="2245" dirty="0"/>
              <a:t>Begin filling out the form. </a:t>
            </a:r>
          </a:p>
        </p:txBody>
      </p:sp>
      <p:sp>
        <p:nvSpPr>
          <p:cNvPr id="6" name="Arrow: Right 5">
            <a:extLst>
              <a:ext uri="{FF2B5EF4-FFF2-40B4-BE49-F238E27FC236}">
                <a16:creationId xmlns:a16="http://schemas.microsoft.com/office/drawing/2014/main" id="{A266D17C-8660-440D-9E2C-1200B9C48FF6}"/>
              </a:ext>
            </a:extLst>
          </p:cNvPr>
          <p:cNvSpPr/>
          <p:nvPr/>
        </p:nvSpPr>
        <p:spPr>
          <a:xfrm>
            <a:off x="9136644" y="2359401"/>
            <a:ext cx="1042737" cy="617621"/>
          </a:xfrm>
          <a:prstGeom prst="righ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solidFill>
                <a:schemeClr val="bg2"/>
              </a:solidFill>
            </a:endParaRPr>
          </a:p>
        </p:txBody>
      </p:sp>
      <p:sp>
        <p:nvSpPr>
          <p:cNvPr id="8" name="TextBox 7">
            <a:extLst>
              <a:ext uri="{FF2B5EF4-FFF2-40B4-BE49-F238E27FC236}">
                <a16:creationId xmlns:a16="http://schemas.microsoft.com/office/drawing/2014/main" id="{BDDB890D-3CB1-4BCC-94D5-38073BAAF05D}"/>
              </a:ext>
            </a:extLst>
          </p:cNvPr>
          <p:cNvSpPr txBox="1"/>
          <p:nvPr/>
        </p:nvSpPr>
        <p:spPr>
          <a:xfrm>
            <a:off x="1595283" y="746921"/>
            <a:ext cx="10596715" cy="783291"/>
          </a:xfrm>
          <a:prstGeom prst="rect">
            <a:avLst/>
          </a:prstGeom>
          <a:noFill/>
        </p:spPr>
        <p:txBody>
          <a:bodyPr wrap="square">
            <a:spAutoFit/>
          </a:bodyPr>
          <a:lstStyle/>
          <a:p>
            <a:r>
              <a:rPr lang="en-US" sz="2245" b="1" dirty="0">
                <a:solidFill>
                  <a:srgbClr val="0A2240"/>
                </a:solidFill>
                <a:latin typeface="Verdana" panose="020B0604030504040204" pitchFamily="34" charset="0"/>
                <a:ea typeface="Verdana" panose="020B0604030504040204" pitchFamily="34" charset="0"/>
              </a:rPr>
              <a:t>Hit save and continue to the next section to proceed 	through the form.</a:t>
            </a:r>
          </a:p>
        </p:txBody>
      </p:sp>
    </p:spTree>
    <p:extLst>
      <p:ext uri="{BB962C8B-B14F-4D97-AF65-F5344CB8AC3E}">
        <p14:creationId xmlns:p14="http://schemas.microsoft.com/office/powerpoint/2010/main" val="3942667797"/>
      </p:ext>
    </p:extLst>
  </p:cSld>
  <p:clrMapOvr>
    <a:masterClrMapping/>
  </p:clrMapOvr>
  <mc:AlternateContent xmlns:mc="http://schemas.openxmlformats.org/markup-compatibility/2006" xmlns:p14="http://schemas.microsoft.com/office/powerpoint/2010/main">
    <mc:Choice Requires="p14">
      <p:transition spd="slow" p14:dur="2000" advTm="96719"/>
    </mc:Choice>
    <mc:Fallback xmlns="">
      <p:transition spd="slow" advTm="96719"/>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Ethicon PPT Template">
  <a:themeElements>
    <a:clrScheme name="Custom 3">
      <a:dk1>
        <a:srgbClr val="4C4A4B"/>
      </a:dk1>
      <a:lt1>
        <a:srgbClr val="F30617"/>
      </a:lt1>
      <a:dk2>
        <a:srgbClr val="1F497D"/>
      </a:dk2>
      <a:lt2>
        <a:srgbClr val="FFFFFF"/>
      </a:lt2>
      <a:accent1>
        <a:srgbClr val="004C97"/>
      </a:accent1>
      <a:accent2>
        <a:srgbClr val="64A70B"/>
      </a:accent2>
      <a:accent3>
        <a:srgbClr val="8DC8E8"/>
      </a:accent3>
      <a:accent4>
        <a:srgbClr val="9B3259"/>
      </a:accent4>
      <a:accent5>
        <a:srgbClr val="D40F7D"/>
      </a:accent5>
      <a:accent6>
        <a:srgbClr val="ED8B00"/>
      </a:accent6>
      <a:hlink>
        <a:srgbClr val="FFC800"/>
      </a:hlink>
      <a:folHlink>
        <a:srgbClr val="F30617"/>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a:noFill/>
        </a:ln>
      </a:spPr>
      <a:bodyPr rtlCol="0" anchor="ctr"/>
      <a:lstStyle>
        <a:defPPr algn="ctr">
          <a:defRPr sz="1200" dirty="0" err="1" smtClean="0">
            <a:solidFill>
              <a:schemeClr val="bg2"/>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tx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Template" id="{8E86C38C-FBEA-8540-8B70-0B0E4E155384}" vid="{632ACC5A-7936-D34C-8396-772E7E8272C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1722</TotalTime>
  <Words>1496</Words>
  <Application>Microsoft Office PowerPoint</Application>
  <PresentationFormat>Widescreen</PresentationFormat>
  <Paragraphs>150</Paragraphs>
  <Slides>40</Slides>
  <Notes>0</Notes>
  <HiddenSlides>0</HiddenSlides>
  <MMClips>0</MMClips>
  <ScaleCrop>false</ScaleCrop>
  <HeadingPairs>
    <vt:vector size="4" baseType="variant">
      <vt:variant>
        <vt:lpstr>Theme</vt:lpstr>
      </vt:variant>
      <vt:variant>
        <vt:i4>2</vt:i4>
      </vt:variant>
      <vt:variant>
        <vt:lpstr>Slide Titles</vt:lpstr>
      </vt:variant>
      <vt:variant>
        <vt:i4>40</vt:i4>
      </vt:variant>
    </vt:vector>
  </HeadingPairs>
  <TitlesOfParts>
    <vt:vector size="42" baseType="lpstr">
      <vt:lpstr>Office Theme</vt:lpstr>
      <vt:lpstr>1_Ethicon PPT Template</vt:lpstr>
      <vt:lpstr>Starting a New Initial Submission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Quality Improvement v. Research</dc:title>
  <dc:creator>Ballard, Rebecca</dc:creator>
  <cp:lastModifiedBy>Ballard, Rebecca</cp:lastModifiedBy>
  <cp:revision>21</cp:revision>
  <dcterms:created xsi:type="dcterms:W3CDTF">2019-05-31T22:19:30Z</dcterms:created>
  <dcterms:modified xsi:type="dcterms:W3CDTF">2021-05-20T19:32:51Z</dcterms:modified>
</cp:coreProperties>
</file>