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7" r:id="rId3"/>
    <p:sldId id="274" r:id="rId4"/>
    <p:sldId id="403" r:id="rId5"/>
    <p:sldId id="465" r:id="rId6"/>
    <p:sldId id="406" r:id="rId7"/>
    <p:sldId id="407" r:id="rId8"/>
    <p:sldId id="408" r:id="rId9"/>
    <p:sldId id="466" r:id="rId10"/>
    <p:sldId id="460" r:id="rId11"/>
    <p:sldId id="459" r:id="rId12"/>
    <p:sldId id="431" r:id="rId13"/>
    <p:sldId id="457" r:id="rId14"/>
    <p:sldId id="452" r:id="rId15"/>
    <p:sldId id="463" r:id="rId16"/>
    <p:sldId id="4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47C73-BADD-4D53-B123-385046E7EBF2}" v="1" dt="2021-05-13T13:44:59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2T14:59:24.22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1500 49,'-137'2,"-151"-5,270 1,0-1,0-1,-26-10,27 9,0 0,0 0,0 2,-23-2,-461 4,234 3,261-1,1-1,0 1,0 0,0 0,-1 0,1 1,0 0,0 0,1 0,-1 1,0-1,-4 5,6-5,1 0,0-1,0 1,0 0,0 1,0-1,0 0,0 0,1 1,-1-1,1 1,0 0,0-1,0 1,0 0,0 0,0-1,1 1,-1 0,1 0,0 0,0 0,0 0,1 3,3 2,0-1,1 0,0 0,1 0,0 0,-1-1,2 0,-1 0,1-1,8 5,-8-6,0 0,0-1,1 0,0 0,-1-1,1 0,0 0,0 0,0-1,1-1,8 1,93-8,-105 7,74-12,-46 7,65-4,15 7,-51 0,-1 2,118 16,-37 21,-106-26,-1-1,1-1,1-3,-1 0,44-1,-71-5,0 0,0-1,0 0,-1 0,1-1,0 0,-1-1,1 0,-1 0,0-1,0 0,14-9,-14 8,1 0,0 0,1 1,-1 1,1 0,0 0,0 1,0 0,0 0,0 1,14 1,-4-1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2T14:59:28.00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391 38,'-10'-1,"0"0,0-1,-1 0,1 0,1-1,-14-6,17 6,-1 0,0 1,0-1,0 2,0-1,0 1,-1 0,1 0,0 1,0-1,-1 2,1-1,-14 4,-16 5,22-5,-1 0,1 0,-27 14,39-17,-1 1,1 0,0 1,0-1,-1 1,1-1,1 1,-1 0,0 0,1 0,0 0,-1 1,1-1,0 1,1-1,-1 1,1 0,0-1,-1 1,1 5,-8 34,6-31,0 1,1-1,1 0,0 1,1 23,1-32,0 0,0 0,0 0,0-1,1 1,-1 0,1-1,0 1,0-1,0 0,1 0,-1 1,1-2,0 1,0 0,0 0,0-1,0 0,1 0,-1 0,1 0,-1 0,5 1,0 0,0 0,0 0,0-1,0 0,0-1,0 0,1 0,-1-1,0 0,1 0,-1-1,0 0,0-1,1 1,7-4,-11 3,-1 0,1 0,-1 0,0-1,1 1,-1-1,0 0,-1 0,1-1,0 1,-1-1,0 0,0 0,0 0,0 0,-1 0,0-1,1 1,-2-1,1 1,0-1,-1 0,0 0,0 0,-1 0,1-5,0 0,0 0,-1 0,0 0,0 0,-1 0,-1 0,0 0,0 0,-1 0,0 1,-1-1,0 1,0 0,-1 0,-11-15,6 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2T15:04:34.42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28,'54'-1,"0"-2,54-11,-51 8,-1 2,90 6,-37 1,-66-3,9-1,1 2,79 13,-73-7,2-2,-1-2,62-6,-4 0,461 3,-557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96B-458D-420F-9FE2-3528D81EC1C2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7660-3152-4B3D-9E8B-B4C55EDA8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>
          <a:xfrm>
            <a:off x="-23452" y="-119495"/>
            <a:ext cx="12210256" cy="602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Date  • 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1701-7005-4CFD-8CB0-50097E07E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4077" y="5909583"/>
            <a:ext cx="4507923" cy="9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090-B69E-4A61-BF30-A6F6A932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8BD-C6BE-4EA0-B7BC-FA0A421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016-3964-42BC-9E1E-CD92737C655A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FEA6-8DAF-44E5-BC62-3D9190FE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8E0A5-0FE4-4392-8E5A-69F329D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46400" y="4462151"/>
            <a:ext cx="8534400" cy="3454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45" b="0" i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5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Click to edit Master subtitle style</a:t>
            </a:r>
            <a:endParaRPr kumimoji="0" lang="en-US" sz="224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754" y="3731557"/>
            <a:ext cx="10363200" cy="525208"/>
          </a:xfrm>
          <a:prstGeom prst="rect">
            <a:avLst/>
          </a:prstGeom>
        </p:spPr>
        <p:txBody>
          <a:bodyPr anchor="t"/>
          <a:lstStyle>
            <a:lvl1pPr algn="r">
              <a:defRPr sz="3413">
                <a:solidFill>
                  <a:srgbClr val="0A2240"/>
                </a:solidFill>
              </a:defRPr>
            </a:lvl1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to edit Master title style</a:t>
            </a:r>
            <a:endParaRPr kumimoji="0" lang="en-US" sz="34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5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22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EBCC9-EE31-45FA-8ED0-FB8CF6C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1C1F3-88C9-467B-B35E-AF4FCFBC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E423-D602-49A5-9301-2BEB141DD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4016-3964-42BC-9E1E-CD92737C655A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D6A-3A78-4874-80FC-6551FC68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7940-03BD-428D-9E9F-96136AA8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b.searles\Desktop\Template\art-fram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1" y="-94396"/>
            <a:ext cx="12480910" cy="7687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24487" y="0"/>
            <a:ext cx="12261947" cy="6661242"/>
          </a:xfrm>
          <a:prstGeom prst="rect">
            <a:avLst/>
          </a:prstGeom>
          <a:solidFill>
            <a:schemeClr val="bg2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487" y="6648852"/>
            <a:ext cx="12261947" cy="257256"/>
          </a:xfrm>
          <a:prstGeom prst="rect">
            <a:avLst/>
          </a:prstGeom>
          <a:solidFill>
            <a:srgbClr val="0A2240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2541" y="2586614"/>
            <a:ext cx="10431992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1"/>
            <a:ext cx="8301796" cy="3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8360"/>
            <a:ext cx="12062137" cy="2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4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45" b="0" i="0" kern="1200">
          <a:solidFill>
            <a:srgbClr val="0A22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5pPr>
      <a:lvl6pPr marL="522544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6pPr>
      <a:lvl7pPr marL="1045088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7pPr>
      <a:lvl8pPr marL="1567632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8pPr>
      <a:lvl9pPr marL="2090176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9pPr>
    </p:titleStyle>
    <p:bodyStyle>
      <a:lvl1pPr marL="264901" indent="-264901" algn="l" rtl="0" eaLnBrk="1" fontAlgn="base" hangingPunct="1">
        <a:spcBef>
          <a:spcPts val="2058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5965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92471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57163" indent="-257643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671052" indent="-261272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873992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6pPr>
      <a:lvl7pPr marL="3396536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7pPr>
      <a:lvl8pPr marL="3919079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8pPr>
      <a:lvl9pPr marL="4441624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1pPr>
      <a:lvl2pPr marL="52254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2pPr>
      <a:lvl3pPr marL="104508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3pPr>
      <a:lvl4pPr marL="156763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4pPr>
      <a:lvl5pPr marL="2090176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5pPr>
      <a:lvl6pPr marL="261272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6pPr>
      <a:lvl7pPr marL="313526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7pPr>
      <a:lvl8pPr marL="365780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8pPr>
      <a:lvl9pPr marL="418035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customXml" Target="../ink/ink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562" y="2342510"/>
            <a:ext cx="10961737" cy="1530848"/>
          </a:xfrm>
        </p:spPr>
        <p:txBody>
          <a:bodyPr>
            <a:normAutofit/>
          </a:bodyPr>
          <a:lstStyle/>
          <a:p>
            <a:r>
              <a:rPr lang="en-US" dirty="0"/>
              <a:t>Continuing Review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7095" y="6017811"/>
            <a:ext cx="10758488" cy="7610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Rebecca Ballard, JD, MA, CIP		May 13, 2021	</a:t>
            </a:r>
          </a:p>
          <a:p>
            <a:r>
              <a:rPr lang="en-US" dirty="0"/>
              <a:t>Director, Research Compliance	</a:t>
            </a: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0330" y="113764"/>
            <a:ext cx="10692063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 list of submission forms you can submit will open.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Select “IRB Continuing Review Form” to begin this form.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38B18-8938-4F93-8121-6F8F0B5640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00"/>
          <a:stretch/>
        </p:blipFill>
        <p:spPr>
          <a:xfrm>
            <a:off x="1390330" y="1639090"/>
            <a:ext cx="10801669" cy="4983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EE88AC-2BBF-411A-9AF7-608948716F85}"/>
                  </a:ext>
                </a:extLst>
              </p14:cNvPr>
              <p14:cNvContentPartPr/>
              <p14:nvPr/>
            </p14:nvContentPartPr>
            <p14:xfrm>
              <a:off x="5642590" y="3320766"/>
              <a:ext cx="572400" cy="93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EE88AC-2BBF-411A-9AF7-608948716F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6950" y="3249126"/>
                <a:ext cx="6440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28D67D-E2B0-462E-9E3F-1FFEF5AE72CE}"/>
                  </a:ext>
                </a:extLst>
              </p14:cNvPr>
              <p14:cNvContentPartPr/>
              <p14:nvPr/>
            </p14:nvContentPartPr>
            <p14:xfrm>
              <a:off x="8222710" y="3333006"/>
              <a:ext cx="140760" cy="123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28D67D-E2B0-462E-9E3F-1FFEF5AE72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7070" y="3261006"/>
                <a:ext cx="212400" cy="2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96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4D9802-46CE-4ACF-BE7D-7EB4A90DB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202"/>
            <a:ext cx="12284146" cy="47904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ABC321F7-2CE9-4E43-8B6C-A4E2414C8154}"/>
              </a:ext>
            </a:extLst>
          </p:cNvPr>
          <p:cNvSpPr txBox="1">
            <a:spLocks/>
          </p:cNvSpPr>
          <p:nvPr/>
        </p:nvSpPr>
        <p:spPr bwMode="auto">
          <a:xfrm>
            <a:off x="1316149" y="155608"/>
            <a:ext cx="10627198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Begin filling out the form.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266D17C-8660-440D-9E2C-1200B9C48FF6}"/>
              </a:ext>
            </a:extLst>
          </p:cNvPr>
          <p:cNvSpPr/>
          <p:nvPr/>
        </p:nvSpPr>
        <p:spPr>
          <a:xfrm>
            <a:off x="8366623" y="2100482"/>
            <a:ext cx="1042737" cy="61762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B890D-3CB1-4BCC-94D5-38073BAAF05D}"/>
              </a:ext>
            </a:extLst>
          </p:cNvPr>
          <p:cNvSpPr txBox="1"/>
          <p:nvPr/>
        </p:nvSpPr>
        <p:spPr>
          <a:xfrm>
            <a:off x="1595283" y="746921"/>
            <a:ext cx="10596715" cy="43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Hit save and continue to the next section to proceed through the form.</a:t>
            </a:r>
          </a:p>
        </p:txBody>
      </p:sp>
    </p:spTree>
    <p:extLst>
      <p:ext uri="{BB962C8B-B14F-4D97-AF65-F5344CB8AC3E}">
        <p14:creationId xmlns:p14="http://schemas.microsoft.com/office/powerpoint/2010/main" val="39426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Sign-off and Submit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73160" y="790337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Once the form is complete, you will see the signoff and submit button.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8CDAB-4EF9-4EC6-AA55-A1A85F00DEB7}"/>
              </a:ext>
            </a:extLst>
          </p:cNvPr>
          <p:cNvSpPr txBox="1"/>
          <p:nvPr/>
        </p:nvSpPr>
        <p:spPr>
          <a:xfrm>
            <a:off x="1571889" y="5992491"/>
            <a:ext cx="1019453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Only the Principal Investigator can execute the sign-off and submit action.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D758E8-825A-4935-9B62-D0228CF45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50519"/>
            <a:ext cx="10789518" cy="43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Sign-off and Submit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73160" y="790337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the submission form, “Approve”, and then save sign-off to approve and submit the continuing review.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FD7A16-9969-4744-A45E-6AB521A06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1" y="1593450"/>
            <a:ext cx="12192000" cy="50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439DF-C6BA-48BE-AB5D-ED5C97F1F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452" y="1673356"/>
            <a:ext cx="10876548" cy="3650593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Sign-off and Submit: What if I am not the PI?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73160" y="790337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“notify PI to sign-off”.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7244F5B-2B10-4BDC-8DB9-C0BD8FFBA40D}"/>
              </a:ext>
            </a:extLst>
          </p:cNvPr>
          <p:cNvSpPr txBox="1">
            <a:spLocks/>
          </p:cNvSpPr>
          <p:nvPr/>
        </p:nvSpPr>
        <p:spPr bwMode="auto">
          <a:xfrm>
            <a:off x="1684245" y="5438746"/>
            <a:ext cx="10707409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 PI will be notified of the sign-off request.</a:t>
            </a:r>
          </a:p>
          <a:p>
            <a:pPr defTabSz="821223"/>
            <a:endParaRPr lang="en-US" sz="2245" b="0" dirty="0"/>
          </a:p>
          <a:p>
            <a:pPr defTabSz="821223"/>
            <a:r>
              <a:rPr lang="en-US" sz="2245" b="0" dirty="0"/>
              <a:t>An outstanding task will also show on the PI’s dashboard.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49A53E-D875-47A7-9073-24A5B952183B}"/>
              </a:ext>
            </a:extLst>
          </p:cNvPr>
          <p:cNvSpPr txBox="1"/>
          <p:nvPr/>
        </p:nvSpPr>
        <p:spPr>
          <a:xfrm>
            <a:off x="8014528" y="3429000"/>
            <a:ext cx="41774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1223"/>
            <a:r>
              <a:rPr lang="en-US" sz="2400" b="0" dirty="0"/>
              <a:t>This action will send a notification to the PI </a:t>
            </a:r>
            <a:r>
              <a:rPr lang="en-US" sz="2400" dirty="0"/>
              <a:t>that the </a:t>
            </a:r>
            <a:r>
              <a:rPr lang="en-US" sz="2400" b="0" dirty="0"/>
              <a:t>submission is ready for review to sign-off and submit.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BF972C-69DD-433D-B16D-8CFFD3F6C405}"/>
                  </a:ext>
                </a:extLst>
              </p14:cNvPr>
              <p14:cNvContentPartPr/>
              <p14:nvPr/>
            </p14:nvContentPartPr>
            <p14:xfrm>
              <a:off x="7037950" y="4234475"/>
              <a:ext cx="678960" cy="1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BF972C-69DD-433D-B16D-8CFFD3F6C4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02310" y="4162475"/>
                <a:ext cx="75060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20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do I track the submission’s review progress?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73160" y="790337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Submissions in progress will show on your dashboard under Studies Submission Status – In Progress. 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CCDCFBB-151B-4A11-9AC0-B1447D839519}"/>
              </a:ext>
            </a:extLst>
          </p:cNvPr>
          <p:cNvSpPr txBox="1">
            <a:spLocks/>
          </p:cNvSpPr>
          <p:nvPr/>
        </p:nvSpPr>
        <p:spPr bwMode="auto">
          <a:xfrm>
            <a:off x="85518" y="5029543"/>
            <a:ext cx="1193734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A detailed look at the submission’s progress can be viewed under steps.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B09F0-AC38-4F31-88D1-9833A66C0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571"/>
            <a:ext cx="12192000" cy="32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AE542-E30E-44CA-B596-C920A8B39F7A}"/>
              </a:ext>
            </a:extLst>
          </p:cNvPr>
          <p:cNvSpPr/>
          <p:nvPr/>
        </p:nvSpPr>
        <p:spPr>
          <a:xfrm>
            <a:off x="0" y="1793080"/>
            <a:ext cx="12192000" cy="48249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91A2-8D81-40F7-8839-42636FD8DC2F}"/>
              </a:ext>
            </a:extLst>
          </p:cNvPr>
          <p:cNvSpPr/>
          <p:nvPr/>
        </p:nvSpPr>
        <p:spPr>
          <a:xfrm>
            <a:off x="2237550" y="335357"/>
            <a:ext cx="9676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Welcome!</a:t>
            </a:r>
          </a:p>
          <a:p>
            <a:pPr lvl="0"/>
            <a:endParaRPr lang="en-US" sz="2200" b="1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I’ll be guiding you through today’s course objectives</a:t>
            </a:r>
            <a:r>
              <a:rPr lang="en-US" sz="1617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17" dirty="0">
              <a:solidFill>
                <a:srgbClr val="0A224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0E2506-8ED8-40CB-9DC0-B9354CC17226}"/>
              </a:ext>
            </a:extLst>
          </p:cNvPr>
          <p:cNvSpPr txBox="1">
            <a:spLocks/>
          </p:cNvSpPr>
          <p:nvPr/>
        </p:nvSpPr>
        <p:spPr>
          <a:xfrm>
            <a:off x="324325" y="2349862"/>
            <a:ext cx="10926771" cy="3066964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1223"/>
            <a:r>
              <a:rPr lang="en-US" sz="2600" dirty="0"/>
              <a:t>How to submit a continuing review in </a:t>
            </a:r>
            <a:r>
              <a:rPr lang="en-US" sz="2600" dirty="0" err="1"/>
              <a:t>iRIS</a:t>
            </a:r>
            <a:r>
              <a:rPr lang="en-US" sz="2600" dirty="0"/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C66E-ADDF-4EEB-BF77-5C1ABAB6C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736"/>
          <a:stretch/>
        </p:blipFill>
        <p:spPr>
          <a:xfrm>
            <a:off x="0" y="79131"/>
            <a:ext cx="1805108" cy="17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"/>
    </mc:Choice>
    <mc:Fallback xmlns="">
      <p:transition spd="slow" advTm="188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6322" y="1666802"/>
            <a:ext cx="12180815" cy="49403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D5DA72B-71B3-4DD4-B070-BC33323118F6}"/>
              </a:ext>
            </a:extLst>
          </p:cNvPr>
          <p:cNvSpPr txBox="1">
            <a:spLocks/>
          </p:cNvSpPr>
          <p:nvPr/>
        </p:nvSpPr>
        <p:spPr bwMode="auto">
          <a:xfrm>
            <a:off x="1527270" y="325620"/>
            <a:ext cx="1074610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3200" dirty="0"/>
              <a:t>How do I know when my study is due for continuing review?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183A36C-D05F-4785-BFD3-C0A8D5331C4C}"/>
              </a:ext>
            </a:extLst>
          </p:cNvPr>
          <p:cNvSpPr txBox="1">
            <a:spLocks/>
          </p:cNvSpPr>
          <p:nvPr/>
        </p:nvSpPr>
        <p:spPr>
          <a:xfrm>
            <a:off x="107218" y="1967907"/>
            <a:ext cx="11494756" cy="1102800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A continuing review is conducted annually.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245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45CA42-1068-41B9-87ED-A693E7E944AD}"/>
              </a:ext>
            </a:extLst>
          </p:cNvPr>
          <p:cNvSpPr/>
          <p:nvPr/>
        </p:nvSpPr>
        <p:spPr>
          <a:xfrm>
            <a:off x="291730" y="3070707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4DD030-EED2-4BB6-9AF8-48EE42B4A715}"/>
              </a:ext>
            </a:extLst>
          </p:cNvPr>
          <p:cNvSpPr/>
          <p:nvPr/>
        </p:nvSpPr>
        <p:spPr>
          <a:xfrm>
            <a:off x="291730" y="4152633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7568DE-2861-4739-878D-A9F6F8EAF067}"/>
              </a:ext>
            </a:extLst>
          </p:cNvPr>
          <p:cNvSpPr/>
          <p:nvPr/>
        </p:nvSpPr>
        <p:spPr>
          <a:xfrm>
            <a:off x="1329994" y="3227976"/>
            <a:ext cx="108456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You are provided with your approval date and expiration date on the approval letter.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029C91-ECB2-4837-83F5-BF8201B98180}"/>
              </a:ext>
            </a:extLst>
          </p:cNvPr>
          <p:cNvSpPr/>
          <p:nvPr/>
        </p:nvSpPr>
        <p:spPr>
          <a:xfrm>
            <a:off x="1329994" y="4316265"/>
            <a:ext cx="73651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You will be provided with a reminder email from </a:t>
            </a:r>
            <a:r>
              <a:rPr lang="en-US" sz="2200" dirty="0" err="1"/>
              <a:t>iRIS</a:t>
            </a:r>
            <a:r>
              <a:rPr lang="en-US" sz="22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02B5D5-E139-42E7-AED4-0924D1C8AF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5" y="56534"/>
            <a:ext cx="1212870" cy="160064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134E955-DFD4-422F-B075-AE31FA95A285}"/>
              </a:ext>
            </a:extLst>
          </p:cNvPr>
          <p:cNvSpPr/>
          <p:nvPr/>
        </p:nvSpPr>
        <p:spPr>
          <a:xfrm>
            <a:off x="291730" y="5240922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7AEF9E-6667-4124-BBFC-FF6F167CBB05}"/>
              </a:ext>
            </a:extLst>
          </p:cNvPr>
          <p:cNvSpPr/>
          <p:nvPr/>
        </p:nvSpPr>
        <p:spPr>
          <a:xfrm>
            <a:off x="1288096" y="5404554"/>
            <a:ext cx="91683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An outstanding task will be shown on your Study Assistant Dashboard.</a:t>
            </a:r>
          </a:p>
        </p:txBody>
      </p:sp>
    </p:spTree>
    <p:extLst>
      <p:ext uri="{BB962C8B-B14F-4D97-AF65-F5344CB8AC3E}">
        <p14:creationId xmlns:p14="http://schemas.microsoft.com/office/powerpoint/2010/main" val="65562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60E7CE99-F517-4573-947B-0AFDCDD46196}"/>
              </a:ext>
            </a:extLst>
          </p:cNvPr>
          <p:cNvSpPr txBox="1">
            <a:spLocks/>
          </p:cNvSpPr>
          <p:nvPr/>
        </p:nvSpPr>
        <p:spPr bwMode="auto">
          <a:xfrm>
            <a:off x="1383065" y="303134"/>
            <a:ext cx="1082011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3200" dirty="0"/>
              <a:t>What does my study have to go through a continuing review and not an annual check-in?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AB1BB-746B-434F-BD7F-0F446A5EEE77}"/>
              </a:ext>
            </a:extLst>
          </p:cNvPr>
          <p:cNvSpPr/>
          <p:nvPr/>
        </p:nvSpPr>
        <p:spPr>
          <a:xfrm>
            <a:off x="11185" y="1680658"/>
            <a:ext cx="12192000" cy="49403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D423DA4-4D8A-47FA-B624-D98784E53B90}"/>
              </a:ext>
            </a:extLst>
          </p:cNvPr>
          <p:cNvSpPr txBox="1">
            <a:spLocks/>
          </p:cNvSpPr>
          <p:nvPr/>
        </p:nvSpPr>
        <p:spPr>
          <a:xfrm>
            <a:off x="11185" y="2656983"/>
            <a:ext cx="11494756" cy="635484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Studies NOT required to undergo continuing review are: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245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FCCB22-ABDC-457D-8023-BC182F14B002}"/>
              </a:ext>
            </a:extLst>
          </p:cNvPr>
          <p:cNvSpPr/>
          <p:nvPr/>
        </p:nvSpPr>
        <p:spPr>
          <a:xfrm>
            <a:off x="198796" y="3306029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9D49A0-A9CC-42E8-B629-2D566F9DCDDB}"/>
              </a:ext>
            </a:extLst>
          </p:cNvPr>
          <p:cNvSpPr/>
          <p:nvPr/>
        </p:nvSpPr>
        <p:spPr>
          <a:xfrm>
            <a:off x="195012" y="4334314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2667E2-F527-4759-8FF6-202AC8A6A4B4}"/>
              </a:ext>
            </a:extLst>
          </p:cNvPr>
          <p:cNvSpPr/>
          <p:nvPr/>
        </p:nvSpPr>
        <p:spPr>
          <a:xfrm>
            <a:off x="1259656" y="3440678"/>
            <a:ext cx="108456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Exempt Studies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34A739-62FF-4603-8686-B085A9230B0E}"/>
              </a:ext>
            </a:extLst>
          </p:cNvPr>
          <p:cNvSpPr/>
          <p:nvPr/>
        </p:nvSpPr>
        <p:spPr>
          <a:xfrm>
            <a:off x="1259656" y="4434261"/>
            <a:ext cx="73651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Expedited Studies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711D69-375A-4CC1-8F6D-0887ADDE0D38}"/>
              </a:ext>
            </a:extLst>
          </p:cNvPr>
          <p:cNvSpPr/>
          <p:nvPr/>
        </p:nvSpPr>
        <p:spPr>
          <a:xfrm>
            <a:off x="195012" y="5362599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1D9A35-6897-42C0-862D-A356A6428B32}"/>
              </a:ext>
            </a:extLst>
          </p:cNvPr>
          <p:cNvSpPr/>
          <p:nvPr/>
        </p:nvSpPr>
        <p:spPr>
          <a:xfrm>
            <a:off x="1259656" y="5362599"/>
            <a:ext cx="109435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Full board studies where research has progress to the point that it only involves data analysis or accessing follow-up clinical data from procedures that subjects would undergo as part of clinical care.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767E868-056D-4BCA-BB1C-1B57994C6EDE}"/>
              </a:ext>
            </a:extLst>
          </p:cNvPr>
          <p:cNvSpPr txBox="1">
            <a:spLocks/>
          </p:cNvSpPr>
          <p:nvPr/>
        </p:nvSpPr>
        <p:spPr>
          <a:xfrm>
            <a:off x="61644" y="1772774"/>
            <a:ext cx="12043695" cy="635484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The Revised Common Rule changed when a continuing review would be required.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245" dirty="0"/>
          </a:p>
        </p:txBody>
      </p:sp>
    </p:spTree>
    <p:extLst>
      <p:ext uri="{BB962C8B-B14F-4D97-AF65-F5344CB8AC3E}">
        <p14:creationId xmlns:p14="http://schemas.microsoft.com/office/powerpoint/2010/main" val="298097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67" y="1637114"/>
            <a:ext cx="12172122" cy="49810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9894" y="240262"/>
            <a:ext cx="10715538" cy="120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happens I don’t complete the continuing review or study closure by the due date?</a:t>
            </a:r>
          </a:p>
          <a:p>
            <a:endParaRPr lang="en-US" sz="1617" b="1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67" y="36470"/>
            <a:ext cx="1212870" cy="1600644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091B144-2A2E-4991-9332-223910C133F8}"/>
              </a:ext>
            </a:extLst>
          </p:cNvPr>
          <p:cNvSpPr txBox="1">
            <a:spLocks/>
          </p:cNvSpPr>
          <p:nvPr/>
        </p:nvSpPr>
        <p:spPr>
          <a:xfrm>
            <a:off x="114448" y="1895518"/>
            <a:ext cx="10926771" cy="3066964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dirty="0"/>
              <a:t>Investigators are responsible for reviewing the checklist and either:</a:t>
            </a:r>
          </a:p>
          <a:p>
            <a:r>
              <a:rPr lang="en-US" dirty="0"/>
              <a:t>Submitting a study closure report if the study is no longer active or</a:t>
            </a:r>
          </a:p>
          <a:p>
            <a:r>
              <a:rPr lang="en-US" dirty="0"/>
              <a:t>Ensuring the protocol remains current and up-to-date.</a:t>
            </a:r>
          </a:p>
        </p:txBody>
      </p:sp>
    </p:spTree>
    <p:extLst>
      <p:ext uri="{BB962C8B-B14F-4D97-AF65-F5344CB8AC3E}">
        <p14:creationId xmlns:p14="http://schemas.microsoft.com/office/powerpoint/2010/main" val="10057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71"/>
    </mc:Choice>
    <mc:Fallback xmlns="">
      <p:transition spd="slow" advTm="187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30" y="1631977"/>
            <a:ext cx="12171970" cy="49810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091B144-2A2E-4991-9332-223910C133F8}"/>
              </a:ext>
            </a:extLst>
          </p:cNvPr>
          <p:cNvSpPr txBox="1">
            <a:spLocks/>
          </p:cNvSpPr>
          <p:nvPr/>
        </p:nvSpPr>
        <p:spPr>
          <a:xfrm>
            <a:off x="114448" y="1895517"/>
            <a:ext cx="11940532" cy="4614339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/>
              <a:t>Once the study hits the expiration date, the study status automatically goes to expired.</a:t>
            </a:r>
          </a:p>
          <a:p>
            <a:r>
              <a:rPr lang="en-US" sz="2800" dirty="0"/>
              <a:t>Expirations are reported to Office of Sponsored Research Administration (OSRA). This can impact your funding.</a:t>
            </a:r>
          </a:p>
          <a:p>
            <a:r>
              <a:rPr lang="en-US" sz="2800" dirty="0"/>
              <a:t>Research that continues beyond the expiration date is research conducted without IRB approval. This will be investigated as non-compliance.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FFF91C-5D36-4146-B570-1665D18CB0C0}"/>
              </a:ext>
            </a:extLst>
          </p:cNvPr>
          <p:cNvSpPr/>
          <p:nvPr/>
        </p:nvSpPr>
        <p:spPr>
          <a:xfrm>
            <a:off x="1359894" y="240262"/>
            <a:ext cx="10715538" cy="120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happens I don’t complete the continuing review or study closure by the due date?</a:t>
            </a:r>
          </a:p>
          <a:p>
            <a:endParaRPr lang="en-US" sz="1617" b="1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556C4-C7D5-449E-862C-46A30F16EC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67" y="36470"/>
            <a:ext cx="1212870" cy="160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71"/>
    </mc:Choice>
    <mc:Fallback xmlns="">
      <p:transition spd="slow" advTm="1877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67" y="1637114"/>
            <a:ext cx="12172122" cy="49810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266" y="239841"/>
            <a:ext cx="10644361" cy="120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Can’t I just get a short extension on the expiration date?</a:t>
            </a:r>
          </a:p>
          <a:p>
            <a:endParaRPr lang="en-US" sz="1617" b="1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091B144-2A2E-4991-9332-223910C133F8}"/>
              </a:ext>
            </a:extLst>
          </p:cNvPr>
          <p:cNvSpPr txBox="1">
            <a:spLocks/>
          </p:cNvSpPr>
          <p:nvPr/>
        </p:nvSpPr>
        <p:spPr>
          <a:xfrm>
            <a:off x="114448" y="1895517"/>
            <a:ext cx="11940532" cy="4614339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dirty="0"/>
              <a:t>Sorry. This is not possible.</a:t>
            </a:r>
          </a:p>
          <a:p>
            <a:pPr lvl="0"/>
            <a:r>
              <a:rPr lang="en-US" dirty="0"/>
              <a:t>Federal regulations </a:t>
            </a:r>
            <a:r>
              <a:rPr lang="en-US" b="1" dirty="0"/>
              <a:t>permit no grace period </a:t>
            </a:r>
            <a:r>
              <a:rPr lang="en-US" dirty="0"/>
              <a:t>and no exceptions to the one-year requirement. </a:t>
            </a:r>
          </a:p>
          <a:p>
            <a:pPr lvl="0"/>
            <a:r>
              <a:rPr lang="en-US" dirty="0"/>
              <a:t>Extensions beyond the expiration date cannot be granted</a:t>
            </a:r>
            <a:r>
              <a:rPr lang="en-US" i="1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81393-023F-4AA4-8042-2B2A52DD9C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95"/>
            <a:ext cx="1186024" cy="15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71"/>
    </mc:Choice>
    <mc:Fallback xmlns="">
      <p:transition spd="slow" advTm="1877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67" y="1637114"/>
            <a:ext cx="12172122" cy="49810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266" y="239841"/>
            <a:ext cx="10644361" cy="772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happens if my study is now expired?</a:t>
            </a:r>
          </a:p>
          <a:p>
            <a:endParaRPr lang="en-US" sz="1617" b="1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091B144-2A2E-4991-9332-223910C133F8}"/>
              </a:ext>
            </a:extLst>
          </p:cNvPr>
          <p:cNvSpPr txBox="1">
            <a:spLocks/>
          </p:cNvSpPr>
          <p:nvPr/>
        </p:nvSpPr>
        <p:spPr>
          <a:xfrm>
            <a:off x="114448" y="1895517"/>
            <a:ext cx="11940532" cy="4614339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dirty="0"/>
              <a:t>Once the study hits its expiration date the study status automatically goes to expired and the PI is notified.</a:t>
            </a:r>
          </a:p>
          <a:p>
            <a:pPr lvl="0"/>
            <a:r>
              <a:rPr lang="en-US" dirty="0"/>
              <a:t>If you need to continue study activities, you will be required to submit a new IRB submission. </a:t>
            </a:r>
          </a:p>
          <a:p>
            <a:pPr lvl="0"/>
            <a:r>
              <a:rPr lang="en-US" dirty="0"/>
              <a:t>No research activities involving human subjects can occur </a:t>
            </a:r>
            <a:r>
              <a:rPr lang="en-US"/>
              <a:t>during this time.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81393-023F-4AA4-8042-2B2A52DD9C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95"/>
            <a:ext cx="1186024" cy="15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71"/>
    </mc:Choice>
    <mc:Fallback xmlns="">
      <p:transition spd="slow" advTm="1877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79620" y="155609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do I start the Continuing Review Form?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54B72-60AF-473F-A21C-7915E47CC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21" y="1650519"/>
            <a:ext cx="10800949" cy="421287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58FF108E-0754-4707-99CB-187F9F3F4414}"/>
              </a:ext>
            </a:extLst>
          </p:cNvPr>
          <p:cNvSpPr txBox="1">
            <a:spLocks/>
          </p:cNvSpPr>
          <p:nvPr/>
        </p:nvSpPr>
        <p:spPr bwMode="auto">
          <a:xfrm>
            <a:off x="1379621" y="846567"/>
            <a:ext cx="10885658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For studies with a study status as “Approved”, select under actions “Forms”.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A363286-1E38-496C-9958-1DF27B3FC789}"/>
              </a:ext>
            </a:extLst>
          </p:cNvPr>
          <p:cNvSpPr/>
          <p:nvPr/>
        </p:nvSpPr>
        <p:spPr>
          <a:xfrm>
            <a:off x="8301789" y="2895600"/>
            <a:ext cx="1147011" cy="69095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thicon PPT Template">
  <a:themeElements>
    <a:clrScheme name="Custom 3">
      <a:dk1>
        <a:srgbClr val="4C4A4B"/>
      </a:dk1>
      <a:lt1>
        <a:srgbClr val="F30617"/>
      </a:lt1>
      <a:dk2>
        <a:srgbClr val="1F497D"/>
      </a:dk2>
      <a:lt2>
        <a:srgbClr val="FFFFFF"/>
      </a:lt2>
      <a:accent1>
        <a:srgbClr val="004C97"/>
      </a:accent1>
      <a:accent2>
        <a:srgbClr val="64A70B"/>
      </a:accent2>
      <a:accent3>
        <a:srgbClr val="8DC8E8"/>
      </a:accent3>
      <a:accent4>
        <a:srgbClr val="9B3259"/>
      </a:accent4>
      <a:accent5>
        <a:srgbClr val="D40F7D"/>
      </a:accent5>
      <a:accent6>
        <a:srgbClr val="ED8B00"/>
      </a:accent6>
      <a:hlink>
        <a:srgbClr val="FFC800"/>
      </a:hlink>
      <a:folHlink>
        <a:srgbClr val="F306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E86C38C-FBEA-8540-8B70-0B0E4E155384}" vid="{632ACC5A-7936-D34C-8396-772E7E827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633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1_Ethicon PPT Template</vt:lpstr>
      <vt:lpstr>Continuing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v. Research</dc:title>
  <dc:creator>Ballard, Rebecca</dc:creator>
  <cp:lastModifiedBy>Ballard, Rebecca</cp:lastModifiedBy>
  <cp:revision>25</cp:revision>
  <dcterms:created xsi:type="dcterms:W3CDTF">2019-05-31T22:19:30Z</dcterms:created>
  <dcterms:modified xsi:type="dcterms:W3CDTF">2021-05-20T20:12:41Z</dcterms:modified>
</cp:coreProperties>
</file>