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7" r:id="rId3"/>
    <p:sldId id="274" r:id="rId4"/>
    <p:sldId id="464" r:id="rId5"/>
    <p:sldId id="465" r:id="rId6"/>
    <p:sldId id="403" r:id="rId7"/>
    <p:sldId id="418" r:id="rId8"/>
    <p:sldId id="406" r:id="rId9"/>
    <p:sldId id="460" r:id="rId10"/>
    <p:sldId id="459" r:id="rId11"/>
    <p:sldId id="431" r:id="rId12"/>
    <p:sldId id="439" r:id="rId13"/>
    <p:sldId id="457" r:id="rId14"/>
    <p:sldId id="452" r:id="rId15"/>
    <p:sldId id="463" r:id="rId16"/>
    <p:sldId id="4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  <a:endParaRPr kumimoji="0" lang="en-US" sz="2245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  <a:endParaRPr kumimoji="0" lang="en-US" sz="34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5/20/2021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 dirty="0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562" y="2342510"/>
            <a:ext cx="10961737" cy="1530848"/>
          </a:xfrm>
        </p:spPr>
        <p:txBody>
          <a:bodyPr>
            <a:normAutofit/>
          </a:bodyPr>
          <a:lstStyle/>
          <a:p>
            <a:r>
              <a:rPr lang="en-US" dirty="0"/>
              <a:t>Annual Check-In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37095" y="6017811"/>
            <a:ext cx="10758488" cy="76105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Rebecca Ballard, JD, MA, CIP		May 13, 2021	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3FED0-42C6-4CFA-9E6E-11AF347CE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639087"/>
            <a:ext cx="12192000" cy="395158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ABC321F7-2CE9-4E43-8B6C-A4E2414C8154}"/>
              </a:ext>
            </a:extLst>
          </p:cNvPr>
          <p:cNvSpPr txBox="1">
            <a:spLocks/>
          </p:cNvSpPr>
          <p:nvPr/>
        </p:nvSpPr>
        <p:spPr bwMode="auto">
          <a:xfrm>
            <a:off x="1316149" y="155608"/>
            <a:ext cx="10627198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Begin filling out the form.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66D17C-8660-440D-9E2C-1200B9C48FF6}"/>
              </a:ext>
            </a:extLst>
          </p:cNvPr>
          <p:cNvSpPr/>
          <p:nvPr/>
        </p:nvSpPr>
        <p:spPr>
          <a:xfrm>
            <a:off x="10195423" y="2497633"/>
            <a:ext cx="1042737" cy="617621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B890D-3CB1-4BCC-94D5-38073BAAF05D}"/>
              </a:ext>
            </a:extLst>
          </p:cNvPr>
          <p:cNvSpPr txBox="1"/>
          <p:nvPr/>
        </p:nvSpPr>
        <p:spPr>
          <a:xfrm>
            <a:off x="1191823" y="627661"/>
            <a:ext cx="10875849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Hit save and continue to the next section to proceed through the form.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2C15E3-9248-4CE0-9597-5214A3825582}"/>
              </a:ext>
            </a:extLst>
          </p:cNvPr>
          <p:cNvSpPr txBox="1"/>
          <p:nvPr/>
        </p:nvSpPr>
        <p:spPr>
          <a:xfrm>
            <a:off x="120076" y="5699549"/>
            <a:ext cx="11823271" cy="78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45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Section 1.0: General Information</a:t>
            </a:r>
          </a:p>
          <a:p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section will display basic information from the protocol.</a:t>
            </a:r>
          </a:p>
        </p:txBody>
      </p:sp>
    </p:spTree>
    <p:extLst>
      <p:ext uri="{BB962C8B-B14F-4D97-AF65-F5344CB8AC3E}">
        <p14:creationId xmlns:p14="http://schemas.microsoft.com/office/powerpoint/2010/main" val="394266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Section 2.0: Project Status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15451" y="770310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Select the project status that best applies to your project.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F7702-8145-49D6-A6DF-0E6C4E520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89"/>
            <a:ext cx="9305758" cy="497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4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Once the form is complete, you will see the signoff and submit button.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C8CDAB-4EF9-4EC6-AA55-A1A85F00DEB7}"/>
              </a:ext>
            </a:extLst>
          </p:cNvPr>
          <p:cNvSpPr txBox="1"/>
          <p:nvPr/>
        </p:nvSpPr>
        <p:spPr>
          <a:xfrm>
            <a:off x="1473160" y="5293311"/>
            <a:ext cx="1019453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Only the Principal Investigator can execute the sign-off and submit action.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0D4418-9612-4B86-B1DB-956824E6F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39090"/>
            <a:ext cx="12180570" cy="259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5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the submission form, “Approve”, and then save sign-off to approve and submit the annual </a:t>
            </a:r>
            <a:r>
              <a:rPr lang="en-US" sz="2245" b="0" dirty="0" err="1"/>
              <a:t>checkin</a:t>
            </a:r>
            <a:r>
              <a:rPr lang="en-US" sz="2245" b="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33FFBF-EC2B-4F82-851A-C0867B92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0519"/>
            <a:ext cx="12192000" cy="211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4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Sign-off and Submit: What if I am not the PI?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Click “notify PI to sign-off”.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B6104-783E-4182-9340-4960FD8B8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" y="1639090"/>
            <a:ext cx="12004682" cy="269705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9BE05D-5F25-48DC-9CFC-B06439C2F5B2}"/>
              </a:ext>
            </a:extLst>
          </p:cNvPr>
          <p:cNvGrpSpPr/>
          <p:nvPr/>
        </p:nvGrpSpPr>
        <p:grpSpPr>
          <a:xfrm>
            <a:off x="1473160" y="4418599"/>
            <a:ext cx="10789518" cy="2191231"/>
            <a:chOff x="1391051" y="4359054"/>
            <a:chExt cx="10789518" cy="2191231"/>
          </a:xfrm>
        </p:grpSpPr>
        <p:sp>
          <p:nvSpPr>
            <p:cNvPr id="9" name="Title 3">
              <a:extLst>
                <a:ext uri="{FF2B5EF4-FFF2-40B4-BE49-F238E27FC236}">
                  <a16:creationId xmlns:a16="http://schemas.microsoft.com/office/drawing/2014/main" id="{FBB85115-FB40-443D-8350-0B4917FD53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3160" y="4359054"/>
              <a:ext cx="10707409" cy="345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500" b="1" i="0" kern="1200">
                  <a:solidFill>
                    <a:srgbClr val="0A224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2pPr>
              <a:lvl3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3pPr>
              <a:lvl4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4pPr>
              <a:lvl5pPr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5pPr>
              <a:lvl6pPr marL="581833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6pPr>
              <a:lvl7pPr marL="116366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7pPr>
              <a:lvl8pPr marL="1745498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8pPr>
              <a:lvl9pPr marL="2327331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F30617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821223"/>
              <a:r>
                <a:rPr lang="en-US" sz="2245" b="0" dirty="0"/>
                <a:t>An outstanding task will also show on the PI’s dashboard.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2D2B9C1-DFCA-4B7D-9A46-F1C10F23F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91051" y="4769194"/>
              <a:ext cx="10707409" cy="1781091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C21C18E-FFE4-4E32-B160-1C575AC85D4A}"/>
              </a:ext>
            </a:extLst>
          </p:cNvPr>
          <p:cNvSpPr txBox="1"/>
          <p:nvPr/>
        </p:nvSpPr>
        <p:spPr>
          <a:xfrm>
            <a:off x="6908972" y="2720861"/>
            <a:ext cx="5089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400" b="0" dirty="0"/>
              <a:t>This action will send a notification to the PI </a:t>
            </a:r>
            <a:r>
              <a:rPr lang="en-US" sz="2400" dirty="0"/>
              <a:t>that the </a:t>
            </a:r>
            <a:r>
              <a:rPr lang="en-US" sz="2400" b="0" dirty="0"/>
              <a:t>submission is ready for review to sign-off and submit. </a:t>
            </a:r>
          </a:p>
        </p:txBody>
      </p:sp>
    </p:spTree>
    <p:extLst>
      <p:ext uri="{BB962C8B-B14F-4D97-AF65-F5344CB8AC3E}">
        <p14:creationId xmlns:p14="http://schemas.microsoft.com/office/powerpoint/2010/main" val="27420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1315452" y="235582"/>
            <a:ext cx="10707409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track the submission’s review progress?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73160" y="790337"/>
            <a:ext cx="10707409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Submissions in progress will show on your dashboard under Studies Submission Status – In Progress.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D5D9F2-9ACE-4EB4-9C3A-441E8B91A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571"/>
            <a:ext cx="12192000" cy="3232658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BCCDCFBB-151B-4A11-9AC0-B1447D839519}"/>
              </a:ext>
            </a:extLst>
          </p:cNvPr>
          <p:cNvSpPr txBox="1">
            <a:spLocks/>
          </p:cNvSpPr>
          <p:nvPr/>
        </p:nvSpPr>
        <p:spPr bwMode="auto">
          <a:xfrm>
            <a:off x="127328" y="5348325"/>
            <a:ext cx="1193734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A detailed look at the submission’s progress can be viewed under steps.</a:t>
            </a:r>
          </a:p>
        </p:txBody>
      </p:sp>
    </p:spTree>
    <p:extLst>
      <p:ext uri="{BB962C8B-B14F-4D97-AF65-F5344CB8AC3E}">
        <p14:creationId xmlns:p14="http://schemas.microsoft.com/office/powerpoint/2010/main" val="42900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0" y="1793080"/>
            <a:ext cx="12192000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 dirty="0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324325" y="2349862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submit an annual check-in in </a:t>
            </a:r>
            <a:r>
              <a:rPr lang="en-US" sz="2600" dirty="0" err="1"/>
              <a:t>iRIS</a:t>
            </a:r>
            <a:r>
              <a:rPr lang="en-US" sz="2600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260C07-DF48-4A11-BDC2-FE657DAC7A41}"/>
              </a:ext>
            </a:extLst>
          </p:cNvPr>
          <p:cNvSpPr txBox="1"/>
          <p:nvPr/>
        </p:nvSpPr>
        <p:spPr>
          <a:xfrm>
            <a:off x="1259656" y="749887"/>
            <a:ext cx="10987139" cy="78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process conducted annually to ensure investigator responsibilities for active studies remain met for studies not requiring continuing review.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E7CE99-F517-4573-947B-0AFDCDD46196}"/>
              </a:ext>
            </a:extLst>
          </p:cNvPr>
          <p:cNvSpPr txBox="1">
            <a:spLocks/>
          </p:cNvSpPr>
          <p:nvPr/>
        </p:nvSpPr>
        <p:spPr bwMode="auto">
          <a:xfrm>
            <a:off x="1259656" y="-292447"/>
            <a:ext cx="9565708" cy="83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br>
              <a:rPr lang="en-US" sz="2245" dirty="0"/>
            </a:br>
            <a:r>
              <a:rPr lang="en-US" sz="3200" dirty="0"/>
              <a:t>What is an annual check-in?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AB1BB-746B-434F-BD7F-0F446A5EEE77}"/>
              </a:ext>
            </a:extLst>
          </p:cNvPr>
          <p:cNvSpPr/>
          <p:nvPr/>
        </p:nvSpPr>
        <p:spPr>
          <a:xfrm>
            <a:off x="8155" y="1696069"/>
            <a:ext cx="12192000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423DA4-4D8A-47FA-B624-D98784E53B90}"/>
              </a:ext>
            </a:extLst>
          </p:cNvPr>
          <p:cNvSpPr txBox="1">
            <a:spLocks/>
          </p:cNvSpPr>
          <p:nvPr/>
        </p:nvSpPr>
        <p:spPr>
          <a:xfrm>
            <a:off x="11185" y="1896696"/>
            <a:ext cx="11494756" cy="1102800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Investigator Responsibilities for Active Studies: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CCB22-ABDC-457D-8023-BC182F14B002}"/>
              </a:ext>
            </a:extLst>
          </p:cNvPr>
          <p:cNvSpPr/>
          <p:nvPr/>
        </p:nvSpPr>
        <p:spPr>
          <a:xfrm>
            <a:off x="188744" y="2691679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9D49A0-A9CC-42E8-B629-2D566F9DCDDB}"/>
              </a:ext>
            </a:extLst>
          </p:cNvPr>
          <p:cNvSpPr/>
          <p:nvPr/>
        </p:nvSpPr>
        <p:spPr>
          <a:xfrm>
            <a:off x="188744" y="3871623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2667E2-F527-4759-8FF6-202AC8A6A4B4}"/>
              </a:ext>
            </a:extLst>
          </p:cNvPr>
          <p:cNvSpPr/>
          <p:nvPr/>
        </p:nvSpPr>
        <p:spPr>
          <a:xfrm>
            <a:off x="1259656" y="2680391"/>
            <a:ext cx="108456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Ensuring all study personnel remain compliant with human research educational requirements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34A739-62FF-4603-8686-B085A9230B0E}"/>
              </a:ext>
            </a:extLst>
          </p:cNvPr>
          <p:cNvSpPr/>
          <p:nvPr/>
        </p:nvSpPr>
        <p:spPr>
          <a:xfrm>
            <a:off x="1259656" y="3871623"/>
            <a:ext cx="73651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Ensuring the study protocol remains current or submitting an amendment prior to implementing changes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711D69-375A-4CC1-8F6D-0887ADDE0D38}"/>
              </a:ext>
            </a:extLst>
          </p:cNvPr>
          <p:cNvSpPr/>
          <p:nvPr/>
        </p:nvSpPr>
        <p:spPr>
          <a:xfrm>
            <a:off x="195012" y="5051566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D9A35-6897-42C0-862D-A356A6428B32}"/>
              </a:ext>
            </a:extLst>
          </p:cNvPr>
          <p:cNvSpPr/>
          <p:nvPr/>
        </p:nvSpPr>
        <p:spPr>
          <a:xfrm>
            <a:off x="1259656" y="5195600"/>
            <a:ext cx="916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Ensuring all reportable events are reported to the IRB</a:t>
            </a:r>
          </a:p>
        </p:txBody>
      </p:sp>
    </p:spTree>
    <p:extLst>
      <p:ext uri="{BB962C8B-B14F-4D97-AF65-F5344CB8AC3E}">
        <p14:creationId xmlns:p14="http://schemas.microsoft.com/office/powerpoint/2010/main" val="302555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60E7CE99-F517-4573-947B-0AFDCDD46196}"/>
              </a:ext>
            </a:extLst>
          </p:cNvPr>
          <p:cNvSpPr txBox="1">
            <a:spLocks/>
          </p:cNvSpPr>
          <p:nvPr/>
        </p:nvSpPr>
        <p:spPr bwMode="auto">
          <a:xfrm>
            <a:off x="1383066" y="303134"/>
            <a:ext cx="1069670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3200" dirty="0"/>
              <a:t>What studies can go through annual check-in process and not require a continuing review?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AB1BB-746B-434F-BD7F-0F446A5EEE77}"/>
              </a:ext>
            </a:extLst>
          </p:cNvPr>
          <p:cNvSpPr/>
          <p:nvPr/>
        </p:nvSpPr>
        <p:spPr>
          <a:xfrm>
            <a:off x="11185" y="1680658"/>
            <a:ext cx="12192000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D423DA4-4D8A-47FA-B624-D98784E53B90}"/>
              </a:ext>
            </a:extLst>
          </p:cNvPr>
          <p:cNvSpPr txBox="1">
            <a:spLocks/>
          </p:cNvSpPr>
          <p:nvPr/>
        </p:nvSpPr>
        <p:spPr>
          <a:xfrm>
            <a:off x="11185" y="1896696"/>
            <a:ext cx="11494756" cy="63548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Studies NOT required to undergo continuing review are:</a:t>
            </a:r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CCB22-ABDC-457D-8023-BC182F14B002}"/>
              </a:ext>
            </a:extLst>
          </p:cNvPr>
          <p:cNvSpPr/>
          <p:nvPr/>
        </p:nvSpPr>
        <p:spPr>
          <a:xfrm>
            <a:off x="198796" y="2591723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89D49A0-A9CC-42E8-B629-2D566F9DCDDB}"/>
              </a:ext>
            </a:extLst>
          </p:cNvPr>
          <p:cNvSpPr/>
          <p:nvPr/>
        </p:nvSpPr>
        <p:spPr>
          <a:xfrm>
            <a:off x="195012" y="3620008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34A739-62FF-4603-8686-B085A9230B0E}"/>
              </a:ext>
            </a:extLst>
          </p:cNvPr>
          <p:cNvSpPr/>
          <p:nvPr/>
        </p:nvSpPr>
        <p:spPr>
          <a:xfrm>
            <a:off x="1383066" y="2755355"/>
            <a:ext cx="7365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Expedited Studies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D9A35-6897-42C0-862D-A356A6428B32}"/>
              </a:ext>
            </a:extLst>
          </p:cNvPr>
          <p:cNvSpPr/>
          <p:nvPr/>
        </p:nvSpPr>
        <p:spPr>
          <a:xfrm>
            <a:off x="1383066" y="3468607"/>
            <a:ext cx="1094352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Full board studies where research has progress to the point that it only involves data analysis or accessing follow-up clinical data from procedures that subjects would undergo as part of clinical care.</a:t>
            </a:r>
          </a:p>
        </p:txBody>
      </p:sp>
    </p:spTree>
    <p:extLst>
      <p:ext uri="{BB962C8B-B14F-4D97-AF65-F5344CB8AC3E}">
        <p14:creationId xmlns:p14="http://schemas.microsoft.com/office/powerpoint/2010/main" val="298097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16322" y="1666802"/>
            <a:ext cx="12180815" cy="4940368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8D5DA72B-71B3-4DD4-B070-BC33323118F6}"/>
              </a:ext>
            </a:extLst>
          </p:cNvPr>
          <p:cNvSpPr txBox="1">
            <a:spLocks/>
          </p:cNvSpPr>
          <p:nvPr/>
        </p:nvSpPr>
        <p:spPr bwMode="auto">
          <a:xfrm>
            <a:off x="1527270" y="325620"/>
            <a:ext cx="1074610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3200" dirty="0"/>
              <a:t>How do I know when my study is due for annual check-in?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183A36C-D05F-4785-BFD3-C0A8D5331C4C}"/>
              </a:ext>
            </a:extLst>
          </p:cNvPr>
          <p:cNvSpPr txBox="1">
            <a:spLocks/>
          </p:cNvSpPr>
          <p:nvPr/>
        </p:nvSpPr>
        <p:spPr>
          <a:xfrm>
            <a:off x="107218" y="1967907"/>
            <a:ext cx="11494756" cy="1102800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An annual review is conducted annually.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endParaRPr lang="en-US" sz="2245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45CA42-1068-41B9-87ED-A693E7E944AD}"/>
              </a:ext>
            </a:extLst>
          </p:cNvPr>
          <p:cNvSpPr/>
          <p:nvPr/>
        </p:nvSpPr>
        <p:spPr>
          <a:xfrm>
            <a:off x="291730" y="3070707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4DD030-EED2-4BB6-9AF8-48EE42B4A715}"/>
              </a:ext>
            </a:extLst>
          </p:cNvPr>
          <p:cNvSpPr/>
          <p:nvPr/>
        </p:nvSpPr>
        <p:spPr>
          <a:xfrm>
            <a:off x="291730" y="4152633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7568DE-2861-4739-878D-A9F6F8EAF067}"/>
              </a:ext>
            </a:extLst>
          </p:cNvPr>
          <p:cNvSpPr/>
          <p:nvPr/>
        </p:nvSpPr>
        <p:spPr>
          <a:xfrm>
            <a:off x="1329994" y="3227976"/>
            <a:ext cx="108456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You are provided with your approval date on the approval letter.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029C91-ECB2-4837-83F5-BF8201B98180}"/>
              </a:ext>
            </a:extLst>
          </p:cNvPr>
          <p:cNvSpPr/>
          <p:nvPr/>
        </p:nvSpPr>
        <p:spPr>
          <a:xfrm>
            <a:off x="1329994" y="4316265"/>
            <a:ext cx="73651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You will be provided with a reminder email from </a:t>
            </a:r>
            <a:r>
              <a:rPr lang="en-US" sz="2200" dirty="0" err="1"/>
              <a:t>iRIS</a:t>
            </a:r>
            <a:r>
              <a:rPr lang="en-US" sz="22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02B5D5-E139-42E7-AED4-0924D1C8AF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85" y="56534"/>
            <a:ext cx="1212870" cy="1600644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134E955-DFD4-422F-B075-AE31FA95A285}"/>
              </a:ext>
            </a:extLst>
          </p:cNvPr>
          <p:cNvSpPr/>
          <p:nvPr/>
        </p:nvSpPr>
        <p:spPr>
          <a:xfrm>
            <a:off x="291730" y="5240922"/>
            <a:ext cx="788432" cy="758153"/>
          </a:xfrm>
          <a:prstGeom prst="ellipse">
            <a:avLst/>
          </a:prstGeom>
          <a:solidFill>
            <a:srgbClr val="0A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72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7AEF9E-6667-4124-BBFC-FF6F167CBB05}"/>
              </a:ext>
            </a:extLst>
          </p:cNvPr>
          <p:cNvSpPr/>
          <p:nvPr/>
        </p:nvSpPr>
        <p:spPr>
          <a:xfrm>
            <a:off x="1288096" y="5404554"/>
            <a:ext cx="9168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An outstanding task will be shown on your Study Assistant Dashboard.</a:t>
            </a:r>
          </a:p>
        </p:txBody>
      </p:sp>
    </p:spTree>
    <p:extLst>
      <p:ext uri="{BB962C8B-B14F-4D97-AF65-F5344CB8AC3E}">
        <p14:creationId xmlns:p14="http://schemas.microsoft.com/office/powerpoint/2010/main" val="6556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AEC295-D314-4E73-A144-714280BD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0" y="1642687"/>
            <a:ext cx="8458801" cy="4979732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F93AA5AE-21F4-4E9A-B171-A1F44257E62F}"/>
              </a:ext>
            </a:extLst>
          </p:cNvPr>
          <p:cNvSpPr/>
          <p:nvPr/>
        </p:nvSpPr>
        <p:spPr>
          <a:xfrm>
            <a:off x="9849852" y="1639090"/>
            <a:ext cx="2342147" cy="2596026"/>
          </a:xfrm>
          <a:prstGeom prst="wedgeRectCallout">
            <a:avLst>
              <a:gd name="adj1" fmla="val -50166"/>
              <a:gd name="adj2" fmla="val 212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You will be taken to the Study Assistant Workspace once you login.</a:t>
            </a:r>
          </a:p>
          <a:p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260C07-DF48-4A11-BDC2-FE657DAC7A41}"/>
              </a:ext>
            </a:extLst>
          </p:cNvPr>
          <p:cNvSpPr txBox="1"/>
          <p:nvPr/>
        </p:nvSpPr>
        <p:spPr>
          <a:xfrm>
            <a:off x="1391050" y="976658"/>
            <a:ext cx="9633284" cy="437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1223"/>
            <a:r>
              <a:rPr lang="en-US" sz="2245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task will be available on your Study Assistant Workspace. </a:t>
            </a: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424898E9-4C0F-4CEA-9151-89D19A84C390}"/>
              </a:ext>
            </a:extLst>
          </p:cNvPr>
          <p:cNvSpPr/>
          <p:nvPr/>
        </p:nvSpPr>
        <p:spPr>
          <a:xfrm>
            <a:off x="2687052" y="3555036"/>
            <a:ext cx="1042738" cy="61591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60E7CE99-F517-4573-947B-0AFDCDD46196}"/>
              </a:ext>
            </a:extLst>
          </p:cNvPr>
          <p:cNvSpPr txBox="1">
            <a:spLocks/>
          </p:cNvSpPr>
          <p:nvPr/>
        </p:nvSpPr>
        <p:spPr bwMode="auto">
          <a:xfrm>
            <a:off x="1391050" y="155609"/>
            <a:ext cx="956570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will I know when my submission is due for an annual check-in?</a:t>
            </a:r>
          </a:p>
        </p:txBody>
      </p:sp>
    </p:spTree>
    <p:extLst>
      <p:ext uri="{BB962C8B-B14F-4D97-AF65-F5344CB8AC3E}">
        <p14:creationId xmlns:p14="http://schemas.microsoft.com/office/powerpoint/2010/main" val="21044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67" y="1637114"/>
            <a:ext cx="12172122" cy="4981045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9894" y="240262"/>
            <a:ext cx="10715538" cy="120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happens I don’t complete the annual check-in or study closure by the due date?</a:t>
            </a:r>
          </a:p>
          <a:p>
            <a:endParaRPr lang="en-US" sz="1617" b="1" dirty="0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67" y="36470"/>
            <a:ext cx="1212870" cy="1600644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091B144-2A2E-4991-9332-223910C133F8}"/>
              </a:ext>
            </a:extLst>
          </p:cNvPr>
          <p:cNvSpPr txBox="1">
            <a:spLocks/>
          </p:cNvSpPr>
          <p:nvPr/>
        </p:nvSpPr>
        <p:spPr>
          <a:xfrm>
            <a:off x="114448" y="1895518"/>
            <a:ext cx="10926771" cy="3066964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800" dirty="0"/>
              <a:t>Investigators are responsible for reviewing the checklist and either:</a:t>
            </a:r>
          </a:p>
          <a:p>
            <a:r>
              <a:rPr lang="en-US" dirty="0"/>
              <a:t>Submitting a study closure report if the study is no longer active or</a:t>
            </a:r>
          </a:p>
          <a:p>
            <a:r>
              <a:rPr lang="en-US" dirty="0"/>
              <a:t>Ensuring the protocol remains current and up-to-date.</a:t>
            </a:r>
          </a:p>
        </p:txBody>
      </p:sp>
    </p:spTree>
    <p:extLst>
      <p:ext uri="{BB962C8B-B14F-4D97-AF65-F5344CB8AC3E}">
        <p14:creationId xmlns:p14="http://schemas.microsoft.com/office/powerpoint/2010/main" val="10057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71"/>
    </mc:Choice>
    <mc:Fallback xmlns="">
      <p:transition spd="slow" advTm="1877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379620" y="155609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How do I start the Annual Check-in Form?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554B72-60AF-473F-A21C-7915E47CC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1650519"/>
            <a:ext cx="10800949" cy="421287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58FF108E-0754-4707-99CB-187F9F3F4414}"/>
              </a:ext>
            </a:extLst>
          </p:cNvPr>
          <p:cNvSpPr txBox="1">
            <a:spLocks/>
          </p:cNvSpPr>
          <p:nvPr/>
        </p:nvSpPr>
        <p:spPr bwMode="auto">
          <a:xfrm>
            <a:off x="1379621" y="846567"/>
            <a:ext cx="10885658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For studies with a study status as “Approved”, select under actions “Forms”.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A363286-1E38-496C-9958-1DF27B3FC789}"/>
              </a:ext>
            </a:extLst>
          </p:cNvPr>
          <p:cNvSpPr/>
          <p:nvPr/>
        </p:nvSpPr>
        <p:spPr>
          <a:xfrm>
            <a:off x="8301789" y="2895600"/>
            <a:ext cx="1147011" cy="69095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 dirty="0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261261"/>
            <a:ext cx="10692063" cy="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A list of submission forms you can submit will open.</a:t>
            </a:r>
          </a:p>
          <a:p>
            <a:pPr defTabSz="821223"/>
            <a:r>
              <a:rPr lang="en-US" sz="2245" dirty="0"/>
              <a:t>Select “Annual Check-in” to begin this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838B18-8938-4F93-8121-6F8F0B5640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00"/>
          <a:stretch/>
        </p:blipFill>
        <p:spPr>
          <a:xfrm>
            <a:off x="1390330" y="1639090"/>
            <a:ext cx="10801669" cy="49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8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566</Words>
  <Application>Microsoft Office PowerPoint</Application>
  <PresentationFormat>Widescreen</PresentationFormat>
  <Paragraphs>69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1_Ethicon PPT Template</vt:lpstr>
      <vt:lpstr>Annual Check-In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26</cp:revision>
  <dcterms:created xsi:type="dcterms:W3CDTF">2019-05-31T22:19:30Z</dcterms:created>
  <dcterms:modified xsi:type="dcterms:W3CDTF">2021-05-20T20:12:28Z</dcterms:modified>
</cp:coreProperties>
</file>