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57" r:id="rId3"/>
    <p:sldId id="274" r:id="rId4"/>
    <p:sldId id="465" r:id="rId5"/>
    <p:sldId id="460" r:id="rId6"/>
    <p:sldId id="466" r:id="rId7"/>
    <p:sldId id="431" r:id="rId8"/>
    <p:sldId id="457" r:id="rId9"/>
    <p:sldId id="463" r:id="rId10"/>
    <p:sldId id="4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562" y="2342510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/>
              <a:t>Study Closure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95" y="6017811"/>
            <a:ext cx="10758488" cy="761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Rebecca Ballard, JD, MA, CIP	</a:t>
            </a:r>
            <a:r>
              <a:rPr lang="en-US"/>
              <a:t>	May 13, 2021</a:t>
            </a:r>
            <a:r>
              <a:rPr lang="en-US" dirty="0"/>
              <a:t>	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0" y="1793080"/>
            <a:ext cx="12192000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324325" y="2349862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submit a study closure in </a:t>
            </a:r>
            <a:r>
              <a:rPr lang="en-US" sz="2600" dirty="0" err="1"/>
              <a:t>iRIS</a:t>
            </a:r>
            <a:r>
              <a:rPr lang="en-US" sz="2600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60E7CE99-F517-4573-947B-0AFDCDD46196}"/>
              </a:ext>
            </a:extLst>
          </p:cNvPr>
          <p:cNvSpPr txBox="1">
            <a:spLocks/>
          </p:cNvSpPr>
          <p:nvPr/>
        </p:nvSpPr>
        <p:spPr bwMode="auto">
          <a:xfrm>
            <a:off x="1383065" y="303134"/>
            <a:ext cx="1082011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3200" dirty="0"/>
              <a:t>When can I close my study?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AB1BB-746B-434F-BD7F-0F446A5EEE77}"/>
              </a:ext>
            </a:extLst>
          </p:cNvPr>
          <p:cNvSpPr/>
          <p:nvPr/>
        </p:nvSpPr>
        <p:spPr>
          <a:xfrm>
            <a:off x="11185" y="1680658"/>
            <a:ext cx="12192000" cy="49403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423DA4-4D8A-47FA-B624-D98784E53B90}"/>
              </a:ext>
            </a:extLst>
          </p:cNvPr>
          <p:cNvSpPr txBox="1">
            <a:spLocks/>
          </p:cNvSpPr>
          <p:nvPr/>
        </p:nvSpPr>
        <p:spPr>
          <a:xfrm>
            <a:off x="117446" y="1857860"/>
            <a:ext cx="11494756" cy="63548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Studies can be closed when all the following occur: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245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CCB22-ABDC-457D-8023-BC182F14B002}"/>
              </a:ext>
            </a:extLst>
          </p:cNvPr>
          <p:cNvSpPr/>
          <p:nvPr/>
        </p:nvSpPr>
        <p:spPr>
          <a:xfrm>
            <a:off x="195012" y="2458309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9D49A0-A9CC-42E8-B629-2D566F9DCDDB}"/>
              </a:ext>
            </a:extLst>
          </p:cNvPr>
          <p:cNvSpPr/>
          <p:nvPr/>
        </p:nvSpPr>
        <p:spPr>
          <a:xfrm>
            <a:off x="195012" y="3437834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2667E2-F527-4759-8FF6-202AC8A6A4B4}"/>
              </a:ext>
            </a:extLst>
          </p:cNvPr>
          <p:cNvSpPr/>
          <p:nvPr/>
        </p:nvSpPr>
        <p:spPr>
          <a:xfrm>
            <a:off x="1151304" y="2452664"/>
            <a:ext cx="10845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Subject recruitment has concluded (i.e. no participant recruitment is in progress or anticipated)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34A739-62FF-4603-8686-B085A9230B0E}"/>
              </a:ext>
            </a:extLst>
          </p:cNvPr>
          <p:cNvSpPr/>
          <p:nvPr/>
        </p:nvSpPr>
        <p:spPr>
          <a:xfrm>
            <a:off x="1186024" y="3426546"/>
            <a:ext cx="10702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All subject specimens, records, and data have been collected  (i.e., no further collection of data/information from or about living individuals is needed)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711D69-375A-4CC1-8F6D-0887ADDE0D38}"/>
              </a:ext>
            </a:extLst>
          </p:cNvPr>
          <p:cNvSpPr/>
          <p:nvPr/>
        </p:nvSpPr>
        <p:spPr>
          <a:xfrm>
            <a:off x="195012" y="4417359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1D9A35-6897-42C0-862D-A356A6428B32}"/>
              </a:ext>
            </a:extLst>
          </p:cNvPr>
          <p:cNvSpPr/>
          <p:nvPr/>
        </p:nvSpPr>
        <p:spPr>
          <a:xfrm>
            <a:off x="1186024" y="4417359"/>
            <a:ext cx="109435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All interactions or interventions with participants are completed (i.e., no further contact with the subject is necessary or anticipated)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0322EF-5641-4310-BB66-AD7D0F044B8E}"/>
              </a:ext>
            </a:extLst>
          </p:cNvPr>
          <p:cNvSpPr/>
          <p:nvPr/>
        </p:nvSpPr>
        <p:spPr>
          <a:xfrm>
            <a:off x="195012" y="5396884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D910CB-4AC7-4A87-A995-E2B07D473A3A}"/>
              </a:ext>
            </a:extLst>
          </p:cNvPr>
          <p:cNvSpPr/>
          <p:nvPr/>
        </p:nvSpPr>
        <p:spPr>
          <a:xfrm>
            <a:off x="1186023" y="5391241"/>
            <a:ext cx="109435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Analyses of identifiable subject data, records, and specimens are finished (i.e., use of or access to identifiable subject data is no longer necessary). </a:t>
            </a:r>
          </a:p>
        </p:txBody>
      </p:sp>
    </p:spTree>
    <p:extLst>
      <p:ext uri="{BB962C8B-B14F-4D97-AF65-F5344CB8AC3E}">
        <p14:creationId xmlns:p14="http://schemas.microsoft.com/office/powerpoint/2010/main" val="29809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79620" y="155609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start the Study Closure Form?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54B72-60AF-473F-A21C-7915E47CC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21" y="1650519"/>
            <a:ext cx="10800949" cy="421287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8FF108E-0754-4707-99CB-187F9F3F4414}"/>
              </a:ext>
            </a:extLst>
          </p:cNvPr>
          <p:cNvSpPr txBox="1">
            <a:spLocks/>
          </p:cNvSpPr>
          <p:nvPr/>
        </p:nvSpPr>
        <p:spPr bwMode="auto">
          <a:xfrm>
            <a:off x="1391051" y="730324"/>
            <a:ext cx="10885658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For studies with a study status as “Approved”, select under actions “Forms”.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A363286-1E38-496C-9958-1DF27B3FC789}"/>
              </a:ext>
            </a:extLst>
          </p:cNvPr>
          <p:cNvSpPr/>
          <p:nvPr/>
        </p:nvSpPr>
        <p:spPr>
          <a:xfrm>
            <a:off x="8301789" y="2895600"/>
            <a:ext cx="1147011" cy="69095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79620" y="155609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start the Study Closure Form?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58FF108E-0754-4707-99CB-187F9F3F4414}"/>
              </a:ext>
            </a:extLst>
          </p:cNvPr>
          <p:cNvSpPr txBox="1">
            <a:spLocks/>
          </p:cNvSpPr>
          <p:nvPr/>
        </p:nvSpPr>
        <p:spPr bwMode="auto">
          <a:xfrm>
            <a:off x="1391050" y="730324"/>
            <a:ext cx="10538095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 the form list, select “IRB Study Closure Form” to open the study closure form.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2AFB22-26A9-4F4F-A3E4-14DB4FF0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50519"/>
            <a:ext cx="10800949" cy="4945193"/>
          </a:xfrm>
          <a:prstGeom prst="rect">
            <a:avLst/>
          </a:prstGeom>
        </p:spPr>
      </p:pic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689DE936-234A-474C-89A5-22208BC06B14}"/>
              </a:ext>
            </a:extLst>
          </p:cNvPr>
          <p:cNvSpPr/>
          <p:nvPr/>
        </p:nvSpPr>
        <p:spPr>
          <a:xfrm flipV="1">
            <a:off x="9513116" y="3865243"/>
            <a:ext cx="1006679" cy="1426128"/>
          </a:xfrm>
          <a:prstGeom prst="curved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6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A054A-269D-4C36-8A36-C271FF0C1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4924"/>
            <a:ext cx="12192000" cy="47042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ABC321F7-2CE9-4E43-8B6C-A4E2414C8154}"/>
              </a:ext>
            </a:extLst>
          </p:cNvPr>
          <p:cNvSpPr txBox="1">
            <a:spLocks/>
          </p:cNvSpPr>
          <p:nvPr/>
        </p:nvSpPr>
        <p:spPr bwMode="auto">
          <a:xfrm>
            <a:off x="1316149" y="155608"/>
            <a:ext cx="10627198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Begin filling out the form.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266D17C-8660-440D-9E2C-1200B9C48FF6}"/>
              </a:ext>
            </a:extLst>
          </p:cNvPr>
          <p:cNvSpPr/>
          <p:nvPr/>
        </p:nvSpPr>
        <p:spPr>
          <a:xfrm>
            <a:off x="9868252" y="2662545"/>
            <a:ext cx="1042737" cy="61762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B890D-3CB1-4BCC-94D5-38073BAAF05D}"/>
              </a:ext>
            </a:extLst>
          </p:cNvPr>
          <p:cNvSpPr txBox="1"/>
          <p:nvPr/>
        </p:nvSpPr>
        <p:spPr>
          <a:xfrm>
            <a:off x="1595283" y="746921"/>
            <a:ext cx="10596715" cy="43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Hit save and continue to the next section to proceed through the form.</a:t>
            </a:r>
          </a:p>
        </p:txBody>
      </p:sp>
    </p:spTree>
    <p:extLst>
      <p:ext uri="{BB962C8B-B14F-4D97-AF65-F5344CB8AC3E}">
        <p14:creationId xmlns:p14="http://schemas.microsoft.com/office/powerpoint/2010/main" val="39426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the form is complete, you will see the signoff and submit button.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8CDAB-4EF9-4EC6-AA55-A1A85F00DEB7}"/>
              </a:ext>
            </a:extLst>
          </p:cNvPr>
          <p:cNvSpPr txBox="1"/>
          <p:nvPr/>
        </p:nvSpPr>
        <p:spPr>
          <a:xfrm>
            <a:off x="1571889" y="5992491"/>
            <a:ext cx="1019453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Only the Principal Investigator can execute the sign-off and submit action.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D758E8-825A-4935-9B62-D0228CF45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50519"/>
            <a:ext cx="10789518" cy="43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56A4C-4F8E-46B3-8C37-35BBB8086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50" y="1654138"/>
            <a:ext cx="10800949" cy="3549724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Submit: What if I am not the PI?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“notify PI to sign-off”.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7244F5B-2B10-4BDC-8DB9-C0BD8FFBA40D}"/>
              </a:ext>
            </a:extLst>
          </p:cNvPr>
          <p:cNvSpPr txBox="1">
            <a:spLocks/>
          </p:cNvSpPr>
          <p:nvPr/>
        </p:nvSpPr>
        <p:spPr bwMode="auto">
          <a:xfrm>
            <a:off x="1684245" y="5438746"/>
            <a:ext cx="10707409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The PI will be notified of the sign-off request.</a:t>
            </a:r>
          </a:p>
          <a:p>
            <a:pPr defTabSz="821223"/>
            <a:endParaRPr lang="en-US" sz="2245" b="0" dirty="0"/>
          </a:p>
          <a:p>
            <a:pPr defTabSz="821223"/>
            <a:r>
              <a:rPr lang="en-US" sz="2245" b="0" dirty="0"/>
              <a:t>An outstanding task will also show on the PI’s dashboard.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9A53E-D875-47A7-9073-24A5B952183B}"/>
              </a:ext>
            </a:extLst>
          </p:cNvPr>
          <p:cNvSpPr txBox="1"/>
          <p:nvPr/>
        </p:nvSpPr>
        <p:spPr>
          <a:xfrm>
            <a:off x="8014528" y="3429000"/>
            <a:ext cx="4177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1223"/>
            <a:r>
              <a:rPr lang="en-US" sz="2400" b="0" dirty="0"/>
              <a:t>This action will send a notification to the PI </a:t>
            </a:r>
            <a:r>
              <a:rPr lang="en-US" sz="2400" dirty="0"/>
              <a:t>that the </a:t>
            </a:r>
            <a:r>
              <a:rPr lang="en-US" sz="2400" b="0" dirty="0"/>
              <a:t>submission is ready for review to sign-off and submit. </a:t>
            </a:r>
          </a:p>
        </p:txBody>
      </p:sp>
    </p:spTree>
    <p:extLst>
      <p:ext uri="{BB962C8B-B14F-4D97-AF65-F5344CB8AC3E}">
        <p14:creationId xmlns:p14="http://schemas.microsoft.com/office/powerpoint/2010/main" val="27420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track the submission’s review progress?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Submissions in progress will show on your dashboard under Studies Submission Status – In Progress.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D322E-6B00-4F39-AF4D-8A3D69920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9090"/>
            <a:ext cx="12192000" cy="39742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1D7C88-9318-4B7F-8250-D00494E618E9}"/>
              </a:ext>
            </a:extLst>
          </p:cNvPr>
          <p:cNvGrpSpPr/>
          <p:nvPr/>
        </p:nvGrpSpPr>
        <p:grpSpPr>
          <a:xfrm>
            <a:off x="127328" y="2675530"/>
            <a:ext cx="11937343" cy="3737612"/>
            <a:chOff x="127328" y="2675530"/>
            <a:chExt cx="11937343" cy="3737612"/>
          </a:xfrm>
        </p:grpSpPr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BCCDCFBB-151B-4A11-9AC0-B1447D8395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7328" y="6067663"/>
              <a:ext cx="11937343" cy="345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 b="1" i="0" kern="1200">
                  <a:solidFill>
                    <a:srgbClr val="0A22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5pPr>
              <a:lvl6pPr marL="581833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6pPr>
              <a:lvl7pPr marL="116366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7pPr>
              <a:lvl8pPr marL="1745498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8pPr>
              <a:lvl9pPr marL="2327331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21223"/>
              <a:r>
                <a:rPr lang="en-US" sz="2245" b="0" dirty="0"/>
                <a:t>A detailed look at the submission’s progress can be viewed under steps.</a:t>
              </a:r>
            </a:p>
          </p:txBody>
        </p:sp>
        <p:sp>
          <p:nvSpPr>
            <p:cNvPr id="8" name="Arrow: Curved Left 7">
              <a:extLst>
                <a:ext uri="{FF2B5EF4-FFF2-40B4-BE49-F238E27FC236}">
                  <a16:creationId xmlns:a16="http://schemas.microsoft.com/office/drawing/2014/main" id="{C3881A3F-056F-4C11-B2A9-B66AE67B94B0}"/>
                </a:ext>
              </a:extLst>
            </p:cNvPr>
            <p:cNvSpPr/>
            <p:nvPr/>
          </p:nvSpPr>
          <p:spPr>
            <a:xfrm rot="11952661">
              <a:off x="8532998" y="2675530"/>
              <a:ext cx="1786855" cy="2980555"/>
            </a:xfrm>
            <a:prstGeom prst="curvedLef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0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373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1_Ethicon PPT Template</vt:lpstr>
      <vt:lpstr>Study 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28</cp:revision>
  <dcterms:created xsi:type="dcterms:W3CDTF">2019-05-31T22:19:30Z</dcterms:created>
  <dcterms:modified xsi:type="dcterms:W3CDTF">2021-05-20T20:38:40Z</dcterms:modified>
</cp:coreProperties>
</file>