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7" r:id="rId3"/>
    <p:sldId id="274" r:id="rId4"/>
    <p:sldId id="411" r:id="rId5"/>
    <p:sldId id="422" r:id="rId6"/>
    <p:sldId id="410" r:id="rId7"/>
    <p:sldId id="418" r:id="rId8"/>
    <p:sldId id="458" r:id="rId9"/>
    <p:sldId id="460" r:id="rId10"/>
    <p:sldId id="459" r:id="rId11"/>
    <p:sldId id="462" r:id="rId12"/>
    <p:sldId id="461" r:id="rId13"/>
    <p:sldId id="463" r:id="rId14"/>
    <p:sldId id="464" r:id="rId15"/>
    <p:sldId id="465" r:id="rId16"/>
    <p:sldId id="452" r:id="rId17"/>
    <p:sldId id="466" r:id="rId18"/>
    <p:sldId id="4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3:32:55.28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139 91,'7'-1,"0"-1,0-1,0 1,-1-1,1 0,-1 0,10-7,12-5,4 3,1 3,0 0,50-5,-68 11,-4 2,-1 1,1-1,-1 2,1 0,-1 0,1 1,-1 0,0 0,0 1,0 1,0 0,12 6,14 11,62 45,-38-24,-53-37,1 0,-1 0,0 1,0 1,-1-1,0 1,0 0,-1 0,1 1,-1-1,-1 1,7 15,-7-11,-1 0,-1 0,1 0,-2 0,0 0,0 1,-1-1,-1 0,-1 13,1-22,1-1,-1 1,0-1,0 1,0-1,0 1,0-1,0 0,-1 1,1-1,-1 0,1 0,-1 0,0 0,0 0,0-1,0 1,0 0,0-1,-1 0,1 1,0-1,-1 0,1 0,-1 0,1-1,-1 1,1-1,-6 1,-9 1,0-1,0-1,-29-4,13 2,-90 3,-57-4,159-1,1-1,0 0,1-2,-34-15,23 10,1-3,0 0,-47-35,56 36,16 11,-1-1,1 1,0-1,0 0,1 0,-1 0,1-1,0 1,0-1,0 0,1 0,-1 0,1 0,1 0,-1-1,1 1,0 0,0-1,0 1,0-8,2 9,-1 0,0-1,1 1,-1 0,1 0,1 0,-1 0,0 0,1 0,0 1,0-1,0 0,0 1,1-1,-1 1,1 0,0 0,0 0,0 0,0 1,0-1,1 1,-1 0,1-1,0 2,7-4,8-1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3:32:58.2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1886 77,'-66'0,"9"2,0-3,-91-14,108 10,1 1,-45 2,44 1,0 0,-43-9,6 0,-19-4,58 7,-1 3,0 1,-1 2,-45 4,-5-1,-4-3,-100 3,76 22,20-6,46-7,-99 7,131-18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3:55:45.5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0,'3'0,"3"4,3 5,4 2,0-2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3:55:50.1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49 145,'0'2,"0"1,1 0,-1-1,0 1,1-1,0 1,0 0,0-1,0 0,0 1,0-1,0 0,1 1,0-1,-1 0,1 0,3 3,0-1,-1-1,1 1,0-1,1 0,-1-1,0 1,10 2,5 0,0 0,0-2,33 2,31 4,152 37,-92-15,-108-27,2-1,-1-2,0-2,0-1,37-7,82-3,22 25,-52-1,4 0,176 37,-255-37,-30-6,-1-1,1-1,37 1,-43-4,0-2,0 0,1 0,-2-2,1 0,0 0,19-8,-31 9,1 1,-1-1,1 0,-1 0,0 0,1 0,-1 0,-1-1,1 1,0-1,0 0,-1 0,0 0,1 0,-1-1,0 1,-1 0,1-1,-1 0,1 1,-1-1,0 0,0 1,-1-1,1 0,-1 0,0 0,0 0,0 0,-1 1,1-1,-1 0,-2-7,-1-2,1 0,0 0,1 0,1 0,0 0,0-1,1 1,1 0,3-15,-4 26,1 0,0 0,-1 0,0 0,1-1,-1 1,0 0,0 0,0 0,-1-1,1 1,0 0,-1 0,1 0,-1 0,0 0,0 0,0 0,0 0,-2-4,0 5,1 0,-1-1,0 1,1 0,-1 0,0 1,0-1,0 1,0-1,1 1,-1 0,0 0,0 0,0 0,-5 2,-89 13,65-8,0-2,-44 1,36-6,0-2,1-2,-1-2,-49-13,-154-36,215 50,-2 2,-57 0,57 3,0-1,-54-9,46 4,-1 2,-1 1,-60 5,24 0,44 0,0 2,1 1,-32 10,58-14,-38 11,22-6,0 0,0-1,0-2,-1 0,1-1,-1-1,1-1,-27-3,-8-5,0 1,-1 4,0 1,-63 8,117-6,0 0,0 0,1 0,-1 1,0-1,0 1,0 0,1-1,-1 2,0-1,1 0,-1 0,1 1,-1-1,1 1,0 0,0 0,0 0,0 0,0 0,0 0,0 0,0 1,1-1,0 1,-1-1,1 1,0 0,0-1,0 1,1 0,-1 0,1 0,-1-1,1 1,0 3,1 1,-1-1,1 0,1 0,-1 0,1 0,0 0,1 0,-1 0,1-1,0 1,1-1,-1 0,1 0,0 0,8 7,-2-3,1 0,0 0,0-1,1-1,0 0,1-1,-1 0,27 8,-18-9,2-1,-1-1,0-1,41-1,52-4,299 5,-342 9,12 1,122 3,-177-11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3:53:13.31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725 189,'-19'-1,"0"-1,1-1,-23-7,-21-2,-20-1,-114-13,160 24,-1 0,0 3,-46 6,79-7,1 0,-1 1,1-1,0 1,-1 0,1 0,0 0,-1 1,1-1,0 1,0-1,0 1,0 0,1 0,-1 1,0-1,1 1,0-1,-3 4,2 0,1-1,1 1,-1-1,1 1,0-1,0 1,1 0,-1 0,1-1,2 12,-2-7,1 0,0 0,1 0,0 0,0 0,1-1,0 1,1-1,0 0,7 10,18 37,-21-39,1 0,0-1,1 0,1-1,19 22,-5-9,-21-22,1 0,0 0,0-1,0 0,1 0,0 0,10 6,-4-4,1 0,0-1,0 0,1-1,19 6,-28-11,1 1,-1-1,0 0,1 0,-1 0,0-1,1 0,-1 0,0 0,0-1,0 0,0 0,0 0,0 0,-1-1,1 0,7-6,3-1,-1-2,0 0,13-15,-23 22,0 0,0 0,0-1,-1 1,0-1,0 0,-1 0,0 0,0-1,0 1,-1 0,2-9,8-46,-8 50,0 0,0 0,-1 0,-1-1,0 1,-1-1,0 1,0 0,-1-1,-5-20,5 30,-1 0,1 0,-1 0,1 0,-1 0,0 0,0 1,1-1,-1 0,-1 1,1 0,0-1,0 1,0 0,-1 0,1 0,0 1,-1-1,1 1,-4-1,-60-5,41 5,-4-2,10 0,0 1,0 1,0 1,0 0,-34 6,49-5,-1 0,1 1,0-1,0 1,0 0,0 0,0 0,0 1,1-1,-1 1,1 0,0 0,-1 0,1 1,1-1,-1 1,0 0,1-1,0 1,0 0,0 0,0 1,1-1,0 0,0 0,0 1,0-1,0 1,1-1,0 7,0 28,1 0,2 0,1 0,11 41,-14-77,0 0,0 1,0-1,0 0,1 0,0 1,-1-1,1 0,0-1,0 1,1 0,-1-1,1 1,-1-1,1 0,0 1,0-1,-1-1,2 1,-1 0,0-1,0 1,0-1,7 1,8 2,0-1,-1-1,36-1,15 3,-51 1,0 0,-1 1,18 8,-14-5,0 0,24 5,-38-13,-1 0,1 0,-1 0,1-1,-1 1,1-1,-1-1,1 1,-1-1,1 0,-1 0,1-1,5-2,-9 3,0 0,0 0,0-1,0 1,0-1,0 0,-1 0,1 1,-1-1,1 0,-1 0,1-1,-1 1,0 0,0 0,0-1,0 1,-1 0,1-1,-1 1,1-4,1-61,-2 20,9-12,-3-1,-2 0,-7-88,3 142,0 1,-1 0,0-1,0 1,0 0,0 0,-1 0,0 0,0 0,-1 0,1 1,-1-1,0 1,0-1,-7-6,4 7,1 1,-1-1,0 1,0 0,-1 0,1 1,0 0,-1 0,0 0,1 1,-14-1,-193-42,149 27,-120-14,180 30,0 1,0-1,0 1,-1 1,1-1,0 0,0 1,0 0,0 0,0 0,0 1,0-1,-7 5,8-4,1 0,-1 1,1-1,0 1,0 0,0 0,0 0,0 0,1 0,-1 0,1 0,0 1,0-1,0 0,0 1,0 6,-19 89,12-64,1 1,2 1,-1 38,6-70,-1 14,1 0,1-1,0 1,2 0,0-1,1 1,11 31,2 15,-15-55,0 0,0 0,1 0,0-1,0 0,1 1,7 11,-10-21,0 1,0 0,0-1,0 1,0-1,0 1,0-1,1 0,-1 1,0-1,0 0,0 0,0 0,1 0,-1 0,0 0,0 0,0 0,0 0,0-1,1 1,-1 0,1-1,36-13,-21 7,1 2,1 0,-1 1,1 1,-1 1,1 0,0 2,0 0,0 1,-1 1,1 0,-1 2,1 0,23 9,-34-10,-1 0,1-1,0 1,0-2,0 1,0-1,1 0,-1-1,0 0,12-2,5-1,-1-3,27-7,12-4,-59 16,0 0,-1-1,1 1,0-1,-1 0,1 0,-1 0,1 0,-1 0,0-1,0 1,0-1,0 0,-1 0,1 0,-1-1,0 1,0 0,0-1,0 0,0 1,-1-1,0 0,0 0,0 0,1-7,0-11,0 1,-1-1,-5-42,1 16,3-277,0 305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F796B-458D-420F-9FE2-3528D81EC1C2}" type="datetimeFigureOut">
              <a:rPr lang="en-US" smtClean="0"/>
              <a:t>5/20/2021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7660-3152-4B3D-9E8B-B4C55EDA8D40}" type="slidenum">
              <a:rPr lang="en-US" smtClean="0"/>
              <a:t>‹#›</a:t>
            </a:fld>
            <a:endParaRPr lang="en-US" dirty="0"/>
          </a:p>
        </p:txBody>
      </p:sp>
    </p:spTree>
    <p:extLst>
      <p:ext uri="{BB962C8B-B14F-4D97-AF65-F5344CB8AC3E}">
        <p14:creationId xmlns:p14="http://schemas.microsoft.com/office/powerpoint/2010/main" val="41258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3258"/>
          <a:stretch/>
        </p:blipFill>
        <p:spPr>
          <a:xfrm>
            <a:off x="-23452" y="-119495"/>
            <a:ext cx="12210256" cy="6029078"/>
          </a:xfrm>
          <a:prstGeom prst="rect">
            <a:avLst/>
          </a:prstGeom>
        </p:spPr>
      </p:pic>
      <p:sp>
        <p:nvSpPr>
          <p:cNvPr id="2" name="Title 1"/>
          <p:cNvSpPr>
            <a:spLocks noGrp="1"/>
          </p:cNvSpPr>
          <p:nvPr>
            <p:ph type="ctrTitle" hasCustomPrompt="1"/>
          </p:nvPr>
        </p:nvSpPr>
        <p:spPr>
          <a:xfrm>
            <a:off x="699247" y="1939948"/>
            <a:ext cx="10757647" cy="1136743"/>
          </a:xfrm>
        </p:spPr>
        <p:txBody>
          <a:bodyPr anchor="b"/>
          <a:lstStyle>
            <a:lvl1pPr algn="l">
              <a:defRPr sz="6000">
                <a:solidFill>
                  <a:srgbClr val="002B54"/>
                </a:solidFill>
                <a:latin typeface="+mn-lt"/>
              </a:defRPr>
            </a:lvl1pPr>
          </a:lstStyle>
          <a:p>
            <a:r>
              <a:rPr lang="en-US" dirty="0"/>
              <a:t>Presentation title</a:t>
            </a:r>
          </a:p>
        </p:txBody>
      </p:sp>
      <p:sp>
        <p:nvSpPr>
          <p:cNvPr id="3" name="Subtitle 2"/>
          <p:cNvSpPr>
            <a:spLocks noGrp="1"/>
          </p:cNvSpPr>
          <p:nvPr>
            <p:ph type="subTitle" idx="1" hasCustomPrompt="1"/>
          </p:nvPr>
        </p:nvSpPr>
        <p:spPr>
          <a:xfrm>
            <a:off x="699246" y="3107186"/>
            <a:ext cx="10757647" cy="926936"/>
          </a:xfrm>
        </p:spPr>
        <p:txBody>
          <a:bodyPr>
            <a:normAutofit/>
          </a:bodyPr>
          <a:lstStyle>
            <a:lvl1pPr marL="0" indent="0" algn="l">
              <a:buNone/>
              <a:defRPr sz="2800">
                <a:solidFill>
                  <a:srgbClr val="002B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6" name="Slide Number Placeholder 5"/>
          <p:cNvSpPr>
            <a:spLocks noGrp="1"/>
          </p:cNvSpPr>
          <p:nvPr>
            <p:ph type="sldNum" sz="quarter" idx="12"/>
          </p:nvPr>
        </p:nvSpPr>
        <p:spPr>
          <a:xfrm>
            <a:off x="699246" y="6238015"/>
            <a:ext cx="2743200" cy="365125"/>
          </a:xfrm>
        </p:spPr>
        <p:txBody>
          <a:bodyPr/>
          <a:lstStyle>
            <a:lvl1pPr algn="l">
              <a:defRPr/>
            </a:lvl1pPr>
          </a:lstStyle>
          <a:p>
            <a:fld id="{4223F25B-0DC5-4A83-BA12-0C6597E7F919}" type="slidenum">
              <a:rPr lang="en-US" smtClean="0"/>
              <a:pPr/>
              <a:t>‹#›</a:t>
            </a:fld>
            <a:endParaRPr lang="en-US" dirty="0"/>
          </a:p>
        </p:txBody>
      </p:sp>
      <p:sp>
        <p:nvSpPr>
          <p:cNvPr id="15" name="Text Placeholder 14"/>
          <p:cNvSpPr>
            <a:spLocks noGrp="1"/>
          </p:cNvSpPr>
          <p:nvPr>
            <p:ph type="body" sz="quarter" idx="13" hasCustomPrompt="1"/>
          </p:nvPr>
        </p:nvSpPr>
        <p:spPr>
          <a:xfrm>
            <a:off x="698500" y="4153078"/>
            <a:ext cx="10758488" cy="451200"/>
          </a:xfrm>
        </p:spPr>
        <p:txBody>
          <a:bodyPr>
            <a:normAutofit/>
          </a:bodyPr>
          <a:lstStyle>
            <a:lvl1pPr marL="0" indent="0">
              <a:buNone/>
              <a:defRPr sz="2400" b="1" baseline="0">
                <a:solidFill>
                  <a:schemeClr val="tx1">
                    <a:lumMod val="75000"/>
                    <a:lumOff val="25000"/>
                  </a:schemeClr>
                </a:solidFill>
              </a:defRPr>
            </a:lvl1pPr>
          </a:lstStyle>
          <a:p>
            <a:pPr lvl="0"/>
            <a:r>
              <a:rPr lang="en-US" dirty="0"/>
              <a:t>Date  •  Location</a:t>
            </a:r>
          </a:p>
        </p:txBody>
      </p:sp>
      <p:pic>
        <p:nvPicPr>
          <p:cNvPr id="5" name="Picture 4">
            <a:extLst>
              <a:ext uri="{FF2B5EF4-FFF2-40B4-BE49-F238E27FC236}">
                <a16:creationId xmlns:a16="http://schemas.microsoft.com/office/drawing/2014/main" id="{801A1701-7005-4CFD-8CB0-50097E07E7AA}"/>
              </a:ext>
            </a:extLst>
          </p:cNvPr>
          <p:cNvPicPr>
            <a:picLocks noChangeAspect="1"/>
          </p:cNvPicPr>
          <p:nvPr userDrawn="1"/>
        </p:nvPicPr>
        <p:blipFill>
          <a:blip r:embed="rId3"/>
          <a:stretch>
            <a:fillRect/>
          </a:stretch>
        </p:blipFill>
        <p:spPr>
          <a:xfrm>
            <a:off x="7684077" y="5909583"/>
            <a:ext cx="4507923" cy="977864"/>
          </a:xfrm>
          <a:prstGeom prst="rect">
            <a:avLst/>
          </a:prstGeom>
        </p:spPr>
      </p:pic>
    </p:spTree>
    <p:extLst>
      <p:ext uri="{BB962C8B-B14F-4D97-AF65-F5344CB8AC3E}">
        <p14:creationId xmlns:p14="http://schemas.microsoft.com/office/powerpoint/2010/main" val="315744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3090-B69E-4A61-BF30-A6F6A9322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C18BD-C6BE-4EA0-B7BC-FA0A4217668B}"/>
              </a:ext>
            </a:extLst>
          </p:cNvPr>
          <p:cNvSpPr>
            <a:spLocks noGrp="1"/>
          </p:cNvSpPr>
          <p:nvPr>
            <p:ph type="dt" sz="half" idx="10"/>
          </p:nvPr>
        </p:nvSpPr>
        <p:spPr/>
        <p:txBody>
          <a:bodyPr/>
          <a:lstStyle/>
          <a:p>
            <a:fld id="{0BEB4016-3964-42BC-9E1E-CD92737C655A}" type="datetimeFigureOut">
              <a:rPr lang="en-US" smtClean="0"/>
              <a:t>5/20/2021</a:t>
            </a:fld>
            <a:endParaRPr lang="en-US" dirty="0"/>
          </a:p>
        </p:txBody>
      </p:sp>
      <p:sp>
        <p:nvSpPr>
          <p:cNvPr id="4" name="Footer Placeholder 3">
            <a:extLst>
              <a:ext uri="{FF2B5EF4-FFF2-40B4-BE49-F238E27FC236}">
                <a16:creationId xmlns:a16="http://schemas.microsoft.com/office/drawing/2014/main" id="{42EEFEA6-8DAF-44E5-BC62-3D9190FEEA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D8E0A5-0FE4-4392-8E5A-69F329D37905}"/>
              </a:ext>
            </a:extLst>
          </p:cNvPr>
          <p:cNvSpPr>
            <a:spLocks noGrp="1"/>
          </p:cNvSpPr>
          <p:nvPr>
            <p:ph type="sldNum" sz="quarter" idx="12"/>
          </p:nvPr>
        </p:nvSpPr>
        <p:spPr/>
        <p:txBody>
          <a:bodyPr/>
          <a:lstStyle/>
          <a:p>
            <a:fld id="{A940093F-25B1-4B2B-A745-DDC69CB626AA}" type="slidenum">
              <a:rPr lang="en-US" smtClean="0"/>
              <a:t>‹#›</a:t>
            </a:fld>
            <a:endParaRPr lang="en-US" dirty="0"/>
          </a:p>
        </p:txBody>
      </p:sp>
    </p:spTree>
    <p:extLst>
      <p:ext uri="{BB962C8B-B14F-4D97-AF65-F5344CB8AC3E}">
        <p14:creationId xmlns:p14="http://schemas.microsoft.com/office/powerpoint/2010/main" val="4993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46400" y="4462151"/>
            <a:ext cx="8534400" cy="345479"/>
          </a:xfrm>
          <a:prstGeom prst="rect">
            <a:avLst/>
          </a:prstGeom>
        </p:spPr>
        <p:txBody>
          <a:bodyPr/>
          <a:lstStyle>
            <a:lvl1pPr marL="0" indent="0" algn="r">
              <a:buNone/>
              <a:defRPr sz="2245"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22544" indent="0" algn="ctr">
              <a:buNone/>
              <a:defRPr>
                <a:solidFill>
                  <a:schemeClr val="tx1">
                    <a:tint val="75000"/>
                  </a:schemeClr>
                </a:solidFill>
              </a:defRPr>
            </a:lvl2pPr>
            <a:lvl3pPr marL="1045088" indent="0" algn="ctr">
              <a:buNone/>
              <a:defRPr>
                <a:solidFill>
                  <a:schemeClr val="tx1">
                    <a:tint val="75000"/>
                  </a:schemeClr>
                </a:solidFill>
              </a:defRPr>
            </a:lvl3pPr>
            <a:lvl4pPr marL="1567632" indent="0" algn="ctr">
              <a:buNone/>
              <a:defRPr>
                <a:solidFill>
                  <a:schemeClr val="tx1">
                    <a:tint val="75000"/>
                  </a:schemeClr>
                </a:solidFill>
              </a:defRPr>
            </a:lvl4pPr>
            <a:lvl5pPr marL="2090176" indent="0" algn="ctr">
              <a:buNone/>
              <a:defRPr>
                <a:solidFill>
                  <a:schemeClr val="tx1">
                    <a:tint val="75000"/>
                  </a:schemeClr>
                </a:solidFill>
              </a:defRPr>
            </a:lvl5pPr>
            <a:lvl6pPr marL="2612720" indent="0" algn="ctr">
              <a:buNone/>
              <a:defRPr>
                <a:solidFill>
                  <a:schemeClr val="tx1">
                    <a:tint val="75000"/>
                  </a:schemeClr>
                </a:solidFill>
              </a:defRPr>
            </a:lvl6pPr>
            <a:lvl7pPr marL="3135264" indent="0" algn="ctr">
              <a:buNone/>
              <a:defRPr>
                <a:solidFill>
                  <a:schemeClr val="tx1">
                    <a:tint val="75000"/>
                  </a:schemeClr>
                </a:solidFill>
              </a:defRPr>
            </a:lvl7pPr>
            <a:lvl8pPr marL="3657808" indent="0" algn="ctr">
              <a:buNone/>
              <a:defRPr>
                <a:solidFill>
                  <a:schemeClr val="tx1">
                    <a:tint val="75000"/>
                  </a:schemeClr>
                </a:solidFill>
              </a:defRPr>
            </a:lvl8pPr>
            <a:lvl9pPr marL="4180352" indent="0" algn="ctr">
              <a:buNone/>
              <a:defRPr>
                <a:solidFill>
                  <a:schemeClr val="tx1">
                    <a:tint val="75000"/>
                  </a:schemeClr>
                </a:solidFill>
              </a:defRPr>
            </a:lvl9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2245" b="0" i="0" u="none" strike="noStrike" kern="0" cap="none" spc="0" normalizeH="0" baseline="0" noProof="0">
                <a:ln>
                  <a:noFill/>
                </a:ln>
                <a:solidFill>
                  <a:srgbClr val="FF0000"/>
                </a:solidFill>
                <a:effectLst/>
                <a:uLnTx/>
                <a:uFillTx/>
              </a:rPr>
              <a:t>Click to edit Master subtitle style</a:t>
            </a:r>
            <a:endParaRPr kumimoji="0" lang="en-US" sz="2245"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00754" y="3731557"/>
            <a:ext cx="10363200" cy="525208"/>
          </a:xfrm>
          <a:prstGeom prst="rect">
            <a:avLst/>
          </a:prstGeom>
        </p:spPr>
        <p:txBody>
          <a:bodyPr anchor="t"/>
          <a:lstStyle>
            <a:lvl1pPr algn="r">
              <a:defRPr sz="3413">
                <a:solidFill>
                  <a:srgbClr val="0A2240"/>
                </a:solidFill>
              </a:defRPr>
            </a:lvl1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3413" b="0" i="0" u="none" strike="noStrike" kern="0" cap="none" spc="0" normalizeH="0" baseline="0" noProof="0">
                <a:ln>
                  <a:noFill/>
                </a:ln>
                <a:solidFill>
                  <a:srgbClr val="000000"/>
                </a:solidFill>
                <a:effectLst/>
                <a:uLnTx/>
                <a:uFillTx/>
              </a:rPr>
              <a:t>Click to edit Master title style</a:t>
            </a:r>
            <a:endParaRPr kumimoji="0" lang="en-US" sz="3413"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635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1951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8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EBCC9-EE31-45FA-8ED0-FB8CF6CE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1C1F3-88C9-467B-B35E-AF4FCFBC4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EE423-D602-49A5-9301-2BEB141DD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B4016-3964-42BC-9E1E-CD92737C655A}" type="datetimeFigureOut">
              <a:rPr lang="en-US" smtClean="0"/>
              <a:t>5/20/2021</a:t>
            </a:fld>
            <a:endParaRPr lang="en-US" dirty="0"/>
          </a:p>
        </p:txBody>
      </p:sp>
      <p:sp>
        <p:nvSpPr>
          <p:cNvPr id="5" name="Footer Placeholder 4">
            <a:extLst>
              <a:ext uri="{FF2B5EF4-FFF2-40B4-BE49-F238E27FC236}">
                <a16:creationId xmlns:a16="http://schemas.microsoft.com/office/drawing/2014/main" id="{ECBBAD6A-3A78-4874-80FC-6551FC68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9F7940-03BD-428D-9E9F-96136AA83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0093F-25B1-4B2B-A745-DDC69CB626AA}" type="slidenum">
              <a:rPr lang="en-US" smtClean="0"/>
              <a:t>‹#›</a:t>
            </a:fld>
            <a:endParaRPr lang="en-US" dirty="0"/>
          </a:p>
        </p:txBody>
      </p:sp>
    </p:spTree>
    <p:extLst>
      <p:ext uri="{BB962C8B-B14F-4D97-AF65-F5344CB8AC3E}">
        <p14:creationId xmlns:p14="http://schemas.microsoft.com/office/powerpoint/2010/main" val="642753800"/>
      </p:ext>
    </p:extLst>
  </p:cSld>
  <p:clrMap bg1="lt1" tx1="dk1" bg2="lt2" tx2="dk2" accent1="accent1" accent2="accent2" accent3="accent3" accent4="accent4" accent5="accent5" accent6="accent6" hlink="hlink" folHlink="folHlink"/>
  <p:sldLayoutIdLst>
    <p:sldLayoutId id="2147483660"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961" y="-94396"/>
            <a:ext cx="12480910" cy="76871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24487" y="0"/>
            <a:ext cx="12261947" cy="6661242"/>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4487" y="6648852"/>
            <a:ext cx="12261947" cy="257256"/>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027" name="Text Placeholder 2"/>
          <p:cNvSpPr>
            <a:spLocks noGrp="1"/>
          </p:cNvSpPr>
          <p:nvPr>
            <p:ph type="body" idx="1"/>
          </p:nvPr>
        </p:nvSpPr>
        <p:spPr bwMode="auto">
          <a:xfrm>
            <a:off x="862541" y="2586614"/>
            <a:ext cx="10431992" cy="16811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Title Placeholder 1"/>
          <p:cNvSpPr>
            <a:spLocks noGrp="1"/>
          </p:cNvSpPr>
          <p:nvPr>
            <p:ph type="title"/>
          </p:nvPr>
        </p:nvSpPr>
        <p:spPr bwMode="auto">
          <a:xfrm>
            <a:off x="406400" y="304801"/>
            <a:ext cx="8301796" cy="3455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
        <p:nvSpPr>
          <p:cNvPr id="4" name="Rectangle 3"/>
          <p:cNvSpPr/>
          <p:nvPr userDrawn="1"/>
        </p:nvSpPr>
        <p:spPr>
          <a:xfrm>
            <a:off x="0" y="6648360"/>
            <a:ext cx="12062137" cy="2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43"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4985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rtl="0" eaLnBrk="1" fontAlgn="base" hangingPunct="1">
        <a:spcBef>
          <a:spcPct val="0"/>
        </a:spcBef>
        <a:spcAft>
          <a:spcPct val="0"/>
        </a:spcAft>
        <a:defRPr sz="2245"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33">
          <a:solidFill>
            <a:srgbClr val="F30617"/>
          </a:solidFill>
          <a:latin typeface="Arial" pitchFamily="34" charset="0"/>
          <a:cs typeface="Arial" pitchFamily="34" charset="0"/>
        </a:defRPr>
      </a:lvl2pPr>
      <a:lvl3pPr algn="l" rtl="0" eaLnBrk="1" fontAlgn="base" hangingPunct="1">
        <a:spcBef>
          <a:spcPct val="0"/>
        </a:spcBef>
        <a:spcAft>
          <a:spcPct val="0"/>
        </a:spcAft>
        <a:defRPr sz="3233">
          <a:solidFill>
            <a:srgbClr val="F30617"/>
          </a:solidFill>
          <a:latin typeface="Arial" pitchFamily="34" charset="0"/>
          <a:cs typeface="Arial" pitchFamily="34" charset="0"/>
        </a:defRPr>
      </a:lvl3pPr>
      <a:lvl4pPr algn="l" rtl="0" eaLnBrk="1" fontAlgn="base" hangingPunct="1">
        <a:spcBef>
          <a:spcPct val="0"/>
        </a:spcBef>
        <a:spcAft>
          <a:spcPct val="0"/>
        </a:spcAft>
        <a:defRPr sz="3233">
          <a:solidFill>
            <a:srgbClr val="F30617"/>
          </a:solidFill>
          <a:latin typeface="Arial" pitchFamily="34" charset="0"/>
          <a:cs typeface="Arial" pitchFamily="34" charset="0"/>
        </a:defRPr>
      </a:lvl4pPr>
      <a:lvl5pPr algn="l" rtl="0" eaLnBrk="1" fontAlgn="base" hangingPunct="1">
        <a:spcBef>
          <a:spcPct val="0"/>
        </a:spcBef>
        <a:spcAft>
          <a:spcPct val="0"/>
        </a:spcAft>
        <a:defRPr sz="3233">
          <a:solidFill>
            <a:srgbClr val="F30617"/>
          </a:solidFill>
          <a:latin typeface="Arial" pitchFamily="34" charset="0"/>
          <a:cs typeface="Arial" pitchFamily="34" charset="0"/>
        </a:defRPr>
      </a:lvl5pPr>
      <a:lvl6pPr marL="522544" algn="l" rtl="0" eaLnBrk="1" fontAlgn="base" hangingPunct="1">
        <a:spcBef>
          <a:spcPct val="0"/>
        </a:spcBef>
        <a:spcAft>
          <a:spcPct val="0"/>
        </a:spcAft>
        <a:defRPr sz="3233">
          <a:solidFill>
            <a:srgbClr val="F30617"/>
          </a:solidFill>
          <a:latin typeface="Arial" pitchFamily="34" charset="0"/>
          <a:cs typeface="Arial" pitchFamily="34" charset="0"/>
        </a:defRPr>
      </a:lvl6pPr>
      <a:lvl7pPr marL="1045088" algn="l" rtl="0" eaLnBrk="1" fontAlgn="base" hangingPunct="1">
        <a:spcBef>
          <a:spcPct val="0"/>
        </a:spcBef>
        <a:spcAft>
          <a:spcPct val="0"/>
        </a:spcAft>
        <a:defRPr sz="3233">
          <a:solidFill>
            <a:srgbClr val="F30617"/>
          </a:solidFill>
          <a:latin typeface="Arial" pitchFamily="34" charset="0"/>
          <a:cs typeface="Arial" pitchFamily="34" charset="0"/>
        </a:defRPr>
      </a:lvl7pPr>
      <a:lvl8pPr marL="1567632" algn="l" rtl="0" eaLnBrk="1" fontAlgn="base" hangingPunct="1">
        <a:spcBef>
          <a:spcPct val="0"/>
        </a:spcBef>
        <a:spcAft>
          <a:spcPct val="0"/>
        </a:spcAft>
        <a:defRPr sz="3233">
          <a:solidFill>
            <a:srgbClr val="F30617"/>
          </a:solidFill>
          <a:latin typeface="Arial" pitchFamily="34" charset="0"/>
          <a:cs typeface="Arial" pitchFamily="34" charset="0"/>
        </a:defRPr>
      </a:lvl8pPr>
      <a:lvl9pPr marL="2090176" algn="l" rtl="0" eaLnBrk="1" fontAlgn="base" hangingPunct="1">
        <a:spcBef>
          <a:spcPct val="0"/>
        </a:spcBef>
        <a:spcAft>
          <a:spcPct val="0"/>
        </a:spcAft>
        <a:defRPr sz="3233">
          <a:solidFill>
            <a:srgbClr val="F30617"/>
          </a:solidFill>
          <a:latin typeface="Arial" pitchFamily="34" charset="0"/>
          <a:cs typeface="Arial" pitchFamily="34" charset="0"/>
        </a:defRPr>
      </a:lvl9pPr>
    </p:titleStyle>
    <p:bodyStyle>
      <a:lvl1pPr marL="264901" indent="-264901" algn="l" rtl="0" eaLnBrk="1" fontAlgn="base" hangingPunct="1">
        <a:spcBef>
          <a:spcPts val="2058"/>
        </a:spcBef>
        <a:spcAft>
          <a:spcPct val="0"/>
        </a:spcAft>
        <a:buClr>
          <a:srgbClr val="00B050"/>
        </a:buClr>
        <a:buFont typeface="Arial" panose="020B0604020202020204" pitchFamily="34" charset="0"/>
        <a:buChar char="•"/>
        <a:defRPr sz="2245" kern="1200">
          <a:solidFill>
            <a:schemeClr val="tx1"/>
          </a:solidFill>
          <a:latin typeface="Calibri" panose="020F0502020204030204" pitchFamily="34" charset="0"/>
          <a:ea typeface="+mn-ea"/>
          <a:cs typeface="Arial" pitchFamily="34" charset="0"/>
        </a:defRPr>
      </a:lvl1pPr>
      <a:lvl2pPr marL="625965"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2pPr>
      <a:lvl3pPr marL="992471"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3pPr>
      <a:lvl4pPr marL="1357163" indent="-257643" algn="l" rtl="0" eaLnBrk="1" fontAlgn="base" hangingPunct="1">
        <a:spcBef>
          <a:spcPts val="343"/>
        </a:spcBef>
        <a:spcAft>
          <a:spcPct val="0"/>
        </a:spcAft>
        <a:buClr>
          <a:srgbClr val="00B050"/>
        </a:buClr>
        <a:buFont typeface="Arial" panose="020B0604020202020204" pitchFamily="34" charset="0"/>
        <a:buChar char="•"/>
        <a:defRPr sz="1796" kern="1200">
          <a:solidFill>
            <a:schemeClr val="tx1"/>
          </a:solidFill>
          <a:latin typeface="Calibri" panose="020F0502020204030204" pitchFamily="34" charset="0"/>
          <a:ea typeface="+mn-ea"/>
          <a:cs typeface="Arial" pitchFamily="34" charset="0"/>
        </a:defRPr>
      </a:lvl4pPr>
      <a:lvl5pPr marL="1671052" indent="-261272" algn="l" rtl="0" eaLnBrk="1" fontAlgn="base" hangingPunct="1">
        <a:spcBef>
          <a:spcPts val="343"/>
        </a:spcBef>
        <a:spcAft>
          <a:spcPct val="0"/>
        </a:spcAft>
        <a:buClr>
          <a:srgbClr val="00B050"/>
        </a:buClr>
        <a:buFont typeface="Arial" panose="020B0604020202020204" pitchFamily="34" charset="0"/>
        <a:buChar char="•"/>
        <a:defRPr sz="1617" kern="1200">
          <a:solidFill>
            <a:schemeClr val="tx1"/>
          </a:solidFill>
          <a:latin typeface="Calibri" panose="020F0502020204030204" pitchFamily="34" charset="0"/>
          <a:ea typeface="+mn-ea"/>
          <a:cs typeface="Arial" pitchFamily="34" charset="0"/>
        </a:defRPr>
      </a:lvl5pPr>
      <a:lvl6pPr marL="2873992"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6pPr>
      <a:lvl7pPr marL="3396536"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7pPr>
      <a:lvl8pPr marL="3919079"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8pPr>
      <a:lvl9pPr marL="4441624"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9pPr>
    </p:bodyStyle>
    <p:otherStyle>
      <a:defPPr>
        <a:defRPr lang="en-US"/>
      </a:defPPr>
      <a:lvl1pPr marL="0" algn="l" defTabSz="1045088" rtl="0" eaLnBrk="1" latinLnBrk="0" hangingPunct="1">
        <a:defRPr sz="2066" kern="1200">
          <a:solidFill>
            <a:schemeClr val="tx1"/>
          </a:solidFill>
          <a:latin typeface="+mn-lt"/>
          <a:ea typeface="+mn-ea"/>
          <a:cs typeface="+mn-cs"/>
        </a:defRPr>
      </a:lvl1pPr>
      <a:lvl2pPr marL="522544" algn="l" defTabSz="1045088" rtl="0" eaLnBrk="1" latinLnBrk="0" hangingPunct="1">
        <a:defRPr sz="2066" kern="1200">
          <a:solidFill>
            <a:schemeClr val="tx1"/>
          </a:solidFill>
          <a:latin typeface="+mn-lt"/>
          <a:ea typeface="+mn-ea"/>
          <a:cs typeface="+mn-cs"/>
        </a:defRPr>
      </a:lvl2pPr>
      <a:lvl3pPr marL="1045088" algn="l" defTabSz="1045088" rtl="0" eaLnBrk="1" latinLnBrk="0" hangingPunct="1">
        <a:defRPr sz="2066" kern="1200">
          <a:solidFill>
            <a:schemeClr val="tx1"/>
          </a:solidFill>
          <a:latin typeface="+mn-lt"/>
          <a:ea typeface="+mn-ea"/>
          <a:cs typeface="+mn-cs"/>
        </a:defRPr>
      </a:lvl3pPr>
      <a:lvl4pPr marL="1567632" algn="l" defTabSz="1045088" rtl="0" eaLnBrk="1" latinLnBrk="0" hangingPunct="1">
        <a:defRPr sz="2066" kern="1200">
          <a:solidFill>
            <a:schemeClr val="tx1"/>
          </a:solidFill>
          <a:latin typeface="+mn-lt"/>
          <a:ea typeface="+mn-ea"/>
          <a:cs typeface="+mn-cs"/>
        </a:defRPr>
      </a:lvl4pPr>
      <a:lvl5pPr marL="2090176" algn="l" defTabSz="1045088" rtl="0" eaLnBrk="1" latinLnBrk="0" hangingPunct="1">
        <a:defRPr sz="2066" kern="1200">
          <a:solidFill>
            <a:schemeClr val="tx1"/>
          </a:solidFill>
          <a:latin typeface="+mn-lt"/>
          <a:ea typeface="+mn-ea"/>
          <a:cs typeface="+mn-cs"/>
        </a:defRPr>
      </a:lvl5pPr>
      <a:lvl6pPr marL="2612720" algn="l" defTabSz="1045088" rtl="0" eaLnBrk="1" latinLnBrk="0" hangingPunct="1">
        <a:defRPr sz="2066" kern="1200">
          <a:solidFill>
            <a:schemeClr val="tx1"/>
          </a:solidFill>
          <a:latin typeface="+mn-lt"/>
          <a:ea typeface="+mn-ea"/>
          <a:cs typeface="+mn-cs"/>
        </a:defRPr>
      </a:lvl6pPr>
      <a:lvl7pPr marL="3135264" algn="l" defTabSz="1045088" rtl="0" eaLnBrk="1" latinLnBrk="0" hangingPunct="1">
        <a:defRPr sz="2066" kern="1200">
          <a:solidFill>
            <a:schemeClr val="tx1"/>
          </a:solidFill>
          <a:latin typeface="+mn-lt"/>
          <a:ea typeface="+mn-ea"/>
          <a:cs typeface="+mn-cs"/>
        </a:defRPr>
      </a:lvl7pPr>
      <a:lvl8pPr marL="3657808" algn="l" defTabSz="1045088" rtl="0" eaLnBrk="1" latinLnBrk="0" hangingPunct="1">
        <a:defRPr sz="2066" kern="1200">
          <a:solidFill>
            <a:schemeClr val="tx1"/>
          </a:solidFill>
          <a:latin typeface="+mn-lt"/>
          <a:ea typeface="+mn-ea"/>
          <a:cs typeface="+mn-cs"/>
        </a:defRPr>
      </a:lvl8pPr>
      <a:lvl9pPr marL="4180352" algn="l" defTabSz="1045088" rtl="0" eaLnBrk="1" latinLnBrk="0" hangingPunct="1">
        <a:defRPr sz="20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customXml" Target="../ink/ink4.xml"/><Relationship Id="rId5" Type="http://schemas.openxmlformats.org/officeDocument/2006/relationships/image" Target="../media/image17.png"/><Relationship Id="rId4" Type="http://schemas.openxmlformats.org/officeDocument/2006/relationships/customXml" Target="../ink/ink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tiff"/><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4.tiff"/><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562" y="2342510"/>
            <a:ext cx="10961737" cy="1530848"/>
          </a:xfrm>
        </p:spPr>
        <p:txBody>
          <a:bodyPr>
            <a:normAutofit/>
          </a:bodyPr>
          <a:lstStyle/>
          <a:p>
            <a:r>
              <a:rPr lang="en-US" dirty="0"/>
              <a:t>Reportable Event</a:t>
            </a:r>
          </a:p>
        </p:txBody>
      </p:sp>
      <p:sp>
        <p:nvSpPr>
          <p:cNvPr id="4" name="Text Placeholder 3"/>
          <p:cNvSpPr>
            <a:spLocks noGrp="1"/>
          </p:cNvSpPr>
          <p:nvPr>
            <p:ph type="body" sz="quarter" idx="13"/>
          </p:nvPr>
        </p:nvSpPr>
        <p:spPr>
          <a:xfrm>
            <a:off x="237095" y="6017811"/>
            <a:ext cx="10758488" cy="761057"/>
          </a:xfrm>
        </p:spPr>
        <p:txBody>
          <a:bodyPr>
            <a:normAutofit fontScale="92500" lnSpcReduction="20000"/>
          </a:bodyPr>
          <a:lstStyle/>
          <a:p>
            <a:r>
              <a:rPr lang="en-US" dirty="0"/>
              <a:t>Rebecca Ballard, JD, MA, CIP		May 13, 2021	</a:t>
            </a:r>
          </a:p>
          <a:p>
            <a:r>
              <a:rPr lang="en-US" dirty="0"/>
              <a:t>Director, Research Compliance	</a:t>
            </a:r>
          </a:p>
        </p:txBody>
      </p:sp>
    </p:spTree>
    <p:extLst>
      <p:ext uri="{BB962C8B-B14F-4D97-AF65-F5344CB8AC3E}">
        <p14:creationId xmlns:p14="http://schemas.microsoft.com/office/powerpoint/2010/main" val="2795213322"/>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In Section 1.0 you will provide information about the event, such as event type, a description and a date it occurred.</a:t>
            </a:r>
          </a:p>
        </p:txBody>
      </p:sp>
      <p:pic>
        <p:nvPicPr>
          <p:cNvPr id="6" name="Picture 5">
            <a:extLst>
              <a:ext uri="{FF2B5EF4-FFF2-40B4-BE49-F238E27FC236}">
                <a16:creationId xmlns:a16="http://schemas.microsoft.com/office/drawing/2014/main" id="{111600D7-83C4-4899-A422-B52A9EAF56EA}"/>
              </a:ext>
            </a:extLst>
          </p:cNvPr>
          <p:cNvPicPr>
            <a:picLocks noChangeAspect="1"/>
          </p:cNvPicPr>
          <p:nvPr/>
        </p:nvPicPr>
        <p:blipFill>
          <a:blip r:embed="rId3"/>
          <a:stretch>
            <a:fillRect/>
          </a:stretch>
        </p:blipFill>
        <p:spPr>
          <a:xfrm>
            <a:off x="1391051" y="1639090"/>
            <a:ext cx="10800949" cy="4957649"/>
          </a:xfrm>
          <a:prstGeom prst="rect">
            <a:avLst/>
          </a:prstGeom>
        </p:spPr>
      </p:pic>
    </p:spTree>
    <p:extLst>
      <p:ext uri="{BB962C8B-B14F-4D97-AF65-F5344CB8AC3E}">
        <p14:creationId xmlns:p14="http://schemas.microsoft.com/office/powerpoint/2010/main" val="123020293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Hit save and continue to the next section to move through the form.</a:t>
            </a:r>
          </a:p>
        </p:txBody>
      </p:sp>
      <p:pic>
        <p:nvPicPr>
          <p:cNvPr id="6" name="Picture 5">
            <a:extLst>
              <a:ext uri="{FF2B5EF4-FFF2-40B4-BE49-F238E27FC236}">
                <a16:creationId xmlns:a16="http://schemas.microsoft.com/office/drawing/2014/main" id="{111600D7-83C4-4899-A422-B52A9EAF56EA}"/>
              </a:ext>
            </a:extLst>
          </p:cNvPr>
          <p:cNvPicPr>
            <a:picLocks noChangeAspect="1"/>
          </p:cNvPicPr>
          <p:nvPr/>
        </p:nvPicPr>
        <p:blipFill>
          <a:blip r:embed="rId3"/>
          <a:stretch>
            <a:fillRect/>
          </a:stretch>
        </p:blipFill>
        <p:spPr>
          <a:xfrm>
            <a:off x="1391051" y="1639090"/>
            <a:ext cx="10800949" cy="4957649"/>
          </a:xfrm>
          <a:prstGeom prst="rect">
            <a:avLst/>
          </a:prstGeom>
        </p:spPr>
      </p:pic>
    </p:spTree>
    <p:extLst>
      <p:ext uri="{BB962C8B-B14F-4D97-AF65-F5344CB8AC3E}">
        <p14:creationId xmlns:p14="http://schemas.microsoft.com/office/powerpoint/2010/main" val="1537827780"/>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1" y="269650"/>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2.0 covers corrective actions taken to fix the immediate issue and those taken to help avoid future occurrences.</a:t>
            </a:r>
          </a:p>
        </p:txBody>
      </p:sp>
      <p:pic>
        <p:nvPicPr>
          <p:cNvPr id="3" name="Picture 2">
            <a:extLst>
              <a:ext uri="{FF2B5EF4-FFF2-40B4-BE49-F238E27FC236}">
                <a16:creationId xmlns:a16="http://schemas.microsoft.com/office/drawing/2014/main" id="{A50E72FE-07DE-4C22-AB86-92F3BCE626AA}"/>
              </a:ext>
            </a:extLst>
          </p:cNvPr>
          <p:cNvPicPr>
            <a:picLocks noChangeAspect="1"/>
          </p:cNvPicPr>
          <p:nvPr/>
        </p:nvPicPr>
        <p:blipFill>
          <a:blip r:embed="rId3"/>
          <a:stretch>
            <a:fillRect/>
          </a:stretch>
        </p:blipFill>
        <p:spPr>
          <a:xfrm>
            <a:off x="1402585" y="1639090"/>
            <a:ext cx="10789416" cy="3755031"/>
          </a:xfrm>
          <a:prstGeom prst="rect">
            <a:avLst/>
          </a:prstGeom>
        </p:spPr>
      </p:pic>
    </p:spTree>
    <p:extLst>
      <p:ext uri="{BB962C8B-B14F-4D97-AF65-F5344CB8AC3E}">
        <p14:creationId xmlns:p14="http://schemas.microsoft.com/office/powerpoint/2010/main" val="3733209299"/>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1" y="199040"/>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Sometimes events will require you modify the protocol or inform existing or future subjects. </a:t>
            </a:r>
          </a:p>
        </p:txBody>
      </p:sp>
      <p:pic>
        <p:nvPicPr>
          <p:cNvPr id="4" name="Picture 3">
            <a:extLst>
              <a:ext uri="{FF2B5EF4-FFF2-40B4-BE49-F238E27FC236}">
                <a16:creationId xmlns:a16="http://schemas.microsoft.com/office/drawing/2014/main" id="{C2FADC9A-138D-44F5-B172-74AF65DDE940}"/>
              </a:ext>
            </a:extLst>
          </p:cNvPr>
          <p:cNvPicPr>
            <a:picLocks noChangeAspect="1"/>
          </p:cNvPicPr>
          <p:nvPr/>
        </p:nvPicPr>
        <p:blipFill>
          <a:blip r:embed="rId3"/>
          <a:stretch>
            <a:fillRect/>
          </a:stretch>
        </p:blipFill>
        <p:spPr>
          <a:xfrm>
            <a:off x="1391051" y="1650519"/>
            <a:ext cx="10789519" cy="3634545"/>
          </a:xfrm>
          <a:prstGeom prst="rect">
            <a:avLst/>
          </a:prstGeom>
        </p:spPr>
      </p:pic>
      <p:sp>
        <p:nvSpPr>
          <p:cNvPr id="9" name="TextBox 8">
            <a:extLst>
              <a:ext uri="{FF2B5EF4-FFF2-40B4-BE49-F238E27FC236}">
                <a16:creationId xmlns:a16="http://schemas.microsoft.com/office/drawing/2014/main" id="{ADF9EE8D-BEA8-49D2-9322-80509CA77EF6}"/>
              </a:ext>
            </a:extLst>
          </p:cNvPr>
          <p:cNvSpPr txBox="1"/>
          <p:nvPr/>
        </p:nvSpPr>
        <p:spPr>
          <a:xfrm>
            <a:off x="1402481" y="5399743"/>
            <a:ext cx="10789519" cy="1128771"/>
          </a:xfrm>
          <a:prstGeom prst="rect">
            <a:avLst/>
          </a:prstGeom>
          <a:noFill/>
        </p:spPr>
        <p:txBody>
          <a:bodyPr wrap="square">
            <a:spAutoFit/>
          </a:bodyPr>
          <a:lstStyle/>
          <a:p>
            <a:pPr defTabSz="821223"/>
            <a:r>
              <a:rPr lang="en-US" sz="2245" b="1" dirty="0">
                <a:solidFill>
                  <a:srgbClr val="0A2240"/>
                </a:solidFill>
                <a:latin typeface="Verdana" panose="020B0604030504040204" pitchFamily="34" charset="0"/>
                <a:ea typeface="Verdana" panose="020B0604030504040204" pitchFamily="34" charset="0"/>
              </a:rPr>
              <a:t>In Section 3.0 select “Yes” if the event resulted in needing to change the protocol through an amendment or inform subjects of the event.</a:t>
            </a:r>
          </a:p>
        </p:txBody>
      </p:sp>
    </p:spTree>
    <p:extLst>
      <p:ext uri="{BB962C8B-B14F-4D97-AF65-F5344CB8AC3E}">
        <p14:creationId xmlns:p14="http://schemas.microsoft.com/office/powerpoint/2010/main" val="428731845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1" y="199040"/>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Sign-off and Submit</a:t>
            </a:r>
          </a:p>
        </p:txBody>
      </p:sp>
      <p:pic>
        <p:nvPicPr>
          <p:cNvPr id="3" name="Picture 2">
            <a:extLst>
              <a:ext uri="{FF2B5EF4-FFF2-40B4-BE49-F238E27FC236}">
                <a16:creationId xmlns:a16="http://schemas.microsoft.com/office/drawing/2014/main" id="{9B88A794-C2F5-47FE-96C7-98CC6F24ECE0}"/>
              </a:ext>
            </a:extLst>
          </p:cNvPr>
          <p:cNvPicPr>
            <a:picLocks noChangeAspect="1"/>
          </p:cNvPicPr>
          <p:nvPr/>
        </p:nvPicPr>
        <p:blipFill>
          <a:blip r:embed="rId3"/>
          <a:stretch>
            <a:fillRect/>
          </a:stretch>
        </p:blipFill>
        <p:spPr>
          <a:xfrm>
            <a:off x="1402481" y="1650519"/>
            <a:ext cx="10800949" cy="3294036"/>
          </a:xfrm>
          <a:prstGeom prst="rect">
            <a:avLst/>
          </a:prstGeom>
        </p:spPr>
      </p:pic>
      <p:sp>
        <p:nvSpPr>
          <p:cNvPr id="11" name="Title 3">
            <a:extLst>
              <a:ext uri="{FF2B5EF4-FFF2-40B4-BE49-F238E27FC236}">
                <a16:creationId xmlns:a16="http://schemas.microsoft.com/office/drawing/2014/main" id="{1004A2F0-6EA5-4A19-BAA2-E0B54916826D}"/>
              </a:ext>
            </a:extLst>
          </p:cNvPr>
          <p:cNvSpPr txBox="1">
            <a:spLocks/>
          </p:cNvSpPr>
          <p:nvPr/>
        </p:nvSpPr>
        <p:spPr bwMode="auto">
          <a:xfrm>
            <a:off x="1473160" y="79033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Once the form is complete, you will see the signoff and submit button.</a:t>
            </a:r>
          </a:p>
        </p:txBody>
      </p:sp>
      <p:sp>
        <p:nvSpPr>
          <p:cNvPr id="12" name="TextBox 11">
            <a:extLst>
              <a:ext uri="{FF2B5EF4-FFF2-40B4-BE49-F238E27FC236}">
                <a16:creationId xmlns:a16="http://schemas.microsoft.com/office/drawing/2014/main" id="{1F10E765-06DE-45B4-9A90-EC442733675F}"/>
              </a:ext>
            </a:extLst>
          </p:cNvPr>
          <p:cNvSpPr txBox="1"/>
          <p:nvPr/>
        </p:nvSpPr>
        <p:spPr>
          <a:xfrm>
            <a:off x="1402481" y="5459258"/>
            <a:ext cx="10194533"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Note: Only the Principal Investigator can execute the sign-off and submit action.</a:t>
            </a:r>
          </a:p>
        </p:txBody>
      </p:sp>
    </p:spTree>
    <p:extLst>
      <p:ext uri="{BB962C8B-B14F-4D97-AF65-F5344CB8AC3E}">
        <p14:creationId xmlns:p14="http://schemas.microsoft.com/office/powerpoint/2010/main" val="3933357181"/>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Sign-off and Submit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Click the submission form, “Approve”, and then save sign-off to approve and submit the reportable event.</a:t>
            </a:r>
          </a:p>
        </p:txBody>
      </p:sp>
      <p:pic>
        <p:nvPicPr>
          <p:cNvPr id="3" name="Picture 2">
            <a:extLst>
              <a:ext uri="{FF2B5EF4-FFF2-40B4-BE49-F238E27FC236}">
                <a16:creationId xmlns:a16="http://schemas.microsoft.com/office/drawing/2014/main" id="{AFACEA87-4D92-4C8B-91A9-08EB08D1D1E0}"/>
              </a:ext>
            </a:extLst>
          </p:cNvPr>
          <p:cNvPicPr>
            <a:picLocks noChangeAspect="1"/>
          </p:cNvPicPr>
          <p:nvPr/>
        </p:nvPicPr>
        <p:blipFill>
          <a:blip r:embed="rId3"/>
          <a:stretch>
            <a:fillRect/>
          </a:stretch>
        </p:blipFill>
        <p:spPr>
          <a:xfrm>
            <a:off x="1391051" y="1650518"/>
            <a:ext cx="10789518" cy="3827493"/>
          </a:xfrm>
          <a:prstGeom prst="rect">
            <a:avLst/>
          </a:prstGeom>
        </p:spPr>
      </p:pic>
    </p:spTree>
    <p:extLst>
      <p:ext uri="{BB962C8B-B14F-4D97-AF65-F5344CB8AC3E}">
        <p14:creationId xmlns:p14="http://schemas.microsoft.com/office/powerpoint/2010/main" val="241694530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AB4CE2-4B67-44AE-9310-F31B71C5C47D}"/>
              </a:ext>
            </a:extLst>
          </p:cNvPr>
          <p:cNvPicPr>
            <a:picLocks noChangeAspect="1"/>
          </p:cNvPicPr>
          <p:nvPr/>
        </p:nvPicPr>
        <p:blipFill>
          <a:blip r:embed="rId2"/>
          <a:stretch>
            <a:fillRect/>
          </a:stretch>
        </p:blipFill>
        <p:spPr>
          <a:xfrm>
            <a:off x="1391050" y="1651509"/>
            <a:ext cx="10800949" cy="3554982"/>
          </a:xfrm>
          <a:prstGeom prst="rect">
            <a:avLst/>
          </a:prstGeom>
        </p:spPr>
      </p:pic>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Sign-off and Submit: What if I am not the PI?</a:t>
            </a:r>
          </a:p>
        </p:txBody>
      </p:sp>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Click “notify PI to sign-off”.</a:t>
            </a:r>
          </a:p>
        </p:txBody>
      </p:sp>
      <p:sp>
        <p:nvSpPr>
          <p:cNvPr id="11" name="Title 3">
            <a:extLst>
              <a:ext uri="{FF2B5EF4-FFF2-40B4-BE49-F238E27FC236}">
                <a16:creationId xmlns:a16="http://schemas.microsoft.com/office/drawing/2014/main" id="{97244F5B-2B10-4BDC-8DB9-C0BD8FFBA40D}"/>
              </a:ext>
            </a:extLst>
          </p:cNvPr>
          <p:cNvSpPr txBox="1">
            <a:spLocks/>
          </p:cNvSpPr>
          <p:nvPr/>
        </p:nvSpPr>
        <p:spPr bwMode="auto">
          <a:xfrm>
            <a:off x="1684245" y="5438746"/>
            <a:ext cx="10707409"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The PI will be notified of the sign-off request.</a:t>
            </a:r>
          </a:p>
          <a:p>
            <a:pPr defTabSz="821223"/>
            <a:endParaRPr lang="en-US" sz="2245" b="0" dirty="0"/>
          </a:p>
          <a:p>
            <a:pPr defTabSz="821223"/>
            <a:r>
              <a:rPr lang="en-US" sz="2245" b="0" dirty="0"/>
              <a:t>An outstanding task will also show on the PI’s dashboard.</a:t>
            </a:r>
          </a:p>
        </p:txBody>
      </p:sp>
      <p:sp>
        <p:nvSpPr>
          <p:cNvPr id="13" name="TextBox 12">
            <a:extLst>
              <a:ext uri="{FF2B5EF4-FFF2-40B4-BE49-F238E27FC236}">
                <a16:creationId xmlns:a16="http://schemas.microsoft.com/office/drawing/2014/main" id="{0B49A53E-D875-47A7-9073-24A5B952183B}"/>
              </a:ext>
            </a:extLst>
          </p:cNvPr>
          <p:cNvSpPr txBox="1"/>
          <p:nvPr/>
        </p:nvSpPr>
        <p:spPr>
          <a:xfrm>
            <a:off x="8014528" y="3429000"/>
            <a:ext cx="4177472" cy="1569660"/>
          </a:xfrm>
          <a:prstGeom prst="rect">
            <a:avLst/>
          </a:prstGeom>
          <a:noFill/>
        </p:spPr>
        <p:txBody>
          <a:bodyPr wrap="square">
            <a:spAutoFit/>
          </a:bodyPr>
          <a:lstStyle/>
          <a:p>
            <a:pPr defTabSz="821223"/>
            <a:r>
              <a:rPr lang="en-US" sz="2400" b="0" dirty="0"/>
              <a:t>This action will send a notification to the PI </a:t>
            </a:r>
            <a:r>
              <a:rPr lang="en-US" sz="2400" dirty="0"/>
              <a:t>that the </a:t>
            </a:r>
            <a:r>
              <a:rPr lang="en-US" sz="2400" b="0" dirty="0"/>
              <a:t>submission is ready for review to sign-off and submit. </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F46A6CE-D642-418F-B180-63583927C057}"/>
                  </a:ext>
                </a:extLst>
              </p14:cNvPr>
              <p14:cNvContentPartPr/>
              <p14:nvPr/>
            </p14:nvContentPartPr>
            <p14:xfrm>
              <a:off x="6878830" y="4177235"/>
              <a:ext cx="16560" cy="12240"/>
            </p14:xfrm>
          </p:contentPart>
        </mc:Choice>
        <mc:Fallback xmlns="">
          <p:pic>
            <p:nvPicPr>
              <p:cNvPr id="7" name="Ink 6">
                <a:extLst>
                  <a:ext uri="{FF2B5EF4-FFF2-40B4-BE49-F238E27FC236}">
                    <a16:creationId xmlns:a16="http://schemas.microsoft.com/office/drawing/2014/main" id="{BF46A6CE-D642-418F-B180-63583927C057}"/>
                  </a:ext>
                </a:extLst>
              </p:cNvPr>
              <p:cNvPicPr/>
              <p:nvPr/>
            </p:nvPicPr>
            <p:blipFill>
              <a:blip r:embed="rId5"/>
              <a:stretch>
                <a:fillRect/>
              </a:stretch>
            </p:blipFill>
            <p:spPr>
              <a:xfrm>
                <a:off x="6843190" y="4105235"/>
                <a:ext cx="88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33EABAE-F5AD-4847-BE76-D320F6B2C54D}"/>
                  </a:ext>
                </a:extLst>
              </p14:cNvPr>
              <p14:cNvContentPartPr/>
              <p14:nvPr/>
            </p14:nvContentPartPr>
            <p14:xfrm>
              <a:off x="6886750" y="4100555"/>
              <a:ext cx="799920" cy="153000"/>
            </p14:xfrm>
          </p:contentPart>
        </mc:Choice>
        <mc:Fallback xmlns="">
          <p:pic>
            <p:nvPicPr>
              <p:cNvPr id="8" name="Ink 7">
                <a:extLst>
                  <a:ext uri="{FF2B5EF4-FFF2-40B4-BE49-F238E27FC236}">
                    <a16:creationId xmlns:a16="http://schemas.microsoft.com/office/drawing/2014/main" id="{533EABAE-F5AD-4847-BE76-D320F6B2C54D}"/>
                  </a:ext>
                </a:extLst>
              </p:cNvPr>
              <p:cNvPicPr/>
              <p:nvPr/>
            </p:nvPicPr>
            <p:blipFill>
              <a:blip r:embed="rId7"/>
              <a:stretch>
                <a:fillRect/>
              </a:stretch>
            </p:blipFill>
            <p:spPr>
              <a:xfrm>
                <a:off x="6850750" y="4028555"/>
                <a:ext cx="871560" cy="296640"/>
              </a:xfrm>
              <a:prstGeom prst="rect">
                <a:avLst/>
              </a:prstGeom>
            </p:spPr>
          </p:pic>
        </mc:Fallback>
      </mc:AlternateContent>
    </p:spTree>
    <p:extLst>
      <p:ext uri="{BB962C8B-B14F-4D97-AF65-F5344CB8AC3E}">
        <p14:creationId xmlns:p14="http://schemas.microsoft.com/office/powerpoint/2010/main" val="2742018009"/>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How do I track the submission’s review progress?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Submissions in progress will show on your dashboard under Studies Submission Status – In Progress. </a:t>
            </a:r>
          </a:p>
        </p:txBody>
      </p:sp>
      <p:sp>
        <p:nvSpPr>
          <p:cNvPr id="9" name="Title 3">
            <a:extLst>
              <a:ext uri="{FF2B5EF4-FFF2-40B4-BE49-F238E27FC236}">
                <a16:creationId xmlns:a16="http://schemas.microsoft.com/office/drawing/2014/main" id="{BCCDCFBB-151B-4A11-9AC0-B1447D839519}"/>
              </a:ext>
            </a:extLst>
          </p:cNvPr>
          <p:cNvSpPr txBox="1">
            <a:spLocks/>
          </p:cNvSpPr>
          <p:nvPr/>
        </p:nvSpPr>
        <p:spPr bwMode="auto">
          <a:xfrm>
            <a:off x="127328" y="5203965"/>
            <a:ext cx="1193734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A detailed look at the submission’s progress can be viewed under steps.</a:t>
            </a:r>
          </a:p>
        </p:txBody>
      </p:sp>
      <p:pic>
        <p:nvPicPr>
          <p:cNvPr id="3" name="Picture 2">
            <a:extLst>
              <a:ext uri="{FF2B5EF4-FFF2-40B4-BE49-F238E27FC236}">
                <a16:creationId xmlns:a16="http://schemas.microsoft.com/office/drawing/2014/main" id="{54BAA53D-3FDC-4FB0-97F9-B2495C55642C}"/>
              </a:ext>
            </a:extLst>
          </p:cNvPr>
          <p:cNvPicPr>
            <a:picLocks noChangeAspect="1"/>
          </p:cNvPicPr>
          <p:nvPr/>
        </p:nvPicPr>
        <p:blipFill>
          <a:blip r:embed="rId3"/>
          <a:stretch>
            <a:fillRect/>
          </a:stretch>
        </p:blipFill>
        <p:spPr>
          <a:xfrm>
            <a:off x="0" y="1938558"/>
            <a:ext cx="12192000" cy="298088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94873EF-9424-48A5-AA3C-8850A1CA909D}"/>
                  </a:ext>
                </a:extLst>
              </p14:cNvPr>
              <p14:cNvContentPartPr/>
              <p14:nvPr/>
            </p14:nvContentPartPr>
            <p14:xfrm>
              <a:off x="10594030" y="3094715"/>
              <a:ext cx="281160" cy="254880"/>
            </p14:xfrm>
          </p:contentPart>
        </mc:Choice>
        <mc:Fallback xmlns="">
          <p:pic>
            <p:nvPicPr>
              <p:cNvPr id="4" name="Ink 3">
                <a:extLst>
                  <a:ext uri="{FF2B5EF4-FFF2-40B4-BE49-F238E27FC236}">
                    <a16:creationId xmlns:a16="http://schemas.microsoft.com/office/drawing/2014/main" id="{094873EF-9424-48A5-AA3C-8850A1CA909D}"/>
                  </a:ext>
                </a:extLst>
              </p:cNvPr>
              <p:cNvPicPr/>
              <p:nvPr/>
            </p:nvPicPr>
            <p:blipFill>
              <a:blip r:embed="rId5"/>
              <a:stretch>
                <a:fillRect/>
              </a:stretch>
            </p:blipFill>
            <p:spPr>
              <a:xfrm>
                <a:off x="10558030" y="3022715"/>
                <a:ext cx="352800" cy="398520"/>
              </a:xfrm>
              <a:prstGeom prst="rect">
                <a:avLst/>
              </a:prstGeom>
            </p:spPr>
          </p:pic>
        </mc:Fallback>
      </mc:AlternateContent>
    </p:spTree>
    <p:extLst>
      <p:ext uri="{BB962C8B-B14F-4D97-AF65-F5344CB8AC3E}">
        <p14:creationId xmlns:p14="http://schemas.microsoft.com/office/powerpoint/2010/main" val="429001796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2237550" y="335357"/>
            <a:ext cx="9676802" cy="1169551"/>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Welcome!</a:t>
            </a:r>
          </a:p>
          <a:p>
            <a:pPr lvl="0"/>
            <a:endPar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rPr>
              <a:t>I’ll be guiding you through today’s course objectives</a:t>
            </a:r>
            <a:r>
              <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rPr>
              <a:t>.</a:t>
            </a:r>
            <a:endParaRPr lang="en-US" sz="1617" dirty="0">
              <a:solidFill>
                <a:srgbClr val="0A2240"/>
              </a:solidFill>
            </a:endParaRPr>
          </a:p>
        </p:txBody>
      </p:sp>
      <p:sp>
        <p:nvSpPr>
          <p:cNvPr id="6" name="Text Placeholder 3">
            <a:extLst>
              <a:ext uri="{FF2B5EF4-FFF2-40B4-BE49-F238E27FC236}">
                <a16:creationId xmlns:a16="http://schemas.microsoft.com/office/drawing/2014/main" id="{160E2506-8ED8-40CB-9DC0-B9354CC17226}"/>
              </a:ext>
            </a:extLst>
          </p:cNvPr>
          <p:cNvSpPr txBox="1">
            <a:spLocks/>
          </p:cNvSpPr>
          <p:nvPr/>
        </p:nvSpPr>
        <p:spPr>
          <a:xfrm>
            <a:off x="324325" y="2349862"/>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What to report</a:t>
            </a:r>
          </a:p>
          <a:p>
            <a:pPr defTabSz="821223"/>
            <a:r>
              <a:rPr lang="en-US" sz="2600" dirty="0"/>
              <a:t>How to submit a reportable event in </a:t>
            </a:r>
            <a:r>
              <a:rPr lang="en-US" sz="2600" dirty="0" err="1"/>
              <a:t>iRIS</a:t>
            </a:r>
            <a:r>
              <a:rPr lang="en-US" sz="2600" dirty="0"/>
              <a:t>.</a:t>
            </a:r>
            <a:endParaRPr lang="en-US" dirty="0"/>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spTree>
    <p:extLst>
      <p:ext uri="{BB962C8B-B14F-4D97-AF65-F5344CB8AC3E}">
        <p14:creationId xmlns:p14="http://schemas.microsoft.com/office/powerpoint/2010/main" val="1915131665"/>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9" y="1620140"/>
            <a:ext cx="12192000"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856440" y="654877"/>
            <a:ext cx="7581175"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What do I need to report?</a:t>
            </a:r>
          </a:p>
        </p:txBody>
      </p:sp>
      <p:sp>
        <p:nvSpPr>
          <p:cNvPr id="42" name="TextBox 41"/>
          <p:cNvSpPr txBox="1"/>
          <p:nvPr/>
        </p:nvSpPr>
        <p:spPr>
          <a:xfrm>
            <a:off x="440550" y="1951672"/>
            <a:ext cx="11572485" cy="2677656"/>
          </a:xfrm>
          <a:prstGeom prst="rect">
            <a:avLst/>
          </a:prstGeom>
          <a:noFill/>
        </p:spPr>
        <p:txBody>
          <a:bodyPr wrap="square" rtlCol="0">
            <a:spAutoFit/>
          </a:bodyPr>
          <a:lstStyle/>
          <a:p>
            <a:r>
              <a:rPr lang="en-US" sz="2400" dirty="0"/>
              <a:t>Federal regulations require institutions to ensure prompt reporting of unanticipated problems involving risk to research participants or others to the IRB, regulatory agencies, and appropriate officials. </a:t>
            </a:r>
          </a:p>
          <a:p>
            <a:endParaRPr lang="en-US" sz="2400" dirty="0"/>
          </a:p>
          <a:p>
            <a:r>
              <a:rPr lang="en-US" sz="2400" dirty="0"/>
              <a:t>In the conduct of their approved research, should unanticipated issues arise that may increase the level of risk or have other ethical implications, researchers shall report them in a timely manner. </a:t>
            </a:r>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spTree>
    <p:extLst>
      <p:ext uri="{BB962C8B-B14F-4D97-AF65-F5344CB8AC3E}">
        <p14:creationId xmlns:p14="http://schemas.microsoft.com/office/powerpoint/2010/main" val="2742307087"/>
      </p:ext>
    </p:extLst>
  </p:cSld>
  <p:clrMapOvr>
    <a:masterClrMapping/>
  </p:clrMapOvr>
  <mc:AlternateContent xmlns:mc="http://schemas.openxmlformats.org/markup-compatibility/2006" xmlns:p14="http://schemas.microsoft.com/office/powerpoint/2010/main">
    <mc:Choice Requires="p14">
      <p:transition spd="slow" p14:dur="2000" advTm="16453"/>
    </mc:Choice>
    <mc:Fallback xmlns="">
      <p:transition spd="slow" advTm="164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78" y="1620140"/>
            <a:ext cx="12192000"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856440" y="654877"/>
            <a:ext cx="7581175"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What do I need to report?</a:t>
            </a:r>
          </a:p>
        </p:txBody>
      </p:sp>
      <p:sp>
        <p:nvSpPr>
          <p:cNvPr id="42" name="TextBox 41"/>
          <p:cNvSpPr txBox="1"/>
          <p:nvPr/>
        </p:nvSpPr>
        <p:spPr>
          <a:xfrm>
            <a:off x="309757" y="1695640"/>
            <a:ext cx="11572485"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Unanticipated Problems or Adverse Events</a:t>
            </a:r>
          </a:p>
          <a:p>
            <a:pPr marL="800100" lvl="1" indent="-342900">
              <a:buFont typeface="Arial" panose="020B0604020202020204" pitchFamily="34" charset="0"/>
              <a:buChar char="•"/>
            </a:pPr>
            <a:r>
              <a:rPr lang="en-US" dirty="0"/>
              <a:t>Unexpected events (not disclosed in consent form or described as risks in the protocol) or expected events that are determined to be occurring at a significantly higher frequency or severity than expected;</a:t>
            </a:r>
          </a:p>
          <a:p>
            <a:pPr marL="800100" lvl="1" indent="-342900">
              <a:buFont typeface="Arial" panose="020B0604020202020204" pitchFamily="34" charset="0"/>
              <a:buChar char="•"/>
            </a:pPr>
            <a:r>
              <a:rPr lang="en-US" dirty="0"/>
              <a:t>Being serious (physically or mentally (psychologically harmful) – whether observed or reported by participants; and/or</a:t>
            </a:r>
          </a:p>
          <a:p>
            <a:pPr marL="800100" lvl="1" indent="-342900">
              <a:buFont typeface="Arial" panose="020B0604020202020204" pitchFamily="34" charset="0"/>
              <a:buChar char="•"/>
            </a:pPr>
            <a:r>
              <a:rPr lang="en-US" dirty="0"/>
              <a:t>Is related or possibly related to participation in the research</a:t>
            </a:r>
            <a:endParaRPr lang="en-US" sz="2400" dirty="0"/>
          </a:p>
          <a:p>
            <a:pPr marL="342900" indent="-342900">
              <a:buFont typeface="Arial" panose="020B0604020202020204" pitchFamily="34" charset="0"/>
              <a:buChar char="•"/>
            </a:pPr>
            <a:r>
              <a:rPr lang="en-US" sz="2400" dirty="0"/>
              <a:t>Protocol Deviations</a:t>
            </a:r>
          </a:p>
          <a:p>
            <a:pPr marL="800100" lvl="1" indent="-342900">
              <a:buFont typeface="Arial" panose="020B0604020202020204" pitchFamily="34" charset="0"/>
              <a:buChar char="•"/>
            </a:pPr>
            <a:r>
              <a:rPr lang="en-US" dirty="0"/>
              <a:t>Any variation, intentional or unintentional, from an approved study protocol, or deviation from relevant federal regulations or IRB requirements, that may affect the subject’s rights, safety, or well-being and/or the completeness, accuracy, and reliability of the study data.</a:t>
            </a:r>
          </a:p>
          <a:p>
            <a:pPr marL="342900" indent="-342900">
              <a:buFont typeface="Arial" panose="020B0604020202020204" pitchFamily="34" charset="0"/>
              <a:buChar char="•"/>
            </a:pPr>
            <a:r>
              <a:rPr lang="en-US" sz="2400" dirty="0"/>
              <a:t>Complaints from Participants</a:t>
            </a:r>
          </a:p>
          <a:p>
            <a:pPr marL="342900" indent="-342900">
              <a:buFont typeface="Arial" panose="020B0604020202020204" pitchFamily="34" charset="0"/>
              <a:buChar char="•"/>
            </a:pPr>
            <a:r>
              <a:rPr lang="en-US" sz="2400" dirty="0"/>
              <a:t>Monitoring reports</a:t>
            </a:r>
          </a:p>
          <a:p>
            <a:pPr marL="342900" indent="-342900">
              <a:buFont typeface="Arial" panose="020B0604020202020204" pitchFamily="34" charset="0"/>
              <a:buChar char="•"/>
            </a:pPr>
            <a:r>
              <a:rPr lang="en-US" sz="2400" dirty="0"/>
              <a:t>Other events that, in the opinion of the PI, are unanticipated, related to study participation, and affect the welfare of current, previous, or future participants, such as equipment problems and unavailability of study-related material. </a:t>
            </a:r>
          </a:p>
          <a:p>
            <a:pPr marL="800100" lvl="1" indent="-342900">
              <a:buFont typeface="Arial" panose="020B0604020202020204" pitchFamily="34" charset="0"/>
              <a:buChar char="•"/>
            </a:pPr>
            <a:endParaRPr lang="en-US" sz="2400" dirty="0"/>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spTree>
    <p:extLst>
      <p:ext uri="{BB962C8B-B14F-4D97-AF65-F5344CB8AC3E}">
        <p14:creationId xmlns:p14="http://schemas.microsoft.com/office/powerpoint/2010/main" val="3519278922"/>
      </p:ext>
    </p:extLst>
  </p:cSld>
  <p:clrMapOvr>
    <a:masterClrMapping/>
  </p:clrMapOvr>
  <mc:AlternateContent xmlns:mc="http://schemas.openxmlformats.org/markup-compatibility/2006" xmlns:p14="http://schemas.microsoft.com/office/powerpoint/2010/main">
    <mc:Choice Requires="p14">
      <p:transition spd="slow" p14:dur="2000" advTm="16453"/>
    </mc:Choice>
    <mc:Fallback xmlns="">
      <p:transition spd="slow" advTm="164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1805108" y="256070"/>
            <a:ext cx="9676802" cy="892552"/>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Now that we covered what to report, </a:t>
            </a:r>
          </a:p>
          <a:p>
            <a:r>
              <a:rPr lang="en-US" sz="2600" b="1" dirty="0">
                <a:solidFill>
                  <a:srgbClr val="0A2240"/>
                </a:solidFill>
                <a:latin typeface="Verdana" panose="020B0604030504040204" pitchFamily="34" charset="0"/>
                <a:ea typeface="Verdana" panose="020B0604030504040204" pitchFamily="34" charset="0"/>
              </a:rPr>
              <a:t>let’s look at how to report.</a:t>
            </a:r>
            <a:endParaRPr lang="en-US" sz="1617" dirty="0">
              <a:solidFill>
                <a:srgbClr val="0A2240"/>
              </a:solidFill>
            </a:endParaRPr>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sp>
        <p:nvSpPr>
          <p:cNvPr id="9" name="Text Placeholder 3">
            <a:extLst>
              <a:ext uri="{FF2B5EF4-FFF2-40B4-BE49-F238E27FC236}">
                <a16:creationId xmlns:a16="http://schemas.microsoft.com/office/drawing/2014/main" id="{82AA88DD-CE7D-45AD-A0BA-4EEE3C5C7391}"/>
              </a:ext>
            </a:extLst>
          </p:cNvPr>
          <p:cNvSpPr txBox="1">
            <a:spLocks/>
          </p:cNvSpPr>
          <p:nvPr/>
        </p:nvSpPr>
        <p:spPr>
          <a:xfrm>
            <a:off x="324325" y="2349862"/>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What to report</a:t>
            </a:r>
          </a:p>
          <a:p>
            <a:pPr defTabSz="821223"/>
            <a:r>
              <a:rPr lang="en-US" sz="2600" dirty="0"/>
              <a:t>How to submit a reportable event in </a:t>
            </a:r>
            <a:r>
              <a:rPr lang="en-US" sz="2600" dirty="0" err="1"/>
              <a:t>iRIS</a:t>
            </a:r>
            <a:r>
              <a:rPr lang="en-US" sz="2600" dirty="0"/>
              <a:t>.</a:t>
            </a:r>
            <a:endParaRPr lang="en-US" dirty="0"/>
          </a:p>
        </p:txBody>
      </p:sp>
      <p:pic>
        <p:nvPicPr>
          <p:cNvPr id="8" name="Picture 7">
            <a:extLst>
              <a:ext uri="{FF2B5EF4-FFF2-40B4-BE49-F238E27FC236}">
                <a16:creationId xmlns:a16="http://schemas.microsoft.com/office/drawing/2014/main" id="{C56E844C-EDD4-4CEC-A79F-49891578001C}"/>
              </a:ext>
            </a:extLst>
          </p:cNvPr>
          <p:cNvPicPr>
            <a:picLocks noChangeAspect="1"/>
          </p:cNvPicPr>
          <p:nvPr/>
        </p:nvPicPr>
        <p:blipFill>
          <a:blip r:embed="rId3" cstate="print"/>
          <a:stretch>
            <a:fillRect/>
          </a:stretch>
        </p:blipFill>
        <p:spPr>
          <a:xfrm>
            <a:off x="261657" y="2245353"/>
            <a:ext cx="519869" cy="465992"/>
          </a:xfrm>
          <a:prstGeom prst="rect">
            <a:avLst/>
          </a:prstGeom>
          <a:noFill/>
        </p:spPr>
      </p:pic>
    </p:spTree>
    <p:extLst>
      <p:ext uri="{BB962C8B-B14F-4D97-AF65-F5344CB8AC3E}">
        <p14:creationId xmlns:p14="http://schemas.microsoft.com/office/powerpoint/2010/main" val="1281362648"/>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You will manage all your studies through the Study Assistant Workspace.</a:t>
            </a:r>
          </a:p>
        </p:txBody>
      </p:sp>
      <p:pic>
        <p:nvPicPr>
          <p:cNvPr id="3" name="Picture 2">
            <a:extLst>
              <a:ext uri="{FF2B5EF4-FFF2-40B4-BE49-F238E27FC236}">
                <a16:creationId xmlns:a16="http://schemas.microsoft.com/office/drawing/2014/main" id="{E7AEC295-D314-4E73-A144-714280BD0991}"/>
              </a:ext>
            </a:extLst>
          </p:cNvPr>
          <p:cNvPicPr>
            <a:picLocks noChangeAspect="1"/>
          </p:cNvPicPr>
          <p:nvPr/>
        </p:nvPicPr>
        <p:blipFill>
          <a:blip r:embed="rId3"/>
          <a:stretch>
            <a:fillRect/>
          </a:stretch>
        </p:blipFill>
        <p:spPr>
          <a:xfrm>
            <a:off x="1391051" y="1642687"/>
            <a:ext cx="8458802" cy="4979732"/>
          </a:xfrm>
          <a:prstGeom prst="rect">
            <a:avLst/>
          </a:prstGeom>
        </p:spPr>
      </p:pic>
      <p:sp>
        <p:nvSpPr>
          <p:cNvPr id="12" name="Speech Bubble: Rectangle 11">
            <a:extLst>
              <a:ext uri="{FF2B5EF4-FFF2-40B4-BE49-F238E27FC236}">
                <a16:creationId xmlns:a16="http://schemas.microsoft.com/office/drawing/2014/main" id="{F93AA5AE-21F4-4E9A-B171-A1F44257E62F}"/>
              </a:ext>
            </a:extLst>
          </p:cNvPr>
          <p:cNvSpPr/>
          <p:nvPr/>
        </p:nvSpPr>
        <p:spPr>
          <a:xfrm>
            <a:off x="9849852" y="1639090"/>
            <a:ext cx="2342147" cy="2596026"/>
          </a:xfrm>
          <a:prstGeom prst="wedgeRectCallout">
            <a:avLst>
              <a:gd name="adj1" fmla="val -50166"/>
              <a:gd name="adj2" fmla="val 21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You will be taken to the Study Assistant Workspace once you login.</a:t>
            </a:r>
          </a:p>
          <a:p>
            <a:endParaRPr lang="en-US" sz="1200" dirty="0" err="1">
              <a:solidFill>
                <a:schemeClr val="bg2"/>
              </a:solidFill>
            </a:endParaRPr>
          </a:p>
        </p:txBody>
      </p:sp>
    </p:spTree>
    <p:extLst>
      <p:ext uri="{BB962C8B-B14F-4D97-AF65-F5344CB8AC3E}">
        <p14:creationId xmlns:p14="http://schemas.microsoft.com/office/powerpoint/2010/main" val="210449099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Locate the study you want to submit a report for. </a:t>
            </a:r>
          </a:p>
        </p:txBody>
      </p:sp>
      <p:pic>
        <p:nvPicPr>
          <p:cNvPr id="3" name="Picture 2">
            <a:extLst>
              <a:ext uri="{FF2B5EF4-FFF2-40B4-BE49-F238E27FC236}">
                <a16:creationId xmlns:a16="http://schemas.microsoft.com/office/drawing/2014/main" id="{E7AEC295-D314-4E73-A144-714280BD0991}"/>
              </a:ext>
            </a:extLst>
          </p:cNvPr>
          <p:cNvPicPr>
            <a:picLocks noChangeAspect="1"/>
          </p:cNvPicPr>
          <p:nvPr/>
        </p:nvPicPr>
        <p:blipFill>
          <a:blip r:embed="rId3"/>
          <a:stretch>
            <a:fillRect/>
          </a:stretch>
        </p:blipFill>
        <p:spPr>
          <a:xfrm>
            <a:off x="1391050" y="1642687"/>
            <a:ext cx="8458801" cy="4979732"/>
          </a:xfrm>
          <a:prstGeom prst="rect">
            <a:avLst/>
          </a:prstGeom>
        </p:spPr>
      </p:pic>
      <p:sp>
        <p:nvSpPr>
          <p:cNvPr id="12" name="Speech Bubble: Rectangle 11">
            <a:extLst>
              <a:ext uri="{FF2B5EF4-FFF2-40B4-BE49-F238E27FC236}">
                <a16:creationId xmlns:a16="http://schemas.microsoft.com/office/drawing/2014/main" id="{F93AA5AE-21F4-4E9A-B171-A1F44257E62F}"/>
              </a:ext>
            </a:extLst>
          </p:cNvPr>
          <p:cNvSpPr/>
          <p:nvPr/>
        </p:nvSpPr>
        <p:spPr>
          <a:xfrm>
            <a:off x="9849852" y="1639090"/>
            <a:ext cx="2342147" cy="2596026"/>
          </a:xfrm>
          <a:prstGeom prst="wedgeRectCallout">
            <a:avLst>
              <a:gd name="adj1" fmla="val -50166"/>
              <a:gd name="adj2" fmla="val 21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You will be taken to the Study Assistant Workspace once you login.</a:t>
            </a:r>
          </a:p>
          <a:p>
            <a:endParaRPr lang="en-US" sz="1200" dirty="0" err="1">
              <a:solidFill>
                <a:schemeClr val="bg2"/>
              </a:solidFill>
            </a:endParaRPr>
          </a:p>
        </p:txBody>
      </p:sp>
    </p:spTree>
    <p:extLst>
      <p:ext uri="{BB962C8B-B14F-4D97-AF65-F5344CB8AC3E}">
        <p14:creationId xmlns:p14="http://schemas.microsoft.com/office/powerpoint/2010/main" val="2371259579"/>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For studies with a study status as “Approved”, </a:t>
            </a:r>
            <a:r>
              <a:rPr lang="en-US" sz="2245"/>
              <a:t>select under actions “Forms”.</a:t>
            </a:r>
            <a:endParaRPr lang="en-US" sz="2245" dirty="0"/>
          </a:p>
        </p:txBody>
      </p:sp>
      <p:pic>
        <p:nvPicPr>
          <p:cNvPr id="3" name="Picture 2">
            <a:extLst>
              <a:ext uri="{FF2B5EF4-FFF2-40B4-BE49-F238E27FC236}">
                <a16:creationId xmlns:a16="http://schemas.microsoft.com/office/drawing/2014/main" id="{31554B72-60AF-473F-A21C-7915E47CC237}"/>
              </a:ext>
            </a:extLst>
          </p:cNvPr>
          <p:cNvPicPr>
            <a:picLocks noChangeAspect="1"/>
          </p:cNvPicPr>
          <p:nvPr/>
        </p:nvPicPr>
        <p:blipFill>
          <a:blip r:embed="rId3"/>
          <a:stretch>
            <a:fillRect/>
          </a:stretch>
        </p:blipFill>
        <p:spPr>
          <a:xfrm>
            <a:off x="1379621" y="1650519"/>
            <a:ext cx="10800949" cy="2878085"/>
          </a:xfrm>
          <a:prstGeom prst="rect">
            <a:avLst/>
          </a:prstGeom>
        </p:spPr>
      </p:pic>
    </p:spTree>
    <p:extLst>
      <p:ext uri="{BB962C8B-B14F-4D97-AF65-F5344CB8AC3E}">
        <p14:creationId xmlns:p14="http://schemas.microsoft.com/office/powerpoint/2010/main" val="2012263503"/>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Select IRB Reportable Events Form to open the reportable event submission form.</a:t>
            </a:r>
          </a:p>
        </p:txBody>
      </p:sp>
      <p:pic>
        <p:nvPicPr>
          <p:cNvPr id="4" name="Picture 3">
            <a:extLst>
              <a:ext uri="{FF2B5EF4-FFF2-40B4-BE49-F238E27FC236}">
                <a16:creationId xmlns:a16="http://schemas.microsoft.com/office/drawing/2014/main" id="{51838B18-8938-4F93-8121-6F8F0B5640EA}"/>
              </a:ext>
            </a:extLst>
          </p:cNvPr>
          <p:cNvPicPr>
            <a:picLocks noChangeAspect="1"/>
          </p:cNvPicPr>
          <p:nvPr/>
        </p:nvPicPr>
        <p:blipFill rotWithShape="1">
          <a:blip r:embed="rId3"/>
          <a:srcRect t="10900"/>
          <a:stretch/>
        </p:blipFill>
        <p:spPr>
          <a:xfrm>
            <a:off x="1390330" y="1639090"/>
            <a:ext cx="10801669" cy="498332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F5B1FC7-CF46-4A21-BAC5-E46D88DB8C8B}"/>
                  </a:ext>
                </a:extLst>
              </p14:cNvPr>
              <p14:cNvContentPartPr/>
              <p14:nvPr/>
            </p14:nvContentPartPr>
            <p14:xfrm>
              <a:off x="8086990" y="3498546"/>
              <a:ext cx="311760" cy="161640"/>
            </p14:xfrm>
          </p:contentPart>
        </mc:Choice>
        <mc:Fallback xmlns="">
          <p:pic>
            <p:nvPicPr>
              <p:cNvPr id="2" name="Ink 1">
                <a:extLst>
                  <a:ext uri="{FF2B5EF4-FFF2-40B4-BE49-F238E27FC236}">
                    <a16:creationId xmlns:a16="http://schemas.microsoft.com/office/drawing/2014/main" id="{EF5B1FC7-CF46-4A21-BAC5-E46D88DB8C8B}"/>
                  </a:ext>
                </a:extLst>
              </p:cNvPr>
              <p:cNvPicPr/>
              <p:nvPr/>
            </p:nvPicPr>
            <p:blipFill>
              <a:blip r:embed="rId5"/>
              <a:stretch>
                <a:fillRect/>
              </a:stretch>
            </p:blipFill>
            <p:spPr>
              <a:xfrm>
                <a:off x="8050990" y="3426546"/>
                <a:ext cx="3834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2B8EEA3-AAEA-4888-985A-463913BC76A1}"/>
                  </a:ext>
                </a:extLst>
              </p14:cNvPr>
              <p14:cNvContentPartPr/>
              <p14:nvPr/>
            </p14:nvContentPartPr>
            <p14:xfrm>
              <a:off x="5654830" y="3570906"/>
              <a:ext cx="678960" cy="28440"/>
            </p14:xfrm>
          </p:contentPart>
        </mc:Choice>
        <mc:Fallback xmlns="">
          <p:pic>
            <p:nvPicPr>
              <p:cNvPr id="3" name="Ink 2">
                <a:extLst>
                  <a:ext uri="{FF2B5EF4-FFF2-40B4-BE49-F238E27FC236}">
                    <a16:creationId xmlns:a16="http://schemas.microsoft.com/office/drawing/2014/main" id="{E2B8EEA3-AAEA-4888-985A-463913BC76A1}"/>
                  </a:ext>
                </a:extLst>
              </p:cNvPr>
              <p:cNvPicPr/>
              <p:nvPr/>
            </p:nvPicPr>
            <p:blipFill>
              <a:blip r:embed="rId7"/>
              <a:stretch>
                <a:fillRect/>
              </a:stretch>
            </p:blipFill>
            <p:spPr>
              <a:xfrm>
                <a:off x="5619190" y="3499266"/>
                <a:ext cx="750600" cy="172080"/>
              </a:xfrm>
              <a:prstGeom prst="rect">
                <a:avLst/>
              </a:prstGeom>
            </p:spPr>
          </p:pic>
        </mc:Fallback>
      </mc:AlternateContent>
    </p:spTree>
    <p:extLst>
      <p:ext uri="{BB962C8B-B14F-4D97-AF65-F5344CB8AC3E}">
        <p14:creationId xmlns:p14="http://schemas.microsoft.com/office/powerpoint/2010/main" val="355968558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8E86C38C-FBEA-8540-8B70-0B0E4E155384}" vid="{632ACC5A-7936-D34C-8396-772E7E8272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650</Words>
  <Application>Microsoft Office PowerPoint</Application>
  <PresentationFormat>Widescreen</PresentationFormat>
  <Paragraphs>51</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1_Ethicon PPT Template</vt:lpstr>
      <vt:lpstr>Reportable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v. Research</dc:title>
  <dc:creator>Ballard, Rebecca</dc:creator>
  <cp:lastModifiedBy>Ballard, Rebecca</cp:lastModifiedBy>
  <cp:revision>26</cp:revision>
  <dcterms:created xsi:type="dcterms:W3CDTF">2019-05-31T22:19:30Z</dcterms:created>
  <dcterms:modified xsi:type="dcterms:W3CDTF">2021-05-20T20:02:31Z</dcterms:modified>
</cp:coreProperties>
</file>