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sldIdLst>
    <p:sldId id="257" r:id="rId3"/>
    <p:sldId id="274" r:id="rId4"/>
    <p:sldId id="418" r:id="rId5"/>
    <p:sldId id="458" r:id="rId6"/>
    <p:sldId id="460" r:id="rId7"/>
    <p:sldId id="459" r:id="rId8"/>
    <p:sldId id="461" r:id="rId9"/>
    <p:sldId id="462" r:id="rId10"/>
    <p:sldId id="463" r:id="rId11"/>
    <p:sldId id="466" r:id="rId12"/>
    <p:sldId id="467" r:id="rId13"/>
    <p:sldId id="468" r:id="rId14"/>
    <p:sldId id="469" r:id="rId15"/>
    <p:sldId id="470" r:id="rId16"/>
    <p:sldId id="471" r:id="rId17"/>
    <p:sldId id="472" r:id="rId18"/>
    <p:sldId id="474" r:id="rId19"/>
    <p:sldId id="475" r:id="rId20"/>
    <p:sldId id="476" r:id="rId21"/>
    <p:sldId id="477" r:id="rId22"/>
    <p:sldId id="478" r:id="rId23"/>
    <p:sldId id="479" r:id="rId24"/>
    <p:sldId id="473" r:id="rId25"/>
    <p:sldId id="480" r:id="rId26"/>
    <p:sldId id="481" r:id="rId27"/>
    <p:sldId id="482" r:id="rId28"/>
    <p:sldId id="4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1F6F9D-DD47-4AB2-954F-A5BA3280DD8E}" v="26" dt="2021-03-10T22:01:22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0T20:20:16.55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1055 8,'-19'0,"0"0,0 1,0 1,0 1,1 0,-1 2,1 0,0 1,0 0,-25 15,0 5,-51 23,78-42,-2 0,1-1,-1 0,0-2,0 0,-25 2,26-4,0 0,0 2,-29 9,36-9,-1 0,1-1,-1 0,0-1,0 0,0-1,0 0,0-1,0 0,0-1,-20-3,29 3,1 0,-1 1,1-1,-1 1,1-1,-1 1,0 0,1-1,-1 1,1 0,-1 0,0 0,1 0,-1 1,1-1,-1 0,0 1,1-1,-1 1,1-1,-1 1,1 0,0 0,-1-1,1 1,0 0,-1 0,1 0,0 1,0-1,0 0,0 0,-1 3,0 1,0 1,1 0,0 0,0 0,0 0,1 0,0 12,3 18,1-1,3 1,16 55,-13-51,-8-34,0 1,1-1,0 0,0 0,0 0,1-1,-1 1,1-1,1 0,-1 0,1 0,0-1,0 1,0-1,0 0,1-1,0 1,-1-1,1 0,1-1,-1 1,0-1,1-1,11 3,14 1,0-2,0-1,61-4,-53 0,35 0,196 4,-234 7,13 2,-48-10,0-1,-1 0,1 0,0 0,0 0,0 0,0 0,-1 0,1-1,0 1,0-1,0 1,-1-1,1 0,0 0,-1 0,1 0,-1 0,1 0,2-2,-4 1,1 0,0 1,-1-1,1 0,-1 0,1 0,-1 1,0-1,0 0,0 0,0 0,0 0,0 0,0 1,-1-1,1 0,-1 0,0-2,-16-41,10 27,-18-35,20 45,0-1,1 1,0-1,0 0,1 0,1-1,-1 1,0-12,5-116,0 104,-1 1,-1-1,-9-60,8 89,0 0,0 1,-1-1,0 0,0 1,0-1,0 1,-1 0,1 0,-1 0,0 0,1 0,-1 1,-1-1,1 1,0 0,-1 0,1 0,-1 0,1 0,-1 1,0 0,0 0,0 0,-7-1,-12-1,1 0,-1 2,-32 2,29 0,-476 5,443-3,-72 13,110-13,17-3,1 0,-1 1,0-1,1 1,-1 0,1 0,-1 1,1-1,0 1,-1 0,1-1,0 2,0-1,0 0,0 0,1 1,-1 0,1-1,-1 1,1 0,0 0,0 0,-1 4,0 2,1-1,0 1,0 0,1 0,0 0,1 0,0 0,1 12,5 191,-3-196,0-1,1 1,1-1,0 0,11 19,10 31,-23-53,1-1,1 0,0 0,1 0,0-1,0 1,1-2,0 1,10 9,-11-13,0 0,1-1,0 0,0 0,0-1,1 0,0 0,-1 0,1-1,0-1,1 1,-1-1,13 1,38 5,5 0,76 1,253-10,-388 2,-1-2,1 1,0 0,0-1,-1 0,1 0,0 0,5-3,7-6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F796B-458D-420F-9FE2-3528D81EC1C2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27660-3152-4B3D-9E8B-B4C55EDA8D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1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8"/>
          <a:stretch/>
        </p:blipFill>
        <p:spPr>
          <a:xfrm>
            <a:off x="-23452" y="-119495"/>
            <a:ext cx="12210256" cy="6029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9247" y="1939948"/>
            <a:ext cx="10757647" cy="1136743"/>
          </a:xfrm>
        </p:spPr>
        <p:txBody>
          <a:bodyPr anchor="b"/>
          <a:lstStyle>
            <a:lvl1pPr algn="l">
              <a:defRPr sz="6000">
                <a:solidFill>
                  <a:srgbClr val="002B54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9246" y="3107186"/>
            <a:ext cx="10757647" cy="9269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246" y="623801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4223F25B-0DC5-4A83-BA12-0C6597E7F9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4153078"/>
            <a:ext cx="10758488" cy="4512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Date  •  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A1701-7005-4CFD-8CB0-50097E07E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4077" y="5909583"/>
            <a:ext cx="4507923" cy="9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3090-B69E-4A61-BF30-A6F6A932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C18BD-C6BE-4EA0-B7BC-FA0A4217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4016-3964-42BC-9E1E-CD92737C655A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EFEA6-8DAF-44E5-BC62-3D9190FEE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8E0A5-0FE4-4392-8E5A-69F329D3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93F-25B1-4B2B-A745-DDC69CB626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7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946400" y="4462151"/>
            <a:ext cx="8534400" cy="3454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45" b="0" i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0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5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Click to edit Master subtitle style</a:t>
            </a:r>
            <a:endParaRPr kumimoji="0" lang="en-US" sz="2245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00754" y="3731557"/>
            <a:ext cx="10363200" cy="525208"/>
          </a:xfrm>
          <a:prstGeom prst="rect">
            <a:avLst/>
          </a:prstGeom>
        </p:spPr>
        <p:txBody>
          <a:bodyPr anchor="t"/>
          <a:lstStyle>
            <a:lvl1pPr algn="r">
              <a:defRPr sz="3413">
                <a:solidFill>
                  <a:srgbClr val="0A2240"/>
                </a:solidFill>
              </a:defRPr>
            </a:lvl1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Click to edit Master title style</a:t>
            </a:r>
            <a:endParaRPr kumimoji="0" lang="en-US" sz="341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350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22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2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88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NUL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EBCC9-EE31-45FA-8ED0-FB8CF6CE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1C1F3-88C9-467B-B35E-AF4FCFBC4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EE423-D602-49A5-9301-2BEB141DD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4016-3964-42BC-9E1E-CD92737C655A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BAD6A-3A78-4874-80FC-6551FC68D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F7940-03BD-428D-9E9F-96136AA83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0093F-25B1-4B2B-A745-DDC69CB626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5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ob.searles\Desktop\Template\art-fram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61" y="-94396"/>
            <a:ext cx="12480910" cy="7687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-24487" y="0"/>
            <a:ext cx="12261947" cy="6661242"/>
          </a:xfrm>
          <a:prstGeom prst="rect">
            <a:avLst/>
          </a:prstGeom>
          <a:solidFill>
            <a:schemeClr val="bg2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24487" y="6648852"/>
            <a:ext cx="12261947" cy="257256"/>
          </a:xfrm>
          <a:prstGeom prst="rect">
            <a:avLst/>
          </a:prstGeom>
          <a:solidFill>
            <a:srgbClr val="0A2240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 dirty="0">
              <a:solidFill>
                <a:schemeClr val="bg2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2541" y="2586614"/>
            <a:ext cx="10431992" cy="168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304801"/>
            <a:ext cx="8301796" cy="34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48360"/>
            <a:ext cx="12062137" cy="2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43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45" b="0" i="0" kern="1200">
          <a:solidFill>
            <a:srgbClr val="0A22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5pPr>
      <a:lvl6pPr marL="522544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6pPr>
      <a:lvl7pPr marL="1045088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7pPr>
      <a:lvl8pPr marL="1567632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8pPr>
      <a:lvl9pPr marL="2090176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9pPr>
    </p:titleStyle>
    <p:bodyStyle>
      <a:lvl1pPr marL="264901" indent="-264901" algn="l" rtl="0" eaLnBrk="1" fontAlgn="base" hangingPunct="1">
        <a:spcBef>
          <a:spcPts val="2058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245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625965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992471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357163" indent="-257643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1671052" indent="-261272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617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873992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6pPr>
      <a:lvl7pPr marL="3396536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7pPr>
      <a:lvl8pPr marL="3919079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8pPr>
      <a:lvl9pPr marL="4441624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1pPr>
      <a:lvl2pPr marL="52254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2pPr>
      <a:lvl3pPr marL="104508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3pPr>
      <a:lvl4pPr marL="156763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4pPr>
      <a:lvl5pPr marL="2090176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5pPr>
      <a:lvl6pPr marL="261272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6pPr>
      <a:lvl7pPr marL="313526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7pPr>
      <a:lvl8pPr marL="365780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8pPr>
      <a:lvl9pPr marL="418035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562" y="2342510"/>
            <a:ext cx="10961737" cy="1530848"/>
          </a:xfrm>
        </p:spPr>
        <p:txBody>
          <a:bodyPr>
            <a:normAutofit/>
          </a:bodyPr>
          <a:lstStyle/>
          <a:p>
            <a:r>
              <a:rPr lang="en-US" dirty="0"/>
              <a:t>Amendment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7095" y="6017811"/>
            <a:ext cx="10758488" cy="7610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Rebecca Ballard, JD, MA, CIP		May 13, 2021	</a:t>
            </a:r>
          </a:p>
          <a:p>
            <a:r>
              <a:rPr lang="en-US" dirty="0"/>
              <a:t>Director, Research Compliance	</a:t>
            </a:r>
          </a:p>
        </p:txBody>
      </p:sp>
    </p:spTree>
    <p:extLst>
      <p:ext uri="{BB962C8B-B14F-4D97-AF65-F5344CB8AC3E}">
        <p14:creationId xmlns:p14="http://schemas.microsoft.com/office/powerpoint/2010/main" val="27952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80"/>
    </mc:Choice>
    <mc:Fallback xmlns="">
      <p:transition spd="slow" advTm="134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1442BB-D893-41EC-A65F-EA5581047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1" y="1650518"/>
            <a:ext cx="10789519" cy="49718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8507" y="155608"/>
            <a:ext cx="10692063" cy="10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Making Changes: The Application</a:t>
            </a:r>
          </a:p>
          <a:p>
            <a:pPr defTabSz="821223"/>
            <a:endParaRPr lang="en-US" sz="2245" dirty="0"/>
          </a:p>
          <a:p>
            <a:pPr defTabSz="821223"/>
            <a:r>
              <a:rPr lang="en-US" sz="2245" b="0" dirty="0"/>
              <a:t>To edit your protocol, click under the revised protocol application section.</a:t>
            </a:r>
            <a:endParaRPr lang="en-US" sz="2245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2653491D-4C60-4520-B44D-2D512E57FABE}"/>
              </a:ext>
            </a:extLst>
          </p:cNvPr>
          <p:cNvSpPr/>
          <p:nvPr/>
        </p:nvSpPr>
        <p:spPr>
          <a:xfrm rot="8565268">
            <a:off x="2227318" y="3768997"/>
            <a:ext cx="1256231" cy="734939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A2350-C8B2-41CD-AB2C-5D56FBCA8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1" y="1639090"/>
            <a:ext cx="10789519" cy="49833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8507" y="155608"/>
            <a:ext cx="10692063" cy="138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Making Changes: The Application</a:t>
            </a:r>
          </a:p>
          <a:p>
            <a:pPr defTabSz="821223"/>
            <a:endParaRPr lang="en-US" sz="2245" dirty="0"/>
          </a:p>
          <a:p>
            <a:pPr defTabSz="821223"/>
            <a:r>
              <a:rPr lang="en-US" sz="2245" b="0" dirty="0"/>
              <a:t>This will show the latest version of your IRB application.</a:t>
            </a:r>
          </a:p>
          <a:p>
            <a:pPr defTabSz="821223"/>
            <a:r>
              <a:rPr lang="en-US" sz="2245" b="0" dirty="0"/>
              <a:t>Click “Add Revision”.</a:t>
            </a:r>
            <a:endParaRPr lang="en-US" sz="2245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2653491D-4C60-4520-B44D-2D512E57FABE}"/>
              </a:ext>
            </a:extLst>
          </p:cNvPr>
          <p:cNvSpPr/>
          <p:nvPr/>
        </p:nvSpPr>
        <p:spPr>
          <a:xfrm rot="5400000">
            <a:off x="8896566" y="4391400"/>
            <a:ext cx="1256231" cy="734939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1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3EA184-F4F6-49F5-995A-417166F67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0" y="1650519"/>
            <a:ext cx="10800949" cy="49718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8507" y="155608"/>
            <a:ext cx="10692063" cy="10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Making Changes: The Application</a:t>
            </a:r>
          </a:p>
          <a:p>
            <a:pPr defTabSz="821223"/>
            <a:endParaRPr lang="en-US" sz="2245" dirty="0"/>
          </a:p>
          <a:p>
            <a:pPr defTabSz="821223"/>
            <a:r>
              <a:rPr lang="en-US" sz="2245" b="0" dirty="0"/>
              <a:t>Click Confirm.</a:t>
            </a:r>
            <a:endParaRPr lang="en-US" sz="2245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2653491D-4C60-4520-B44D-2D512E57FABE}"/>
              </a:ext>
            </a:extLst>
          </p:cNvPr>
          <p:cNvSpPr/>
          <p:nvPr/>
        </p:nvSpPr>
        <p:spPr>
          <a:xfrm rot="5400000">
            <a:off x="7629829" y="5230299"/>
            <a:ext cx="1256231" cy="734939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0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94DF9D-4A17-4E47-9C02-4830A60E4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1" y="1650519"/>
            <a:ext cx="10800949" cy="49718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8507" y="155608"/>
            <a:ext cx="10692063" cy="10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Making Changes: The Application</a:t>
            </a:r>
          </a:p>
          <a:p>
            <a:pPr defTabSz="821223"/>
            <a:endParaRPr lang="en-US" sz="2245" dirty="0"/>
          </a:p>
          <a:p>
            <a:pPr defTabSz="821223"/>
            <a:r>
              <a:rPr lang="en-US" sz="2245" b="0" dirty="0"/>
              <a:t>This will create a new version of your IRB application that is editable.</a:t>
            </a:r>
            <a:endParaRPr lang="en-US" sz="2245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2653491D-4C60-4520-B44D-2D512E57FABE}"/>
              </a:ext>
            </a:extLst>
          </p:cNvPr>
          <p:cNvSpPr/>
          <p:nvPr/>
        </p:nvSpPr>
        <p:spPr>
          <a:xfrm rot="1812972">
            <a:off x="8359671" y="2336098"/>
            <a:ext cx="1256231" cy="734939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4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94DF9D-4A17-4E47-9C02-4830A60E4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1" y="1650519"/>
            <a:ext cx="10800949" cy="49718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8507" y="155608"/>
            <a:ext cx="10692063" cy="138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Making Changes: The Application</a:t>
            </a:r>
          </a:p>
          <a:p>
            <a:pPr defTabSz="821223"/>
            <a:endParaRPr lang="en-US" sz="2245" dirty="0"/>
          </a:p>
          <a:p>
            <a:pPr defTabSz="821223"/>
            <a:r>
              <a:rPr lang="en-US" sz="2245" b="0" dirty="0"/>
              <a:t>Click through the application and make the changes to the questions needed for your amendment.</a:t>
            </a:r>
            <a:endParaRPr lang="en-US" sz="2245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2653491D-4C60-4520-B44D-2D512E57FABE}"/>
              </a:ext>
            </a:extLst>
          </p:cNvPr>
          <p:cNvSpPr/>
          <p:nvPr/>
        </p:nvSpPr>
        <p:spPr>
          <a:xfrm rot="1812972">
            <a:off x="4156787" y="4315900"/>
            <a:ext cx="1256231" cy="734939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13790E-D57E-423D-9CBD-355240C68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1" y="1661948"/>
            <a:ext cx="10800949" cy="49718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8507" y="155608"/>
            <a:ext cx="10692063" cy="138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Making Changes: The Application</a:t>
            </a:r>
          </a:p>
          <a:p>
            <a:pPr defTabSz="821223"/>
            <a:endParaRPr lang="en-US" sz="2245" dirty="0"/>
          </a:p>
          <a:p>
            <a:pPr defTabSz="821223"/>
            <a:r>
              <a:rPr lang="en-US" sz="2245" b="0" dirty="0"/>
              <a:t>Save and continue the application and you will be returned to the attachment section of your amendment form.</a:t>
            </a:r>
            <a:endParaRPr lang="en-US" sz="2245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2653491D-4C60-4520-B44D-2D512E57FABE}"/>
              </a:ext>
            </a:extLst>
          </p:cNvPr>
          <p:cNvSpPr/>
          <p:nvPr/>
        </p:nvSpPr>
        <p:spPr>
          <a:xfrm rot="3334256">
            <a:off x="5848185" y="4224280"/>
            <a:ext cx="1256231" cy="734939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A31E32-EFAC-4755-88B2-0B2DECF9AF71}"/>
              </a:ext>
            </a:extLst>
          </p:cNvPr>
          <p:cNvSpPr txBox="1"/>
          <p:nvPr/>
        </p:nvSpPr>
        <p:spPr>
          <a:xfrm>
            <a:off x="6476301" y="3865902"/>
            <a:ext cx="57042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1223"/>
            <a:r>
              <a:rPr lang="en-US" dirty="0"/>
              <a:t>T</a:t>
            </a:r>
            <a:r>
              <a:rPr lang="en-US" sz="1800" b="0" dirty="0"/>
              <a:t>he application version is changed from 1.0 to 1.1.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9283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13790E-D57E-423D-9CBD-355240C68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621" y="1650519"/>
            <a:ext cx="10800949" cy="49718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8507" y="155608"/>
            <a:ext cx="10692063" cy="138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Making Changes: Adding New Supporting Documents</a:t>
            </a:r>
          </a:p>
          <a:p>
            <a:pPr defTabSz="821223"/>
            <a:endParaRPr lang="en-US" sz="2245" dirty="0"/>
          </a:p>
          <a:p>
            <a:pPr defTabSz="821223"/>
            <a:r>
              <a:rPr lang="en-US" sz="2245" b="0" dirty="0"/>
              <a:t>In 3.2 click Add a New Document if you need to add new documents not previously submitted.</a:t>
            </a:r>
            <a:endParaRPr lang="en-US" sz="2245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2653491D-4C60-4520-B44D-2D512E57FABE}"/>
              </a:ext>
            </a:extLst>
          </p:cNvPr>
          <p:cNvSpPr/>
          <p:nvPr/>
        </p:nvSpPr>
        <p:spPr>
          <a:xfrm rot="10800000">
            <a:off x="1821469" y="4167942"/>
            <a:ext cx="1256231" cy="734939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3F1175-7A31-48B6-9431-C05CD31C8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0" y="1656751"/>
            <a:ext cx="10800949" cy="496566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8507" y="155608"/>
            <a:ext cx="10692063" cy="138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Making Changes: Revising Existing Supporting Documents</a:t>
            </a:r>
          </a:p>
          <a:p>
            <a:pPr defTabSz="821223"/>
            <a:endParaRPr lang="en-US" sz="2245" dirty="0"/>
          </a:p>
          <a:p>
            <a:pPr defTabSz="821223"/>
            <a:r>
              <a:rPr lang="en-US" sz="2245" b="0" dirty="0"/>
              <a:t>In 3.2 click Select or Revise Existing to revise a previously submitted Document.</a:t>
            </a:r>
            <a:endParaRPr lang="en-US" sz="2245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2653491D-4C60-4520-B44D-2D512E57FABE}"/>
              </a:ext>
            </a:extLst>
          </p:cNvPr>
          <p:cNvSpPr/>
          <p:nvPr/>
        </p:nvSpPr>
        <p:spPr>
          <a:xfrm rot="10800000">
            <a:off x="2459032" y="4226665"/>
            <a:ext cx="1256231" cy="734939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616F5A-FF9B-4884-80C7-91CBAF0AD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0" y="1650519"/>
            <a:ext cx="10789519" cy="49718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8507" y="155608"/>
            <a:ext cx="10692063" cy="138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Making Changes: Revising Existing Supporting Documents</a:t>
            </a:r>
          </a:p>
          <a:p>
            <a:pPr defTabSz="821223"/>
            <a:endParaRPr lang="en-US" sz="2245" dirty="0"/>
          </a:p>
          <a:p>
            <a:pPr defTabSz="821223"/>
            <a:r>
              <a:rPr lang="en-US" sz="2245" b="0" dirty="0"/>
              <a:t>Click “Create Revision” to create a new version of this document to revise.</a:t>
            </a:r>
            <a:endParaRPr lang="en-US" sz="2245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2653491D-4C60-4520-B44D-2D512E57FABE}"/>
              </a:ext>
            </a:extLst>
          </p:cNvPr>
          <p:cNvSpPr/>
          <p:nvPr/>
        </p:nvSpPr>
        <p:spPr>
          <a:xfrm rot="5400000">
            <a:off x="9623231" y="4211896"/>
            <a:ext cx="1256231" cy="734939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6D087A-71E7-4D94-ADCC-718379E2F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1" y="1650519"/>
            <a:ext cx="10789519" cy="49718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8507" y="155608"/>
            <a:ext cx="10692063" cy="10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Making Changes: Revising Existing Supporting Documents</a:t>
            </a:r>
          </a:p>
          <a:p>
            <a:pPr defTabSz="821223"/>
            <a:endParaRPr lang="en-US" sz="2245" dirty="0"/>
          </a:p>
          <a:p>
            <a:pPr defTabSz="821223"/>
            <a:r>
              <a:rPr lang="en-US" sz="2245" b="0" dirty="0"/>
              <a:t>Check out the document to edit.</a:t>
            </a:r>
            <a:endParaRPr lang="en-US" sz="2245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2653491D-4C60-4520-B44D-2D512E57FABE}"/>
              </a:ext>
            </a:extLst>
          </p:cNvPr>
          <p:cNvSpPr/>
          <p:nvPr/>
        </p:nvSpPr>
        <p:spPr>
          <a:xfrm>
            <a:off x="7215591" y="4296373"/>
            <a:ext cx="1256231" cy="734939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8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7AE542-E30E-44CA-B596-C920A8B39F7A}"/>
              </a:ext>
            </a:extLst>
          </p:cNvPr>
          <p:cNvSpPr/>
          <p:nvPr/>
        </p:nvSpPr>
        <p:spPr>
          <a:xfrm>
            <a:off x="0" y="1793080"/>
            <a:ext cx="12192000" cy="482498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B791A2-8D81-40F7-8839-42636FD8DC2F}"/>
              </a:ext>
            </a:extLst>
          </p:cNvPr>
          <p:cNvSpPr/>
          <p:nvPr/>
        </p:nvSpPr>
        <p:spPr>
          <a:xfrm>
            <a:off x="2237550" y="335357"/>
            <a:ext cx="96768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Welcome!</a:t>
            </a:r>
          </a:p>
          <a:p>
            <a:pPr lvl="0"/>
            <a:endParaRPr lang="en-US" sz="2200" b="1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I’ll be guiding you through today’s course objectives</a:t>
            </a:r>
            <a:r>
              <a:rPr lang="en-US" sz="1617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17" dirty="0">
              <a:solidFill>
                <a:srgbClr val="0A2240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60E2506-8ED8-40CB-9DC0-B9354CC17226}"/>
              </a:ext>
            </a:extLst>
          </p:cNvPr>
          <p:cNvSpPr txBox="1">
            <a:spLocks/>
          </p:cNvSpPr>
          <p:nvPr/>
        </p:nvSpPr>
        <p:spPr>
          <a:xfrm>
            <a:off x="324325" y="2349862"/>
            <a:ext cx="10926771" cy="3066964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1223"/>
            <a:r>
              <a:rPr lang="en-US" sz="2600" dirty="0"/>
              <a:t>How to submit an amendment in iRIS.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2C66E-ADDF-4EEB-BF77-5C1ABAB6C7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47736"/>
          <a:stretch/>
        </p:blipFill>
        <p:spPr>
          <a:xfrm>
            <a:off x="0" y="79131"/>
            <a:ext cx="1805108" cy="171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45"/>
    </mc:Choice>
    <mc:Fallback xmlns="">
      <p:transition spd="slow" advTm="1884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2D1921-6533-471B-B9F6-1A7BC7031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1" y="1650519"/>
            <a:ext cx="10800949" cy="49409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8507" y="155608"/>
            <a:ext cx="10692063" cy="138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Making Changes: Revising Existing Supporting Documents</a:t>
            </a:r>
          </a:p>
          <a:p>
            <a:pPr defTabSz="821223"/>
            <a:endParaRPr lang="en-US" sz="2245" dirty="0"/>
          </a:p>
          <a:p>
            <a:pPr defTabSz="821223"/>
            <a:r>
              <a:rPr lang="en-US" sz="2245" b="0" dirty="0"/>
              <a:t>This will download a copy in Word for you to open and complete your  edits within the document.</a:t>
            </a:r>
            <a:endParaRPr lang="en-US" sz="2245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2653491D-4C60-4520-B44D-2D512E57FABE}"/>
              </a:ext>
            </a:extLst>
          </p:cNvPr>
          <p:cNvSpPr/>
          <p:nvPr/>
        </p:nvSpPr>
        <p:spPr>
          <a:xfrm>
            <a:off x="3146931" y="6123061"/>
            <a:ext cx="1256231" cy="734939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2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3C7500-267E-4B08-A2EE-4F2FFE5A0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0" y="1650519"/>
            <a:ext cx="10800949" cy="49718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8507" y="155608"/>
            <a:ext cx="10692063" cy="10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Making Changes: Revising Existing Supporting Documents</a:t>
            </a:r>
          </a:p>
          <a:p>
            <a:pPr defTabSz="821223"/>
            <a:endParaRPr lang="en-US" sz="2245" dirty="0"/>
          </a:p>
          <a:p>
            <a:pPr defTabSz="821223"/>
            <a:r>
              <a:rPr lang="en-US" sz="2245" b="0" dirty="0"/>
              <a:t>Once done making edits, check-in the document.</a:t>
            </a:r>
            <a:endParaRPr lang="en-US" sz="2245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2653491D-4C60-4520-B44D-2D512E57FABE}"/>
              </a:ext>
            </a:extLst>
          </p:cNvPr>
          <p:cNvSpPr/>
          <p:nvPr/>
        </p:nvSpPr>
        <p:spPr>
          <a:xfrm>
            <a:off x="7215591" y="4472542"/>
            <a:ext cx="1256231" cy="734939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3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EEB8ED-DE96-40FB-ACC9-A0C770300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766" y="1639090"/>
            <a:ext cx="10795233" cy="49833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8507" y="155608"/>
            <a:ext cx="10692063" cy="10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Making Changes: Revising Existing Supporting Documents</a:t>
            </a:r>
          </a:p>
          <a:p>
            <a:pPr defTabSz="821223"/>
            <a:endParaRPr lang="en-US" sz="2245" dirty="0"/>
          </a:p>
          <a:p>
            <a:pPr defTabSz="821223"/>
            <a:r>
              <a:rPr lang="en-US" sz="2245" b="0" dirty="0"/>
              <a:t>Once complete, the document version will be updated.</a:t>
            </a:r>
            <a:endParaRPr lang="en-US" sz="2245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2653491D-4C60-4520-B44D-2D512E57FABE}"/>
              </a:ext>
            </a:extLst>
          </p:cNvPr>
          <p:cNvSpPr/>
          <p:nvPr/>
        </p:nvSpPr>
        <p:spPr>
          <a:xfrm rot="5213337">
            <a:off x="3314712" y="5498574"/>
            <a:ext cx="1256231" cy="734939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3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1835CE-DC19-4776-8F6A-8D2C48850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0" y="1639090"/>
            <a:ext cx="10789519" cy="49718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8507" y="155608"/>
            <a:ext cx="10692063" cy="138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Making Changes: Consent Forms</a:t>
            </a:r>
          </a:p>
          <a:p>
            <a:pPr defTabSz="821223"/>
            <a:endParaRPr lang="en-US" sz="2245" dirty="0"/>
          </a:p>
          <a:p>
            <a:pPr defTabSz="821223"/>
            <a:r>
              <a:rPr lang="en-US" sz="2245" b="0" dirty="0"/>
              <a:t>Repeat the Add a New Consent or Select or Revise Existing in 3.3 for any revised consent forms.</a:t>
            </a:r>
            <a:endParaRPr lang="en-US" sz="2245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2653491D-4C60-4520-B44D-2D512E57FABE}"/>
              </a:ext>
            </a:extLst>
          </p:cNvPr>
          <p:cNvSpPr/>
          <p:nvPr/>
        </p:nvSpPr>
        <p:spPr>
          <a:xfrm rot="10800000">
            <a:off x="1704023" y="5514295"/>
            <a:ext cx="1256231" cy="734939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1835CE-DC19-4776-8F6A-8D2C48850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0" y="1639090"/>
            <a:ext cx="10789519" cy="49718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8507" y="155608"/>
            <a:ext cx="10692063" cy="138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Finalize Amendment</a:t>
            </a:r>
          </a:p>
          <a:p>
            <a:pPr defTabSz="821223"/>
            <a:endParaRPr lang="en-US" sz="2245" dirty="0"/>
          </a:p>
          <a:p>
            <a:pPr defTabSz="821223"/>
            <a:r>
              <a:rPr lang="en-US" sz="2245" b="0" dirty="0"/>
              <a:t>Once all revised documents are uploaded, hit “save and continue to next section”.</a:t>
            </a:r>
            <a:endParaRPr lang="en-US" sz="2245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2653491D-4C60-4520-B44D-2D512E57FABE}"/>
              </a:ext>
            </a:extLst>
          </p:cNvPr>
          <p:cNvSpPr/>
          <p:nvPr/>
        </p:nvSpPr>
        <p:spPr>
          <a:xfrm rot="10800000">
            <a:off x="9086335" y="2209033"/>
            <a:ext cx="1256231" cy="734939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8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4EC08C-9379-412B-A628-DE6D282D9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1" y="1650519"/>
            <a:ext cx="10800949" cy="49833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8507" y="155608"/>
            <a:ext cx="10692063" cy="10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Finalize Amendment</a:t>
            </a:r>
          </a:p>
          <a:p>
            <a:pPr defTabSz="821223"/>
            <a:endParaRPr lang="en-US" sz="2245" dirty="0"/>
          </a:p>
          <a:p>
            <a:pPr defTabSz="821223"/>
            <a:r>
              <a:rPr lang="en-US" sz="2245" b="0" dirty="0"/>
              <a:t>Then signoff and submit.</a:t>
            </a:r>
            <a:endParaRPr lang="en-US" sz="2245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2653491D-4C60-4520-B44D-2D512E57FABE}"/>
              </a:ext>
            </a:extLst>
          </p:cNvPr>
          <p:cNvSpPr/>
          <p:nvPr/>
        </p:nvSpPr>
        <p:spPr>
          <a:xfrm rot="10800000">
            <a:off x="5578307" y="5078068"/>
            <a:ext cx="1256231" cy="734939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661424-31BA-4857-8F81-1372CE0E16DF}"/>
              </a:ext>
            </a:extLst>
          </p:cNvPr>
          <p:cNvSpPr txBox="1"/>
          <p:nvPr/>
        </p:nvSpPr>
        <p:spPr>
          <a:xfrm>
            <a:off x="3162650" y="5900262"/>
            <a:ext cx="9017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/>
              <a:t>Note: Only the PI can sign-off. If you are not the PI, you will get a Notify PI option just like for th</a:t>
            </a:r>
            <a:r>
              <a:rPr lang="en-US" dirty="0"/>
              <a:t>e initial submission.</a:t>
            </a:r>
          </a:p>
        </p:txBody>
      </p:sp>
    </p:spTree>
    <p:extLst>
      <p:ext uri="{BB962C8B-B14F-4D97-AF65-F5344CB8AC3E}">
        <p14:creationId xmlns:p14="http://schemas.microsoft.com/office/powerpoint/2010/main" val="98583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7AA0A8-235B-4F02-A5DA-E171904F1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0" y="1650518"/>
            <a:ext cx="10789519" cy="49718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8507" y="155608"/>
            <a:ext cx="10692063" cy="10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Finalize Amendment: PI Sign-off</a:t>
            </a:r>
          </a:p>
          <a:p>
            <a:pPr defTabSz="821223"/>
            <a:endParaRPr lang="en-US" sz="2245" dirty="0"/>
          </a:p>
          <a:p>
            <a:pPr defTabSz="821223"/>
            <a:r>
              <a:rPr lang="en-US" sz="2245" b="0" dirty="0"/>
              <a:t>The PI will review and sign-off on the amendment.</a:t>
            </a:r>
            <a:endParaRPr lang="en-US" sz="2245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2653491D-4C60-4520-B44D-2D512E57FABE}"/>
              </a:ext>
            </a:extLst>
          </p:cNvPr>
          <p:cNvSpPr/>
          <p:nvPr/>
        </p:nvSpPr>
        <p:spPr>
          <a:xfrm rot="12787363">
            <a:off x="2377448" y="5052356"/>
            <a:ext cx="1256231" cy="734939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9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36F532-6896-4DBD-9050-BBACAB449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0" y="1650519"/>
            <a:ext cx="10800949" cy="49718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8507" y="155608"/>
            <a:ext cx="10692063" cy="10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Amendment Submitted</a:t>
            </a:r>
          </a:p>
          <a:p>
            <a:pPr defTabSz="821223"/>
            <a:endParaRPr lang="en-US" sz="2245" dirty="0"/>
          </a:p>
          <a:p>
            <a:pPr defTabSz="821223"/>
            <a:r>
              <a:rPr lang="en-US" sz="2245" b="0" dirty="0"/>
              <a:t>Once submitted, you can track the review progress from your dashboard.</a:t>
            </a:r>
            <a:endParaRPr lang="en-US" sz="2245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2653491D-4C60-4520-B44D-2D512E57FABE}"/>
              </a:ext>
            </a:extLst>
          </p:cNvPr>
          <p:cNvSpPr/>
          <p:nvPr/>
        </p:nvSpPr>
        <p:spPr>
          <a:xfrm rot="12787363">
            <a:off x="1035210" y="3482313"/>
            <a:ext cx="1256231" cy="734939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261261"/>
            <a:ext cx="10692063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You will manage all your studies through the Study Assistant Workspace.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AEC295-D314-4E73-A144-714280BD0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1" y="1642687"/>
            <a:ext cx="8458802" cy="4979732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F93AA5AE-21F4-4E9A-B171-A1F44257E62F}"/>
              </a:ext>
            </a:extLst>
          </p:cNvPr>
          <p:cNvSpPr/>
          <p:nvPr/>
        </p:nvSpPr>
        <p:spPr>
          <a:xfrm>
            <a:off x="9849852" y="1639090"/>
            <a:ext cx="2342147" cy="2596026"/>
          </a:xfrm>
          <a:prstGeom prst="wedgeRectCallout">
            <a:avLst>
              <a:gd name="adj1" fmla="val -50166"/>
              <a:gd name="adj2" fmla="val 212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You will be taken to the Study Assistant Workspace once you login.</a:t>
            </a:r>
          </a:p>
          <a:p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9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261261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Locate the study you want to change.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AEC295-D314-4E73-A144-714280BD0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0" y="1642687"/>
            <a:ext cx="8458801" cy="4979732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F93AA5AE-21F4-4E9A-B171-A1F44257E62F}"/>
              </a:ext>
            </a:extLst>
          </p:cNvPr>
          <p:cNvSpPr/>
          <p:nvPr/>
        </p:nvSpPr>
        <p:spPr>
          <a:xfrm>
            <a:off x="9849852" y="1639090"/>
            <a:ext cx="2342147" cy="2596026"/>
          </a:xfrm>
          <a:prstGeom prst="wedgeRectCallout">
            <a:avLst>
              <a:gd name="adj1" fmla="val -50166"/>
              <a:gd name="adj2" fmla="val 212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You will be taken to the Study Assistant Workspace once you login.</a:t>
            </a:r>
          </a:p>
          <a:p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5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261261"/>
            <a:ext cx="10692063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For studies with a study status as “Approved”, select under actions “Forms”.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554B72-60AF-473F-A21C-7915E47CC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621" y="1650519"/>
            <a:ext cx="10800949" cy="287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6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261261"/>
            <a:ext cx="10692063" cy="10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Locate the study you want to change.</a:t>
            </a:r>
          </a:p>
          <a:p>
            <a:pPr defTabSz="821223"/>
            <a:endParaRPr lang="en-US" sz="2245" dirty="0"/>
          </a:p>
          <a:p>
            <a:pPr defTabSz="821223"/>
            <a:r>
              <a:rPr lang="en-US" sz="2245" b="0" dirty="0"/>
              <a:t>Click next to IRB Amendment Form under Start a New Submission.</a:t>
            </a:r>
            <a:r>
              <a:rPr lang="en-US" sz="2245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46D277-B1D1-4CA1-97BF-179ABAF1B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1" y="1650519"/>
            <a:ext cx="10789519" cy="49833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8C62624-412F-48C8-BD06-BB8A57F47CDF}"/>
                  </a:ext>
                </a:extLst>
              </p14:cNvPr>
              <p14:cNvContentPartPr/>
              <p14:nvPr/>
            </p14:nvContentPartPr>
            <p14:xfrm>
              <a:off x="8747230" y="3310398"/>
              <a:ext cx="402120" cy="271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8C62624-412F-48C8-BD06-BB8A57F47C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11590" y="3238398"/>
                <a:ext cx="473760" cy="41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968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8507" y="155608"/>
            <a:ext cx="10692063" cy="138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Amendment Form</a:t>
            </a:r>
          </a:p>
          <a:p>
            <a:pPr defTabSz="821223"/>
            <a:endParaRPr lang="en-US" sz="2245" dirty="0"/>
          </a:p>
          <a:p>
            <a:pPr defTabSz="821223"/>
            <a:r>
              <a:rPr lang="en-US" sz="2245" b="0" dirty="0"/>
              <a:t>You will be presented with the amendment form to tell us about the change you wish to make.</a:t>
            </a:r>
            <a:endParaRPr lang="en-US" sz="2245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9A91FC-EE55-450C-A44A-FABEC935A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621" y="1639090"/>
            <a:ext cx="10800949" cy="498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1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E4595E-C344-4D7E-A93A-6C7B08E38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621" y="1639090"/>
            <a:ext cx="10800949" cy="49833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8507" y="155608"/>
            <a:ext cx="10692063" cy="138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Amendment Form</a:t>
            </a:r>
          </a:p>
          <a:p>
            <a:pPr defTabSz="821223"/>
            <a:endParaRPr lang="en-US" sz="2245" dirty="0"/>
          </a:p>
          <a:p>
            <a:pPr defTabSz="821223"/>
            <a:r>
              <a:rPr lang="en-US" sz="2245" b="0" dirty="0"/>
              <a:t>You will be presented different questions based on the type of change you are performing</a:t>
            </a:r>
            <a:endParaRPr lang="en-US" sz="2245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2653491D-4C60-4520-B44D-2D512E57FABE}"/>
              </a:ext>
            </a:extLst>
          </p:cNvPr>
          <p:cNvSpPr/>
          <p:nvPr/>
        </p:nvSpPr>
        <p:spPr>
          <a:xfrm>
            <a:off x="4907178" y="5811139"/>
            <a:ext cx="1256231" cy="734939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8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1442BB-D893-41EC-A65F-EA5581047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1" y="1650518"/>
            <a:ext cx="10789519" cy="49718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8507" y="155608"/>
            <a:ext cx="10692063" cy="138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Making Changes</a:t>
            </a:r>
          </a:p>
          <a:p>
            <a:pPr defTabSz="821223"/>
            <a:endParaRPr lang="en-US" sz="2245" dirty="0"/>
          </a:p>
          <a:p>
            <a:pPr defTabSz="821223"/>
            <a:r>
              <a:rPr lang="en-US" sz="2245" b="0" dirty="0"/>
              <a:t>In the submission packet attachment section, is where you will attach the revised protocol and support documents.</a:t>
            </a:r>
            <a:endParaRPr lang="en-US" sz="2245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2653491D-4C60-4520-B44D-2D512E57FABE}"/>
              </a:ext>
            </a:extLst>
          </p:cNvPr>
          <p:cNvSpPr/>
          <p:nvPr/>
        </p:nvSpPr>
        <p:spPr>
          <a:xfrm rot="8565268">
            <a:off x="557909" y="3554501"/>
            <a:ext cx="1256231" cy="734939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7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thicon PPT Template">
  <a:themeElements>
    <a:clrScheme name="Custom 3">
      <a:dk1>
        <a:srgbClr val="4C4A4B"/>
      </a:dk1>
      <a:lt1>
        <a:srgbClr val="F30617"/>
      </a:lt1>
      <a:dk2>
        <a:srgbClr val="1F497D"/>
      </a:dk2>
      <a:lt2>
        <a:srgbClr val="FFFFFF"/>
      </a:lt2>
      <a:accent1>
        <a:srgbClr val="004C97"/>
      </a:accent1>
      <a:accent2>
        <a:srgbClr val="64A70B"/>
      </a:accent2>
      <a:accent3>
        <a:srgbClr val="8DC8E8"/>
      </a:accent3>
      <a:accent4>
        <a:srgbClr val="9B3259"/>
      </a:accent4>
      <a:accent5>
        <a:srgbClr val="D40F7D"/>
      </a:accent5>
      <a:accent6>
        <a:srgbClr val="ED8B00"/>
      </a:accent6>
      <a:hlink>
        <a:srgbClr val="FFC800"/>
      </a:hlink>
      <a:folHlink>
        <a:srgbClr val="F306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sz="1200" dirty="0" err="1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" id="{8E86C38C-FBEA-8540-8B70-0B0E4E155384}" vid="{632ACC5A-7936-D34C-8396-772E7E8272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552</Words>
  <Application>Microsoft Office PowerPoint</Application>
  <PresentationFormat>Widescreen</PresentationFormat>
  <Paragraphs>81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1_Ethicon PPT Template</vt:lpstr>
      <vt:lpstr>Amendment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Improvement v. Research</dc:title>
  <dc:creator>Ballard, Rebecca</dc:creator>
  <cp:lastModifiedBy>Ballard, Rebecca</cp:lastModifiedBy>
  <cp:revision>19</cp:revision>
  <dcterms:created xsi:type="dcterms:W3CDTF">2019-05-31T22:19:30Z</dcterms:created>
  <dcterms:modified xsi:type="dcterms:W3CDTF">2021-05-20T19:10:25Z</dcterms:modified>
</cp:coreProperties>
</file>