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5" r:id="rId1"/>
  </p:sldMasterIdLst>
  <p:notesMasterIdLst>
    <p:notesMasterId r:id="rId69"/>
  </p:notesMasterIdLst>
  <p:sldIdLst>
    <p:sldId id="338" r:id="rId2"/>
    <p:sldId id="273" r:id="rId3"/>
    <p:sldId id="395" r:id="rId4"/>
    <p:sldId id="398" r:id="rId5"/>
    <p:sldId id="400" r:id="rId6"/>
    <p:sldId id="426" r:id="rId7"/>
    <p:sldId id="432" r:id="rId8"/>
    <p:sldId id="433" r:id="rId9"/>
    <p:sldId id="434" r:id="rId10"/>
    <p:sldId id="435" r:id="rId11"/>
    <p:sldId id="417" r:id="rId12"/>
    <p:sldId id="436" r:id="rId13"/>
    <p:sldId id="437" r:id="rId14"/>
    <p:sldId id="439" r:id="rId15"/>
    <p:sldId id="440" r:id="rId16"/>
    <p:sldId id="416" r:id="rId17"/>
    <p:sldId id="438" r:id="rId18"/>
    <p:sldId id="441" r:id="rId19"/>
    <p:sldId id="442" r:id="rId20"/>
    <p:sldId id="443" r:id="rId21"/>
    <p:sldId id="387" r:id="rId22"/>
    <p:sldId id="444" r:id="rId23"/>
    <p:sldId id="421" r:id="rId24"/>
    <p:sldId id="423" r:id="rId25"/>
    <p:sldId id="445" r:id="rId26"/>
    <p:sldId id="446" r:id="rId27"/>
    <p:sldId id="425" r:id="rId28"/>
    <p:sldId id="418" r:id="rId29"/>
    <p:sldId id="451" r:id="rId30"/>
    <p:sldId id="452" r:id="rId31"/>
    <p:sldId id="419" r:id="rId32"/>
    <p:sldId id="456" r:id="rId33"/>
    <p:sldId id="461" r:id="rId34"/>
    <p:sldId id="420" r:id="rId35"/>
    <p:sldId id="462" r:id="rId36"/>
    <p:sldId id="464" r:id="rId37"/>
    <p:sldId id="471" r:id="rId38"/>
    <p:sldId id="475" r:id="rId39"/>
    <p:sldId id="479" r:id="rId40"/>
    <p:sldId id="480" r:id="rId41"/>
    <p:sldId id="448" r:id="rId42"/>
    <p:sldId id="465" r:id="rId43"/>
    <p:sldId id="466" r:id="rId44"/>
    <p:sldId id="467" r:id="rId45"/>
    <p:sldId id="413" r:id="rId46"/>
    <p:sldId id="414" r:id="rId47"/>
    <p:sldId id="415" r:id="rId48"/>
    <p:sldId id="472" r:id="rId49"/>
    <p:sldId id="473" r:id="rId50"/>
    <p:sldId id="474" r:id="rId51"/>
    <p:sldId id="447" r:id="rId52"/>
    <p:sldId id="449" r:id="rId53"/>
    <p:sldId id="450" r:id="rId54"/>
    <p:sldId id="468" r:id="rId55"/>
    <p:sldId id="469" r:id="rId56"/>
    <p:sldId id="470" r:id="rId57"/>
    <p:sldId id="453" r:id="rId58"/>
    <p:sldId id="454" r:id="rId59"/>
    <p:sldId id="455" r:id="rId60"/>
    <p:sldId id="457" r:id="rId61"/>
    <p:sldId id="458" r:id="rId62"/>
    <p:sldId id="459" r:id="rId63"/>
    <p:sldId id="460" r:id="rId64"/>
    <p:sldId id="476" r:id="rId65"/>
    <p:sldId id="477" r:id="rId66"/>
    <p:sldId id="478" r:id="rId67"/>
    <p:sldId id="317" r:id="rId68"/>
  </p:sldIdLst>
  <p:sldSz cx="12728575" cy="7635875"/>
  <p:notesSz cx="6858000" cy="9144000"/>
  <p:custDataLst>
    <p:tags r:id="rId70"/>
  </p:custDataLst>
  <p:defaultTextStyle>
    <a:defPPr>
      <a:defRPr lang="en-US"/>
    </a:defPPr>
    <a:lvl1pPr marL="0" algn="l" defTabSz="1163665" rtl="0" eaLnBrk="1" latinLnBrk="0" hangingPunct="1">
      <a:defRPr sz="2300" kern="1200">
        <a:solidFill>
          <a:schemeClr val="tx1"/>
        </a:solidFill>
        <a:latin typeface="+mn-lt"/>
        <a:ea typeface="+mn-ea"/>
        <a:cs typeface="+mn-cs"/>
      </a:defRPr>
    </a:lvl1pPr>
    <a:lvl2pPr marL="581833" algn="l" defTabSz="1163665" rtl="0" eaLnBrk="1" latinLnBrk="0" hangingPunct="1">
      <a:defRPr sz="2300" kern="1200">
        <a:solidFill>
          <a:schemeClr val="tx1"/>
        </a:solidFill>
        <a:latin typeface="+mn-lt"/>
        <a:ea typeface="+mn-ea"/>
        <a:cs typeface="+mn-cs"/>
      </a:defRPr>
    </a:lvl2pPr>
    <a:lvl3pPr marL="1163665" algn="l" defTabSz="1163665" rtl="0" eaLnBrk="1" latinLnBrk="0" hangingPunct="1">
      <a:defRPr sz="2300" kern="1200">
        <a:solidFill>
          <a:schemeClr val="tx1"/>
        </a:solidFill>
        <a:latin typeface="+mn-lt"/>
        <a:ea typeface="+mn-ea"/>
        <a:cs typeface="+mn-cs"/>
      </a:defRPr>
    </a:lvl3pPr>
    <a:lvl4pPr marL="1745498" algn="l" defTabSz="1163665" rtl="0" eaLnBrk="1" latinLnBrk="0" hangingPunct="1">
      <a:defRPr sz="2300" kern="1200">
        <a:solidFill>
          <a:schemeClr val="tx1"/>
        </a:solidFill>
        <a:latin typeface="+mn-lt"/>
        <a:ea typeface="+mn-ea"/>
        <a:cs typeface="+mn-cs"/>
      </a:defRPr>
    </a:lvl4pPr>
    <a:lvl5pPr marL="2327331" algn="l" defTabSz="1163665" rtl="0" eaLnBrk="1" latinLnBrk="0" hangingPunct="1">
      <a:defRPr sz="2300" kern="1200">
        <a:solidFill>
          <a:schemeClr val="tx1"/>
        </a:solidFill>
        <a:latin typeface="+mn-lt"/>
        <a:ea typeface="+mn-ea"/>
        <a:cs typeface="+mn-cs"/>
      </a:defRPr>
    </a:lvl5pPr>
    <a:lvl6pPr marL="2909164" algn="l" defTabSz="1163665" rtl="0" eaLnBrk="1" latinLnBrk="0" hangingPunct="1">
      <a:defRPr sz="2300" kern="1200">
        <a:solidFill>
          <a:schemeClr val="tx1"/>
        </a:solidFill>
        <a:latin typeface="+mn-lt"/>
        <a:ea typeface="+mn-ea"/>
        <a:cs typeface="+mn-cs"/>
      </a:defRPr>
    </a:lvl6pPr>
    <a:lvl7pPr marL="3490996" algn="l" defTabSz="1163665" rtl="0" eaLnBrk="1" latinLnBrk="0" hangingPunct="1">
      <a:defRPr sz="2300" kern="1200">
        <a:solidFill>
          <a:schemeClr val="tx1"/>
        </a:solidFill>
        <a:latin typeface="+mn-lt"/>
        <a:ea typeface="+mn-ea"/>
        <a:cs typeface="+mn-cs"/>
      </a:defRPr>
    </a:lvl7pPr>
    <a:lvl8pPr marL="4072829" algn="l" defTabSz="1163665" rtl="0" eaLnBrk="1" latinLnBrk="0" hangingPunct="1">
      <a:defRPr sz="2300" kern="1200">
        <a:solidFill>
          <a:schemeClr val="tx1"/>
        </a:solidFill>
        <a:latin typeface="+mn-lt"/>
        <a:ea typeface="+mn-ea"/>
        <a:cs typeface="+mn-cs"/>
      </a:defRPr>
    </a:lvl8pPr>
    <a:lvl9pPr marL="4654662" algn="l" defTabSz="1163665"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05">
          <p15:clr>
            <a:srgbClr val="A4A3A4"/>
          </p15:clr>
        </p15:guide>
        <p15:guide id="4" pos="40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nkman, John [ETHUS Non-J&amp;J]" initials="DJ[N" lastIdx="40" clrIdx="0"/>
  <p:cmAuthor id="1" name="Kirk, Monika [EESUS]" initials="KM" lastIdx="1" clrIdx="1"/>
  <p:cmAuthor id="2" name="Hilary Kirchner" initials="HK" lastIdx="1" clrIdx="2"/>
  <p:cmAuthor id="3" name="juley.apley" initials="j" lastIdx="2" clrIdx="3"/>
  <p:cmAuthor id="4" name="amanda.fisch" initials="a" lastIdx="1" clrIdx="4"/>
  <p:cmAuthor id="5" name="Amanda Harris" initials="AH" lastIdx="1" clrIdx="5"/>
  <p:cmAuthor id="6" name="Rebecca Ballard" initials="RB"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240"/>
    <a:srgbClr val="4E5252"/>
    <a:srgbClr val="F5F5F5"/>
    <a:srgbClr val="636469"/>
    <a:srgbClr val="399CD6"/>
    <a:srgbClr val="8C8D90"/>
    <a:srgbClr val="C23D3D"/>
    <a:srgbClr val="DBDBDB"/>
    <a:srgbClr val="FCFCFC"/>
    <a:srgbClr val="BCB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41" autoAdjust="0"/>
    <p:restoredTop sz="95046" autoAdjust="0"/>
  </p:normalViewPr>
  <p:slideViewPr>
    <p:cSldViewPr snapToGrid="0">
      <p:cViewPr varScale="1">
        <p:scale>
          <a:sx n="97" d="100"/>
          <a:sy n="97" d="100"/>
        </p:scale>
        <p:origin x="1224" y="102"/>
      </p:cViewPr>
      <p:guideLst>
        <p:guide orient="horz" pos="2160"/>
        <p:guide pos="2880"/>
        <p:guide orient="horz" pos="2405"/>
        <p:guide pos="4009"/>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64FE4B-1140-4A97-9CAE-E44B6B7C5EC3}" type="datetimeFigureOut">
              <a:rPr lang="en-US" smtClean="0"/>
              <a:pPr/>
              <a:t>6/11/2020</a:t>
            </a:fld>
            <a:endParaRPr lang="en-US" dirty="0"/>
          </a:p>
        </p:txBody>
      </p:sp>
      <p:sp>
        <p:nvSpPr>
          <p:cNvPr id="4" name="Slide Image Placeholder 3"/>
          <p:cNvSpPr>
            <a:spLocks noGrp="1" noRot="1" noChangeAspect="1"/>
          </p:cNvSpPr>
          <p:nvPr>
            <p:ph type="sldImg" idx="2"/>
          </p:nvPr>
        </p:nvSpPr>
        <p:spPr>
          <a:xfrm>
            <a:off x="571500" y="685800"/>
            <a:ext cx="5715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F046F-EB5B-41C9-9690-A701840A2051}" type="slidenum">
              <a:rPr lang="en-US" smtClean="0"/>
              <a:pPr/>
              <a:t>‹#›</a:t>
            </a:fld>
            <a:endParaRPr lang="en-US" dirty="0"/>
          </a:p>
        </p:txBody>
      </p:sp>
    </p:spTree>
    <p:extLst>
      <p:ext uri="{BB962C8B-B14F-4D97-AF65-F5344CB8AC3E}">
        <p14:creationId xmlns:p14="http://schemas.microsoft.com/office/powerpoint/2010/main" val="1718020434"/>
      </p:ext>
    </p:extLst>
  </p:cSld>
  <p:clrMap bg1="lt1" tx1="dk1" bg2="lt2" tx2="dk2" accent1="accent1" accent2="accent2" accent3="accent3" accent4="accent4" accent5="accent5" accent6="accent6" hlink="hlink" folHlink="folHlink"/>
  <p:notesStyle>
    <a:lvl1pPr marL="0" algn="l" defTabSz="1163665" rtl="0" eaLnBrk="1" latinLnBrk="0" hangingPunct="1">
      <a:defRPr sz="1500" kern="1200">
        <a:solidFill>
          <a:schemeClr val="tx1"/>
        </a:solidFill>
        <a:latin typeface="+mn-lt"/>
        <a:ea typeface="+mn-ea"/>
        <a:cs typeface="+mn-cs"/>
      </a:defRPr>
    </a:lvl1pPr>
    <a:lvl2pPr marL="581833" algn="l" defTabSz="1163665" rtl="0" eaLnBrk="1" latinLnBrk="0" hangingPunct="1">
      <a:defRPr sz="1500" kern="1200">
        <a:solidFill>
          <a:schemeClr val="tx1"/>
        </a:solidFill>
        <a:latin typeface="+mn-lt"/>
        <a:ea typeface="+mn-ea"/>
        <a:cs typeface="+mn-cs"/>
      </a:defRPr>
    </a:lvl2pPr>
    <a:lvl3pPr marL="1163665" algn="l" defTabSz="1163665" rtl="0" eaLnBrk="1" latinLnBrk="0" hangingPunct="1">
      <a:defRPr sz="1500" kern="1200">
        <a:solidFill>
          <a:schemeClr val="tx1"/>
        </a:solidFill>
        <a:latin typeface="+mn-lt"/>
        <a:ea typeface="+mn-ea"/>
        <a:cs typeface="+mn-cs"/>
      </a:defRPr>
    </a:lvl3pPr>
    <a:lvl4pPr marL="1745498" algn="l" defTabSz="1163665" rtl="0" eaLnBrk="1" latinLnBrk="0" hangingPunct="1">
      <a:defRPr sz="1500" kern="1200">
        <a:solidFill>
          <a:schemeClr val="tx1"/>
        </a:solidFill>
        <a:latin typeface="+mn-lt"/>
        <a:ea typeface="+mn-ea"/>
        <a:cs typeface="+mn-cs"/>
      </a:defRPr>
    </a:lvl4pPr>
    <a:lvl5pPr marL="2327331" algn="l" defTabSz="1163665" rtl="0" eaLnBrk="1" latinLnBrk="0" hangingPunct="1">
      <a:defRPr sz="1500" kern="1200">
        <a:solidFill>
          <a:schemeClr val="tx1"/>
        </a:solidFill>
        <a:latin typeface="+mn-lt"/>
        <a:ea typeface="+mn-ea"/>
        <a:cs typeface="+mn-cs"/>
      </a:defRPr>
    </a:lvl5pPr>
    <a:lvl6pPr marL="2909164" algn="l" defTabSz="1163665" rtl="0" eaLnBrk="1" latinLnBrk="0" hangingPunct="1">
      <a:defRPr sz="1500" kern="1200">
        <a:solidFill>
          <a:schemeClr val="tx1"/>
        </a:solidFill>
        <a:latin typeface="+mn-lt"/>
        <a:ea typeface="+mn-ea"/>
        <a:cs typeface="+mn-cs"/>
      </a:defRPr>
    </a:lvl6pPr>
    <a:lvl7pPr marL="3490996" algn="l" defTabSz="1163665" rtl="0" eaLnBrk="1" latinLnBrk="0" hangingPunct="1">
      <a:defRPr sz="1500" kern="1200">
        <a:solidFill>
          <a:schemeClr val="tx1"/>
        </a:solidFill>
        <a:latin typeface="+mn-lt"/>
        <a:ea typeface="+mn-ea"/>
        <a:cs typeface="+mn-cs"/>
      </a:defRPr>
    </a:lvl7pPr>
    <a:lvl8pPr marL="4072829" algn="l" defTabSz="1163665" rtl="0" eaLnBrk="1" latinLnBrk="0" hangingPunct="1">
      <a:defRPr sz="1500" kern="1200">
        <a:solidFill>
          <a:schemeClr val="tx1"/>
        </a:solidFill>
        <a:latin typeface="+mn-lt"/>
        <a:ea typeface="+mn-ea"/>
        <a:cs typeface="+mn-cs"/>
      </a:defRPr>
    </a:lvl8pPr>
    <a:lvl9pPr marL="4654662" algn="l" defTabSz="116366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a:t>
            </a:fld>
            <a:endParaRPr lang="en-US" dirty="0"/>
          </a:p>
        </p:txBody>
      </p:sp>
    </p:spTree>
    <p:extLst>
      <p:ext uri="{BB962C8B-B14F-4D97-AF65-F5344CB8AC3E}">
        <p14:creationId xmlns:p14="http://schemas.microsoft.com/office/powerpoint/2010/main" val="188594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20</a:t>
            </a:fld>
            <a:endParaRPr lang="en-US" dirty="0"/>
          </a:p>
        </p:txBody>
      </p:sp>
    </p:spTree>
    <p:extLst>
      <p:ext uri="{BB962C8B-B14F-4D97-AF65-F5344CB8AC3E}">
        <p14:creationId xmlns:p14="http://schemas.microsoft.com/office/powerpoint/2010/main" val="1272517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21</a:t>
            </a:fld>
            <a:endParaRPr lang="en-US" dirty="0"/>
          </a:p>
        </p:txBody>
      </p:sp>
    </p:spTree>
    <p:extLst>
      <p:ext uri="{BB962C8B-B14F-4D97-AF65-F5344CB8AC3E}">
        <p14:creationId xmlns:p14="http://schemas.microsoft.com/office/powerpoint/2010/main" val="132347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sz="1800"/>
            </a:pPr>
            <a:r>
              <a:rPr lang="en-US" sz="1600" dirty="0"/>
              <a:t>The research activity was submitted to the institutional review board (IRB) as three separate studies, each involving retrospective review of medical records and recording of the research data without direct or indirect identifiers. </a:t>
            </a:r>
            <a:r>
              <a:rPr lang="en-US" sz="1600" b="1" dirty="0"/>
              <a:t>The exception to this is that 3</a:t>
            </a:r>
            <a:r>
              <a:rPr lang="en-US" sz="1600" b="1" baseline="30000" dirty="0"/>
              <a:t>rd</a:t>
            </a:r>
            <a:r>
              <a:rPr lang="en-US" sz="1600" b="1" dirty="0"/>
              <a:t> protocol also involved the prospective use of control subjects. </a:t>
            </a:r>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22</a:t>
            </a:fld>
            <a:endParaRPr lang="en-US" dirty="0"/>
          </a:p>
        </p:txBody>
      </p:sp>
    </p:spTree>
    <p:extLst>
      <p:ext uri="{BB962C8B-B14F-4D97-AF65-F5344CB8AC3E}">
        <p14:creationId xmlns:p14="http://schemas.microsoft.com/office/powerpoint/2010/main" val="30770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sz="1800"/>
            </a:pPr>
            <a:r>
              <a:rPr lang="en-US" sz="1600" dirty="0"/>
              <a:t>The research activity was submitted to the institutional review board (IRB) as three separate studies, each involving retrospective review of medical records and recording of the research data without direct or indirect identifiers. </a:t>
            </a:r>
            <a:r>
              <a:rPr lang="en-US" sz="1600" b="1" dirty="0"/>
              <a:t>The exception to this is that 3</a:t>
            </a:r>
            <a:r>
              <a:rPr lang="en-US" sz="1600" b="1" baseline="30000" dirty="0"/>
              <a:t>rd</a:t>
            </a:r>
            <a:r>
              <a:rPr lang="en-US" sz="1600" b="1" dirty="0"/>
              <a:t> protocol also involved the prospective use of control subjects. </a:t>
            </a:r>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23</a:t>
            </a:fld>
            <a:endParaRPr lang="en-US" dirty="0"/>
          </a:p>
        </p:txBody>
      </p:sp>
    </p:spTree>
    <p:extLst>
      <p:ext uri="{BB962C8B-B14F-4D97-AF65-F5344CB8AC3E}">
        <p14:creationId xmlns:p14="http://schemas.microsoft.com/office/powerpoint/2010/main" val="208207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r>
              <a:rPr lang="en-US" sz="1600" dirty="0"/>
              <a:t>And we must remember</a:t>
            </a:r>
            <a:r>
              <a:rPr lang="en-US" sz="1600" baseline="0" dirty="0"/>
              <a:t>, not all retrospective studies are alike.</a:t>
            </a:r>
          </a:p>
          <a:p>
            <a:pPr lvl="0">
              <a:defRPr sz="1800"/>
            </a:pPr>
            <a:endParaRPr lang="en-US" sz="1600" dirty="0"/>
          </a:p>
          <a:p>
            <a:pPr lvl="0">
              <a:defRPr sz="1800"/>
            </a:pPr>
            <a:r>
              <a:rPr lang="en-US" sz="1600" dirty="0"/>
              <a:t>Depending on the nature of the retrospective review, it may still be possible to obtain informed consent from participants.</a:t>
            </a:r>
          </a:p>
          <a:p>
            <a:pPr lvl="0">
              <a:defRPr sz="1800"/>
            </a:pPr>
            <a:endParaRPr lang="en-US" sz="1600" dirty="0"/>
          </a:p>
          <a:p>
            <a:pPr lvl="0">
              <a:defRPr sz="1800"/>
            </a:pPr>
            <a:r>
              <a:rPr lang="en-US" sz="1600" dirty="0"/>
              <a:t>A good example is a study that looks back at clinical data for those patients still seen in clinic. This would mean that the medical record still has updated contact information and could be feasible to obtain informed consent. Contrast that with a study where the patients are no</a:t>
            </a:r>
            <a:r>
              <a:rPr lang="en-US" sz="1600" baseline="0" dirty="0"/>
              <a:t> longer being seen and  accurate contact information is not readily available.</a:t>
            </a:r>
            <a:endParaRPr lang="en-US" sz="1600" dirty="0"/>
          </a:p>
          <a:p>
            <a:pPr lvl="0">
              <a:defRPr sz="1800"/>
            </a:pPr>
            <a:endParaRPr lang="en-US" sz="1600" dirty="0"/>
          </a:p>
          <a:p>
            <a:pPr lvl="0">
              <a:defRPr sz="1800"/>
            </a:pPr>
            <a:r>
              <a:rPr lang="en-US" sz="1600" dirty="0"/>
              <a:t>Or</a:t>
            </a:r>
            <a:r>
              <a:rPr lang="en-US" sz="1600" baseline="0" dirty="0"/>
              <a:t> you could have </a:t>
            </a:r>
            <a:r>
              <a:rPr lang="en-US" sz="1600" dirty="0"/>
              <a:t>a retrospective study that only has a few</a:t>
            </a:r>
            <a:r>
              <a:rPr lang="en-US" sz="1600" baseline="0" dirty="0"/>
              <a:t> records, so contacting them may not be too burdensome. Versus a study that has thousands of possible records to review.</a:t>
            </a: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24</a:t>
            </a:fld>
            <a:endParaRPr lang="en-US" dirty="0"/>
          </a:p>
        </p:txBody>
      </p:sp>
    </p:spTree>
    <p:extLst>
      <p:ext uri="{BB962C8B-B14F-4D97-AF65-F5344CB8AC3E}">
        <p14:creationId xmlns:p14="http://schemas.microsoft.com/office/powerpoint/2010/main" val="114998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r>
              <a:rPr lang="en-US" sz="1600" dirty="0"/>
              <a:t>The take-away message from both examples</a:t>
            </a:r>
            <a:r>
              <a:rPr lang="en-US" sz="1600" baseline="0" dirty="0"/>
              <a:t> </a:t>
            </a:r>
            <a:r>
              <a:rPr lang="en-US" sz="1600" dirty="0"/>
              <a:t>to not fall into the trap of collapsing the minimal risk criteria with the practicability criteria. </a:t>
            </a:r>
          </a:p>
          <a:p>
            <a:pPr lvl="0">
              <a:defRPr sz="1800"/>
            </a:pPr>
            <a:endParaRPr lang="en-US" sz="1600" dirty="0"/>
          </a:p>
          <a:p>
            <a:pPr lvl="0">
              <a:defRPr sz="1800"/>
            </a:pPr>
            <a:r>
              <a:rPr lang="en-US" sz="1600" dirty="0"/>
              <a:t>The IRB must find and document each element.</a:t>
            </a:r>
            <a:r>
              <a:rPr lang="en-US" sz="1600" baseline="0" dirty="0"/>
              <a:t> So no shortcuts; you </a:t>
            </a:r>
            <a:r>
              <a:rPr lang="en-US" sz="1600" baseline="0" dirty="0" err="1"/>
              <a:t>gotta</a:t>
            </a:r>
            <a:r>
              <a:rPr lang="en-US" sz="1600" baseline="0" dirty="0"/>
              <a:t> go through the paces.</a:t>
            </a: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27</a:t>
            </a:fld>
            <a:endParaRPr lang="en-US" dirty="0"/>
          </a:p>
        </p:txBody>
      </p:sp>
    </p:spTree>
    <p:extLst>
      <p:ext uri="{BB962C8B-B14F-4D97-AF65-F5344CB8AC3E}">
        <p14:creationId xmlns:p14="http://schemas.microsoft.com/office/powerpoint/2010/main" val="36067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28</a:t>
            </a:fld>
            <a:endParaRPr lang="en-US" dirty="0"/>
          </a:p>
        </p:txBody>
      </p:sp>
    </p:spTree>
    <p:extLst>
      <p:ext uri="{BB962C8B-B14F-4D97-AF65-F5344CB8AC3E}">
        <p14:creationId xmlns:p14="http://schemas.microsoft.com/office/powerpoint/2010/main" val="140752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sz="1800"/>
            </a:pPr>
            <a:r>
              <a:rPr lang="en-US" sz="1600" dirty="0"/>
              <a:t>Children and adolescents between the ages of 3 and 21 years who presented to the emergency department (ED) from July to December 1998, with signs suggestive of acute appendicitis were prospectively identified.</a:t>
            </a:r>
          </a:p>
          <a:p>
            <a:pPr lvl="0">
              <a:defRPr sz="1800"/>
            </a:pPr>
            <a:endParaRPr lang="en-US" sz="1600" dirty="0"/>
          </a:p>
          <a:p>
            <a:pPr lvl="0">
              <a:defRPr sz="1800"/>
            </a:pPr>
            <a:r>
              <a:rPr lang="en-US" sz="1600" dirty="0"/>
              <a:t>Study Protocol</a:t>
            </a:r>
          </a:p>
          <a:p>
            <a:pPr lvl="0">
              <a:defRPr sz="1800"/>
            </a:pPr>
            <a:r>
              <a:rPr lang="en-US" sz="1600" dirty="0"/>
              <a:t>The consulting senior surgical resident</a:t>
            </a:r>
            <a:r>
              <a:rPr lang="en-US" sz="1600" baseline="0" dirty="0"/>
              <a:t> </a:t>
            </a:r>
            <a:r>
              <a:rPr lang="en-US" sz="1600" dirty="0"/>
              <a:t>evaluated all children with suspected appendicitis in the ED. Those patients with unequivocal clinical presentations for appendicitis underwent appendectomy without imaging studies. Those who did not have symptoms consistent with appendicitis were discharged home without imaging studies. Those patients with equivocal clinical findings constituted the study cohort and were initially evaluated with pelvic ultrasonography. If the ultrasonography was definitive for appendicitis and the clinical presentation consistent, laparotomy was performed. If the ultrasonography result was normal but the appendix was not visualized or if the ultrasonography result was equivocal, limited CTRC of the pelvis was obtained. Results of both the ultrasonography and CTRC were immediately made known to the treating physicians. In addition, the primary investigator was informed of the ultrasonography results immediately after the examination was completed.</a:t>
            </a:r>
          </a:p>
          <a:p>
            <a:endParaRPr lang="en-US" sz="1400" dirty="0"/>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29</a:t>
            </a:fld>
            <a:endParaRPr lang="en-US" dirty="0"/>
          </a:p>
        </p:txBody>
      </p:sp>
    </p:spTree>
    <p:extLst>
      <p:ext uri="{BB962C8B-B14F-4D97-AF65-F5344CB8AC3E}">
        <p14:creationId xmlns:p14="http://schemas.microsoft.com/office/powerpoint/2010/main" val="1852309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sz="1800"/>
            </a:pPr>
            <a:r>
              <a:rPr lang="en-US" sz="1600" dirty="0"/>
              <a:t>Children and adolescents between the ages of 3 and 21 years who presented to the emergency department (ED) from July to December 1998, with signs suggestive of acute appendicitis were prospectively identified.</a:t>
            </a:r>
          </a:p>
          <a:p>
            <a:pPr lvl="0">
              <a:defRPr sz="1800"/>
            </a:pPr>
            <a:endParaRPr lang="en-US" sz="1600" dirty="0"/>
          </a:p>
          <a:p>
            <a:pPr lvl="0">
              <a:defRPr sz="1800"/>
            </a:pPr>
            <a:r>
              <a:rPr lang="en-US" sz="1600" dirty="0"/>
              <a:t>Study Protocol</a:t>
            </a:r>
          </a:p>
          <a:p>
            <a:pPr lvl="0">
              <a:defRPr sz="1800"/>
            </a:pPr>
            <a:r>
              <a:rPr lang="en-US" sz="1600" dirty="0"/>
              <a:t>The consulting senior surgical resident</a:t>
            </a:r>
            <a:r>
              <a:rPr lang="en-US" sz="1600" baseline="0" dirty="0"/>
              <a:t> </a:t>
            </a:r>
            <a:r>
              <a:rPr lang="en-US" sz="1600" dirty="0"/>
              <a:t>evaluated all children with suspected appendicitis in the ED. Those patients with unequivocal clinical presentations for appendicitis underwent appendectomy without imaging studies. Those who did not have symptoms consistent with appendicitis were discharged home without imaging studies. Those patients with equivocal clinical findings constituted the study cohort and were initially evaluated with pelvic ultrasonography. If the ultrasonography was definitive for appendicitis and the clinical presentation consistent, laparotomy was performed. If the ultrasonography result was normal but the appendix was not visualized or if the ultrasonography result was equivocal, limited CTRC of the pelvis was obtained. Results of both the ultrasonography and CTRC were immediately made known to the treating physicians. In addition, the primary investigator was informed of the ultrasonography results immediately after the examination was completed.</a:t>
            </a:r>
          </a:p>
          <a:p>
            <a:endParaRPr lang="en-US" sz="1400" dirty="0"/>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30</a:t>
            </a:fld>
            <a:endParaRPr lang="en-US" dirty="0"/>
          </a:p>
        </p:txBody>
      </p:sp>
    </p:spTree>
    <p:extLst>
      <p:ext uri="{BB962C8B-B14F-4D97-AF65-F5344CB8AC3E}">
        <p14:creationId xmlns:p14="http://schemas.microsoft.com/office/powerpoint/2010/main" val="186402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31</a:t>
            </a:fld>
            <a:endParaRPr lang="en-US" dirty="0"/>
          </a:p>
        </p:txBody>
      </p:sp>
    </p:spTree>
    <p:extLst>
      <p:ext uri="{BB962C8B-B14F-4D97-AF65-F5344CB8AC3E}">
        <p14:creationId xmlns:p14="http://schemas.microsoft.com/office/powerpoint/2010/main" val="20934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a:t>
            </a:fld>
            <a:endParaRPr lang="en-US" dirty="0"/>
          </a:p>
        </p:txBody>
      </p:sp>
    </p:spTree>
    <p:extLst>
      <p:ext uri="{BB962C8B-B14F-4D97-AF65-F5344CB8AC3E}">
        <p14:creationId xmlns:p14="http://schemas.microsoft.com/office/powerpoint/2010/main" val="1398110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sz="1800"/>
            </a:pPr>
            <a:r>
              <a:rPr lang="en-US" sz="1600" dirty="0"/>
              <a:t>Children and adolescents between the ages of 3 and 21 years who presented to the emergency department (ED) from July to December 1998, with signs suggestive of acute appendicitis were prospectively identified.</a:t>
            </a:r>
          </a:p>
          <a:p>
            <a:pPr lvl="0">
              <a:defRPr sz="1800"/>
            </a:pPr>
            <a:endParaRPr lang="en-US" sz="1600" dirty="0"/>
          </a:p>
          <a:p>
            <a:pPr lvl="0">
              <a:defRPr sz="1800"/>
            </a:pPr>
            <a:r>
              <a:rPr lang="en-US" sz="1600" dirty="0"/>
              <a:t>Study Protocol</a:t>
            </a:r>
          </a:p>
          <a:p>
            <a:pPr lvl="0">
              <a:defRPr sz="1800"/>
            </a:pPr>
            <a:r>
              <a:rPr lang="en-US" sz="1600" dirty="0"/>
              <a:t>The consulting senior surgical resident</a:t>
            </a:r>
            <a:r>
              <a:rPr lang="en-US" sz="1600" baseline="0" dirty="0"/>
              <a:t> </a:t>
            </a:r>
            <a:r>
              <a:rPr lang="en-US" sz="1600" dirty="0"/>
              <a:t>evaluated all children with suspected appendicitis in the ED. Those patients with unequivocal clinical presentations for appendicitis underwent appendectomy without imaging studies. Those who did not have symptoms consistent with appendicitis were discharged home without imaging studies. Those patients with equivocal clinical findings constituted the study cohort and were initially evaluated with pelvic ultrasonography. If the ultrasonography was definitive for appendicitis and the clinical presentation consistent, laparotomy was performed. If the ultrasonography result was normal but the appendix was not visualized or if the ultrasonography result was equivocal, limited CTRC of the pelvis was obtained. Results of both the ultrasonography and CTRC were immediately made known to the treating physicians. In addition, the primary investigator was informed of the ultrasonography results immediately after the examination was completed.</a:t>
            </a:r>
          </a:p>
          <a:p>
            <a:endParaRPr lang="en-US" sz="1400" dirty="0"/>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32</a:t>
            </a:fld>
            <a:endParaRPr lang="en-US" dirty="0"/>
          </a:p>
        </p:txBody>
      </p:sp>
    </p:spTree>
    <p:extLst>
      <p:ext uri="{BB962C8B-B14F-4D97-AF65-F5344CB8AC3E}">
        <p14:creationId xmlns:p14="http://schemas.microsoft.com/office/powerpoint/2010/main" val="743248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sz="1800"/>
            </a:pPr>
            <a:r>
              <a:rPr lang="en-US" sz="1600" dirty="0"/>
              <a:t>Children and adolescents between the ages of 3 and 21 years who presented to the emergency department (ED) from July to December 1998, with signs suggestive of acute appendicitis were prospectively identified.</a:t>
            </a:r>
          </a:p>
          <a:p>
            <a:pPr lvl="0">
              <a:defRPr sz="1800"/>
            </a:pPr>
            <a:endParaRPr lang="en-US" sz="1600" dirty="0"/>
          </a:p>
          <a:p>
            <a:pPr lvl="0">
              <a:defRPr sz="1800"/>
            </a:pPr>
            <a:r>
              <a:rPr lang="en-US" sz="1600" dirty="0"/>
              <a:t>Study Protocol</a:t>
            </a:r>
          </a:p>
          <a:p>
            <a:pPr lvl="0">
              <a:defRPr sz="1800"/>
            </a:pPr>
            <a:r>
              <a:rPr lang="en-US" sz="1600" dirty="0"/>
              <a:t>The consulting senior surgical resident</a:t>
            </a:r>
            <a:r>
              <a:rPr lang="en-US" sz="1600" baseline="0" dirty="0"/>
              <a:t> </a:t>
            </a:r>
            <a:r>
              <a:rPr lang="en-US" sz="1600" dirty="0"/>
              <a:t>evaluated all children with suspected appendicitis in the ED. Those patients with unequivocal clinical presentations for appendicitis underwent appendectomy without imaging studies. Those who did not have symptoms consistent with appendicitis were discharged home without imaging studies. Those patients with equivocal clinical findings constituted the study cohort and were initially evaluated with pelvic ultrasonography. If the ultrasonography was definitive for appendicitis and the clinical presentation consistent, laparotomy was performed. If the ultrasonography result was normal but the appendix was not visualized or if the ultrasonography result was equivocal, limited CTRC of the pelvis was obtained. Results of both the ultrasonography and CTRC were immediately made known to the treating physicians. In addition, the primary investigator was informed of the ultrasonography results immediately after the examination was completed.</a:t>
            </a:r>
          </a:p>
          <a:p>
            <a:endParaRPr lang="en-US" sz="1400" dirty="0"/>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33</a:t>
            </a:fld>
            <a:endParaRPr lang="en-US" dirty="0"/>
          </a:p>
        </p:txBody>
      </p:sp>
    </p:spTree>
    <p:extLst>
      <p:ext uri="{BB962C8B-B14F-4D97-AF65-F5344CB8AC3E}">
        <p14:creationId xmlns:p14="http://schemas.microsoft.com/office/powerpoint/2010/main" val="536062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34</a:t>
            </a:fld>
            <a:endParaRPr lang="en-US" dirty="0"/>
          </a:p>
        </p:txBody>
      </p:sp>
    </p:spTree>
    <p:extLst>
      <p:ext uri="{BB962C8B-B14F-4D97-AF65-F5344CB8AC3E}">
        <p14:creationId xmlns:p14="http://schemas.microsoft.com/office/powerpoint/2010/main" val="1411383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sz="1800"/>
            </a:pPr>
            <a:r>
              <a:rPr lang="en-US" sz="1600" dirty="0"/>
              <a:t>Children and adolescents between the ages of 3 and 21 years who presented to the emergency department (ED) from July to December 1998, with signs suggestive of acute appendicitis were prospectively identified.</a:t>
            </a:r>
          </a:p>
          <a:p>
            <a:pPr lvl="0">
              <a:defRPr sz="1800"/>
            </a:pPr>
            <a:endParaRPr lang="en-US" sz="1600" dirty="0"/>
          </a:p>
          <a:p>
            <a:pPr lvl="0">
              <a:defRPr sz="1800"/>
            </a:pPr>
            <a:r>
              <a:rPr lang="en-US" sz="1600" dirty="0"/>
              <a:t>Study Protocol</a:t>
            </a:r>
          </a:p>
          <a:p>
            <a:pPr lvl="0">
              <a:defRPr sz="1800"/>
            </a:pPr>
            <a:r>
              <a:rPr lang="en-US" sz="1600" dirty="0"/>
              <a:t>The consulting senior surgical resident</a:t>
            </a:r>
            <a:r>
              <a:rPr lang="en-US" sz="1600" baseline="0" dirty="0"/>
              <a:t> </a:t>
            </a:r>
            <a:r>
              <a:rPr lang="en-US" sz="1600" dirty="0"/>
              <a:t>evaluated all children with suspected appendicitis in the ED. Those patients with unequivocal clinical presentations for appendicitis underwent appendectomy without imaging studies. Those who did not have symptoms consistent with appendicitis were discharged home without imaging studies. Those patients with equivocal clinical findings constituted the study cohort and were initially evaluated with pelvic ultrasonography. If the ultrasonography was definitive for appendicitis and the clinical presentation consistent, laparotomy was performed. If the ultrasonography result was normal but the appendix was not visualized or if the ultrasonography result was equivocal, limited CTRC of the pelvis was obtained. Results of both the ultrasonography and CTRC were immediately made known to the treating physicians. In addition, the primary investigator was informed of the ultrasonography results immediately after the examination was completed.</a:t>
            </a:r>
          </a:p>
          <a:p>
            <a:endParaRPr lang="en-US" sz="1400" dirty="0"/>
          </a:p>
          <a:p>
            <a:pPr lvl="0">
              <a:defRPr sz="1800"/>
            </a:pPr>
            <a:endParaRPr lang="en-US" sz="1600" dirty="0"/>
          </a:p>
          <a:p>
            <a:pPr lvl="0">
              <a:defRPr sz="1800"/>
            </a:pPr>
            <a:r>
              <a:rPr lang="en-US" sz="1600" dirty="0"/>
              <a:t>The IRB approved a waiver of informed consent for all research involving retrospective review of medical records for each of the studies</a:t>
            </a:r>
            <a:r>
              <a:rPr lang="en-US" sz="1600" baseline="0" dirty="0"/>
              <a:t> but failed to address all waiver criteria for the prospective use of control subjects.</a:t>
            </a:r>
            <a:endParaRPr lang="en-US" sz="1600" dirty="0"/>
          </a:p>
          <a:p>
            <a:pPr lvl="0">
              <a:defRPr sz="1800"/>
            </a:pPr>
            <a:endParaRPr lang="en-US" sz="1600" dirty="0"/>
          </a:p>
          <a:p>
            <a:pPr lvl="0">
              <a:defRPr sz="1800"/>
            </a:pPr>
            <a:r>
              <a:rPr lang="en-US" sz="1600" dirty="0"/>
              <a:t>It’s easy to fall into the lull of the “retrospective only review” justification and short cut the analysis.</a:t>
            </a:r>
          </a:p>
          <a:p>
            <a:pPr lvl="0">
              <a:defRPr sz="1800"/>
            </a:pPr>
            <a:endParaRPr lang="en-US" sz="1600" dirty="0"/>
          </a:p>
          <a:p>
            <a:pPr lvl="0">
              <a:defRPr sz="1800"/>
            </a:pPr>
            <a:r>
              <a:rPr lang="en-US" sz="1600" dirty="0"/>
              <a:t>But saying the research is only a retrospective review really only satisfies the first element of a waiver: That the study is minimal risk.</a:t>
            </a:r>
          </a:p>
        </p:txBody>
      </p:sp>
      <p:sp>
        <p:nvSpPr>
          <p:cNvPr id="4" name="Slide Number Placeholder 3"/>
          <p:cNvSpPr>
            <a:spLocks noGrp="1"/>
          </p:cNvSpPr>
          <p:nvPr>
            <p:ph type="sldNum" sz="quarter" idx="10"/>
          </p:nvPr>
        </p:nvSpPr>
        <p:spPr/>
        <p:txBody>
          <a:bodyPr/>
          <a:lstStyle/>
          <a:p>
            <a:fld id="{D47F046F-EB5B-41C9-9690-A701840A2051}" type="slidenum">
              <a:rPr lang="en-US" smtClean="0"/>
              <a:pPr/>
              <a:t>35</a:t>
            </a:fld>
            <a:endParaRPr lang="en-US" dirty="0"/>
          </a:p>
        </p:txBody>
      </p:sp>
    </p:spTree>
    <p:extLst>
      <p:ext uri="{BB962C8B-B14F-4D97-AF65-F5344CB8AC3E}">
        <p14:creationId xmlns:p14="http://schemas.microsoft.com/office/powerpoint/2010/main" val="942352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36</a:t>
            </a:fld>
            <a:endParaRPr lang="en-US" dirty="0"/>
          </a:p>
        </p:txBody>
      </p:sp>
    </p:spTree>
    <p:extLst>
      <p:ext uri="{BB962C8B-B14F-4D97-AF65-F5344CB8AC3E}">
        <p14:creationId xmlns:p14="http://schemas.microsoft.com/office/powerpoint/2010/main" val="794499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37</a:t>
            </a:fld>
            <a:endParaRPr lang="en-US" dirty="0"/>
          </a:p>
        </p:txBody>
      </p:sp>
    </p:spTree>
    <p:extLst>
      <p:ext uri="{BB962C8B-B14F-4D97-AF65-F5344CB8AC3E}">
        <p14:creationId xmlns:p14="http://schemas.microsoft.com/office/powerpoint/2010/main" val="815380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38</a:t>
            </a:fld>
            <a:endParaRPr lang="en-US" dirty="0"/>
          </a:p>
        </p:txBody>
      </p:sp>
    </p:spTree>
    <p:extLst>
      <p:ext uri="{BB962C8B-B14F-4D97-AF65-F5344CB8AC3E}">
        <p14:creationId xmlns:p14="http://schemas.microsoft.com/office/powerpoint/2010/main" val="1789685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500" kern="1200" dirty="0">
                <a:solidFill>
                  <a:schemeClr val="tx1"/>
                </a:solidFill>
                <a:effectLst/>
                <a:latin typeface="+mn-lt"/>
                <a:ea typeface="+mn-ea"/>
                <a:cs typeface="+mn-cs"/>
              </a:rPr>
              <a:t>Waiver of informed consent for certain FDA-regulated minimal risk clinical investigations will facilitate investigators’ ability to conduct studies that may contribute substantially to the development of products to diagnose or treat diseases or conditions, or address unmet medical needs. In light of the Cures Act amendment to the FD&amp;C Act described above, FDA intends to revise its informed consent regulations to add this waiver or alteration under appropriate human subject protection safeguards to the two existing exceptions from informed consent (i.e., in life- threatening situations and for emergency research). However, until FDA promulgates these regulations, we do not intend to object to an IRB8 approving a consent procedure that does not include, or that alters, some or all of the elements of informed consent set forth in 21 CFR 50.25, or waiving the requirements to obtain informed consent when the IRB finds and documents9 that: </a:t>
            </a:r>
            <a:endParaRPr lang="en-US" dirty="0"/>
          </a:p>
          <a:p>
            <a:r>
              <a:rPr lang="en-US" sz="1500" kern="1200" dirty="0">
                <a:solidFill>
                  <a:schemeClr val="tx1"/>
                </a:solidFill>
                <a:effectLst/>
                <a:latin typeface="+mn-lt"/>
                <a:ea typeface="+mn-ea"/>
                <a:cs typeface="+mn-cs"/>
              </a:rPr>
              <a:t>The clinical investigation involves no more than minimal risk (as defined in 21 CFR 50.3(k) or 56.102(</a:t>
            </a:r>
            <a:r>
              <a:rPr lang="en-US" sz="1500" kern="1200" dirty="0" err="1">
                <a:solidFill>
                  <a:schemeClr val="tx1"/>
                </a:solidFill>
                <a:effectLst/>
                <a:latin typeface="+mn-lt"/>
                <a:ea typeface="+mn-ea"/>
                <a:cs typeface="+mn-cs"/>
              </a:rPr>
              <a:t>i</a:t>
            </a:r>
            <a:r>
              <a:rPr lang="en-US" sz="1500" kern="1200" dirty="0">
                <a:solidFill>
                  <a:schemeClr val="tx1"/>
                </a:solidFill>
                <a:effectLst/>
                <a:latin typeface="+mn-lt"/>
                <a:ea typeface="+mn-ea"/>
                <a:cs typeface="+mn-cs"/>
              </a:rPr>
              <a:t>)) to the subjects; </a:t>
            </a:r>
          </a:p>
          <a:p>
            <a:r>
              <a:rPr lang="en-US" sz="1500" kern="1200" dirty="0">
                <a:solidFill>
                  <a:schemeClr val="tx1"/>
                </a:solidFill>
                <a:effectLst/>
                <a:latin typeface="+mn-lt"/>
                <a:ea typeface="+mn-ea"/>
                <a:cs typeface="+mn-cs"/>
              </a:rPr>
              <a:t>The waiver or alteration will not adversely affect the rights and welfare of the subjects; </a:t>
            </a:r>
          </a:p>
          <a:p>
            <a:r>
              <a:rPr lang="en-US" sz="1500" kern="1200" dirty="0">
                <a:solidFill>
                  <a:schemeClr val="tx1"/>
                </a:solidFill>
                <a:effectLst/>
                <a:latin typeface="+mn-lt"/>
                <a:ea typeface="+mn-ea"/>
                <a:cs typeface="+mn-cs"/>
              </a:rPr>
              <a:t>The clinical investigation could not practicably be carried out without the waiver or </a:t>
            </a:r>
          </a:p>
          <a:p>
            <a:r>
              <a:rPr lang="en-US" sz="1500" kern="1200" dirty="0">
                <a:solidFill>
                  <a:schemeClr val="tx1"/>
                </a:solidFill>
                <a:effectLst/>
                <a:latin typeface="+mn-lt"/>
                <a:ea typeface="+mn-ea"/>
                <a:cs typeface="+mn-cs"/>
              </a:rPr>
              <a:t>alteration; and </a:t>
            </a:r>
          </a:p>
          <a:p>
            <a:r>
              <a:rPr lang="en-US" sz="1500" kern="1200" dirty="0">
                <a:solidFill>
                  <a:schemeClr val="tx1"/>
                </a:solidFill>
                <a:effectLst/>
                <a:latin typeface="+mn-lt"/>
                <a:ea typeface="+mn-ea"/>
                <a:cs typeface="+mn-cs"/>
              </a:rPr>
              <a:t>Whenever appropriate, the subjects will be provided with additional pertinent information </a:t>
            </a:r>
          </a:p>
          <a:p>
            <a:r>
              <a:rPr lang="en-US" sz="1500" kern="1200" dirty="0">
                <a:solidFill>
                  <a:schemeClr val="tx1"/>
                </a:solidFill>
                <a:effectLst/>
                <a:latin typeface="+mn-lt"/>
                <a:ea typeface="+mn-ea"/>
                <a:cs typeface="+mn-cs"/>
              </a:rPr>
              <a:t>after participation. </a:t>
            </a:r>
          </a:p>
          <a:p>
            <a:r>
              <a:rPr lang="en-US" sz="1500" kern="1200" dirty="0">
                <a:solidFill>
                  <a:schemeClr val="tx1"/>
                </a:solidFill>
                <a:effectLst/>
                <a:latin typeface="+mn-lt"/>
                <a:ea typeface="+mn-ea"/>
                <a:cs typeface="+mn-cs"/>
              </a:rPr>
              <a:t>FDA does not intend to object to a sponsor initiating, or an investigator conducting, a minimal risk clinical investigation for which an IRB waives or alters the informed consent requirements as described above. FDA intends to withdraw this guidance after we promulgate regulations to permit a waiver or alteration of informed consent under appropriate human subject protection safeguards consistent with section 3024 of the Cures Act. </a:t>
            </a:r>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39</a:t>
            </a:fld>
            <a:endParaRPr lang="en-US" dirty="0"/>
          </a:p>
        </p:txBody>
      </p:sp>
    </p:spTree>
    <p:extLst>
      <p:ext uri="{BB962C8B-B14F-4D97-AF65-F5344CB8AC3E}">
        <p14:creationId xmlns:p14="http://schemas.microsoft.com/office/powerpoint/2010/main" val="115110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40</a:t>
            </a:fld>
            <a:endParaRPr lang="en-US" dirty="0"/>
          </a:p>
        </p:txBody>
      </p:sp>
    </p:spTree>
    <p:extLst>
      <p:ext uri="{BB962C8B-B14F-4D97-AF65-F5344CB8AC3E}">
        <p14:creationId xmlns:p14="http://schemas.microsoft.com/office/powerpoint/2010/main" val="119528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41</a:t>
            </a:fld>
            <a:endParaRPr lang="en-US" dirty="0"/>
          </a:p>
        </p:txBody>
      </p:sp>
    </p:spTree>
    <p:extLst>
      <p:ext uri="{BB962C8B-B14F-4D97-AF65-F5344CB8AC3E}">
        <p14:creationId xmlns:p14="http://schemas.microsoft.com/office/powerpoint/2010/main" val="36047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a:t>
            </a:fld>
            <a:endParaRPr lang="en-US" dirty="0"/>
          </a:p>
        </p:txBody>
      </p:sp>
    </p:spTree>
    <p:extLst>
      <p:ext uri="{BB962C8B-B14F-4D97-AF65-F5344CB8AC3E}">
        <p14:creationId xmlns:p14="http://schemas.microsoft.com/office/powerpoint/2010/main" val="386048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42</a:t>
            </a:fld>
            <a:endParaRPr lang="en-US" dirty="0"/>
          </a:p>
        </p:txBody>
      </p:sp>
    </p:spTree>
    <p:extLst>
      <p:ext uri="{BB962C8B-B14F-4D97-AF65-F5344CB8AC3E}">
        <p14:creationId xmlns:p14="http://schemas.microsoft.com/office/powerpoint/2010/main" val="1287458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43</a:t>
            </a:fld>
            <a:endParaRPr lang="en-US" dirty="0"/>
          </a:p>
        </p:txBody>
      </p:sp>
    </p:spTree>
    <p:extLst>
      <p:ext uri="{BB962C8B-B14F-4D97-AF65-F5344CB8AC3E}">
        <p14:creationId xmlns:p14="http://schemas.microsoft.com/office/powerpoint/2010/main" val="26341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44</a:t>
            </a:fld>
            <a:endParaRPr lang="en-US" dirty="0"/>
          </a:p>
        </p:txBody>
      </p:sp>
    </p:spTree>
    <p:extLst>
      <p:ext uri="{BB962C8B-B14F-4D97-AF65-F5344CB8AC3E}">
        <p14:creationId xmlns:p14="http://schemas.microsoft.com/office/powerpoint/2010/main" val="57603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r>
              <a:rPr lang="en-US" sz="1600" dirty="0"/>
              <a:t>And we must remember</a:t>
            </a:r>
            <a:r>
              <a:rPr lang="en-US" sz="1600" baseline="0" dirty="0"/>
              <a:t>, not all retrospective studies are alike.</a:t>
            </a:r>
          </a:p>
          <a:p>
            <a:pPr lvl="0">
              <a:defRPr sz="1800"/>
            </a:pPr>
            <a:endParaRPr lang="en-US" sz="1600" dirty="0"/>
          </a:p>
          <a:p>
            <a:pPr lvl="0">
              <a:defRPr sz="1800"/>
            </a:pPr>
            <a:r>
              <a:rPr lang="en-US" sz="1600" dirty="0"/>
              <a:t>Depending on the nature of the retrospective review, it may still be possible to obtain informed consent from participants.</a:t>
            </a:r>
          </a:p>
          <a:p>
            <a:pPr lvl="0">
              <a:defRPr sz="1800"/>
            </a:pPr>
            <a:endParaRPr lang="en-US" sz="1600" dirty="0"/>
          </a:p>
          <a:p>
            <a:pPr lvl="0">
              <a:defRPr sz="1800"/>
            </a:pPr>
            <a:r>
              <a:rPr lang="en-US" sz="1600" dirty="0"/>
              <a:t>A good example is a study that looks back at clinical data for those patients still seen in clinic. This would mean that the medical record still has updated contact information and could be feasible to obtain informed consent. Contrast that with a study where the patients are no</a:t>
            </a:r>
            <a:r>
              <a:rPr lang="en-US" sz="1600" baseline="0" dirty="0"/>
              <a:t> longer being seen and  accurate contact information is not readily available.</a:t>
            </a:r>
            <a:endParaRPr lang="en-US" sz="1600" dirty="0"/>
          </a:p>
          <a:p>
            <a:pPr lvl="0">
              <a:defRPr sz="1800"/>
            </a:pPr>
            <a:endParaRPr lang="en-US" sz="1600" dirty="0"/>
          </a:p>
          <a:p>
            <a:pPr lvl="0">
              <a:defRPr sz="1800"/>
            </a:pPr>
            <a:r>
              <a:rPr lang="en-US" sz="1600" dirty="0"/>
              <a:t>Or</a:t>
            </a:r>
            <a:r>
              <a:rPr lang="en-US" sz="1600" baseline="0" dirty="0"/>
              <a:t> you could have </a:t>
            </a:r>
            <a:r>
              <a:rPr lang="en-US" sz="1600" dirty="0"/>
              <a:t>a retrospective study that only has a few</a:t>
            </a:r>
            <a:r>
              <a:rPr lang="en-US" sz="1600" baseline="0" dirty="0"/>
              <a:t> records, so contacting them may not be too burdensome. Versus a study that has thousands of possible records to review.</a:t>
            </a: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54</a:t>
            </a:fld>
            <a:endParaRPr lang="en-US" dirty="0"/>
          </a:p>
        </p:txBody>
      </p:sp>
    </p:spTree>
    <p:extLst>
      <p:ext uri="{BB962C8B-B14F-4D97-AF65-F5344CB8AC3E}">
        <p14:creationId xmlns:p14="http://schemas.microsoft.com/office/powerpoint/2010/main" val="1350867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r>
              <a:rPr lang="en-US" sz="1600" dirty="0"/>
              <a:t>And we must remember</a:t>
            </a:r>
            <a:r>
              <a:rPr lang="en-US" sz="1600" baseline="0" dirty="0"/>
              <a:t>, not all retrospective studies are alike.</a:t>
            </a:r>
          </a:p>
          <a:p>
            <a:pPr lvl="0">
              <a:defRPr sz="1800"/>
            </a:pPr>
            <a:endParaRPr lang="en-US" sz="1600" dirty="0"/>
          </a:p>
          <a:p>
            <a:pPr lvl="0">
              <a:defRPr sz="1800"/>
            </a:pPr>
            <a:r>
              <a:rPr lang="en-US" sz="1600" dirty="0"/>
              <a:t>Depending on the nature of the retrospective review, it may still be possible to obtain informed consent from participants.</a:t>
            </a:r>
          </a:p>
          <a:p>
            <a:pPr lvl="0">
              <a:defRPr sz="1800"/>
            </a:pPr>
            <a:endParaRPr lang="en-US" sz="1600" dirty="0"/>
          </a:p>
          <a:p>
            <a:pPr lvl="0">
              <a:defRPr sz="1800"/>
            </a:pPr>
            <a:r>
              <a:rPr lang="en-US" sz="1600" dirty="0"/>
              <a:t>A good example is a study that looks back at clinical data for those patients still seen in clinic. This would mean that the medical record still has updated contact information and could be feasible to obtain informed consent. Contrast that with a study where the patients are no</a:t>
            </a:r>
            <a:r>
              <a:rPr lang="en-US" sz="1600" baseline="0" dirty="0"/>
              <a:t> longer being seen and  accurate contact information is not readily available.</a:t>
            </a:r>
            <a:endParaRPr lang="en-US" sz="1600" dirty="0"/>
          </a:p>
          <a:p>
            <a:pPr lvl="0">
              <a:defRPr sz="1800"/>
            </a:pPr>
            <a:endParaRPr lang="en-US" sz="1600" dirty="0"/>
          </a:p>
          <a:p>
            <a:pPr lvl="0">
              <a:defRPr sz="1800"/>
            </a:pPr>
            <a:r>
              <a:rPr lang="en-US" sz="1600" dirty="0"/>
              <a:t>Or</a:t>
            </a:r>
            <a:r>
              <a:rPr lang="en-US" sz="1600" baseline="0" dirty="0"/>
              <a:t> you could have </a:t>
            </a:r>
            <a:r>
              <a:rPr lang="en-US" sz="1600" dirty="0"/>
              <a:t>a retrospective study that only has a few</a:t>
            </a:r>
            <a:r>
              <a:rPr lang="en-US" sz="1600" baseline="0" dirty="0"/>
              <a:t> records, so contacting them may not be too burdensome. Versus a study that has thousands of possible records to review.</a:t>
            </a: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55</a:t>
            </a:fld>
            <a:endParaRPr lang="en-US" dirty="0"/>
          </a:p>
        </p:txBody>
      </p:sp>
    </p:spTree>
    <p:extLst>
      <p:ext uri="{BB962C8B-B14F-4D97-AF65-F5344CB8AC3E}">
        <p14:creationId xmlns:p14="http://schemas.microsoft.com/office/powerpoint/2010/main" val="1414326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r>
              <a:rPr lang="en-US" sz="1600" dirty="0"/>
              <a:t>And we must remember</a:t>
            </a:r>
            <a:r>
              <a:rPr lang="en-US" sz="1600" baseline="0" dirty="0"/>
              <a:t>, not all retrospective studies are alike.</a:t>
            </a:r>
          </a:p>
          <a:p>
            <a:pPr lvl="0">
              <a:defRPr sz="1800"/>
            </a:pPr>
            <a:endParaRPr lang="en-US" sz="1600" dirty="0"/>
          </a:p>
          <a:p>
            <a:pPr lvl="0">
              <a:defRPr sz="1800"/>
            </a:pPr>
            <a:r>
              <a:rPr lang="en-US" sz="1600" dirty="0"/>
              <a:t>Depending on the nature of the retrospective review, it may still be possible to obtain informed consent from participants.</a:t>
            </a:r>
          </a:p>
          <a:p>
            <a:pPr lvl="0">
              <a:defRPr sz="1800"/>
            </a:pPr>
            <a:endParaRPr lang="en-US" sz="1600" dirty="0"/>
          </a:p>
          <a:p>
            <a:pPr lvl="0">
              <a:defRPr sz="1800"/>
            </a:pPr>
            <a:r>
              <a:rPr lang="en-US" sz="1600" dirty="0"/>
              <a:t>A good example is a study that looks back at clinical data for those patients still seen in clinic. This would mean that the medical record still has updated contact information and could be feasible to obtain informed consent. Contrast that with a study where the patients are no</a:t>
            </a:r>
            <a:r>
              <a:rPr lang="en-US" sz="1600" baseline="0" dirty="0"/>
              <a:t> longer being seen and  accurate contact information is not readily available.</a:t>
            </a:r>
            <a:endParaRPr lang="en-US" sz="1600" dirty="0"/>
          </a:p>
          <a:p>
            <a:pPr lvl="0">
              <a:defRPr sz="1800"/>
            </a:pPr>
            <a:endParaRPr lang="en-US" sz="1600" dirty="0"/>
          </a:p>
          <a:p>
            <a:pPr lvl="0">
              <a:defRPr sz="1800"/>
            </a:pPr>
            <a:r>
              <a:rPr lang="en-US" sz="1600" dirty="0"/>
              <a:t>Or</a:t>
            </a:r>
            <a:r>
              <a:rPr lang="en-US" sz="1600" baseline="0" dirty="0"/>
              <a:t> you could have </a:t>
            </a:r>
            <a:r>
              <a:rPr lang="en-US" sz="1600" dirty="0"/>
              <a:t>a retrospective study that only has a few</a:t>
            </a:r>
            <a:r>
              <a:rPr lang="en-US" sz="1600" baseline="0" dirty="0"/>
              <a:t> records, so contacting them may not be too burdensome. Versus a study that has thousands of possible records to review.</a:t>
            </a: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56</a:t>
            </a:fld>
            <a:endParaRPr lang="en-US" dirty="0"/>
          </a:p>
        </p:txBody>
      </p:sp>
    </p:spTree>
    <p:extLst>
      <p:ext uri="{BB962C8B-B14F-4D97-AF65-F5344CB8AC3E}">
        <p14:creationId xmlns:p14="http://schemas.microsoft.com/office/powerpoint/2010/main" val="610412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64</a:t>
            </a:fld>
            <a:endParaRPr lang="en-US" dirty="0"/>
          </a:p>
        </p:txBody>
      </p:sp>
    </p:spTree>
    <p:extLst>
      <p:ext uri="{BB962C8B-B14F-4D97-AF65-F5344CB8AC3E}">
        <p14:creationId xmlns:p14="http://schemas.microsoft.com/office/powerpoint/2010/main" val="1317844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65</a:t>
            </a:fld>
            <a:endParaRPr lang="en-US" dirty="0"/>
          </a:p>
        </p:txBody>
      </p:sp>
    </p:spTree>
    <p:extLst>
      <p:ext uri="{BB962C8B-B14F-4D97-AF65-F5344CB8AC3E}">
        <p14:creationId xmlns:p14="http://schemas.microsoft.com/office/powerpoint/2010/main" val="1439882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66</a:t>
            </a:fld>
            <a:endParaRPr lang="en-US" dirty="0"/>
          </a:p>
        </p:txBody>
      </p:sp>
    </p:spTree>
    <p:extLst>
      <p:ext uri="{BB962C8B-B14F-4D97-AF65-F5344CB8AC3E}">
        <p14:creationId xmlns:p14="http://schemas.microsoft.com/office/powerpoint/2010/main" val="1545836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67</a:t>
            </a:fld>
            <a:endParaRPr lang="en-US" dirty="0"/>
          </a:p>
        </p:txBody>
      </p:sp>
    </p:spTree>
    <p:extLst>
      <p:ext uri="{BB962C8B-B14F-4D97-AF65-F5344CB8AC3E}">
        <p14:creationId xmlns:p14="http://schemas.microsoft.com/office/powerpoint/2010/main" val="13622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8</a:t>
            </a:fld>
            <a:endParaRPr lang="en-US" dirty="0"/>
          </a:p>
        </p:txBody>
      </p:sp>
    </p:spTree>
    <p:extLst>
      <p:ext uri="{BB962C8B-B14F-4D97-AF65-F5344CB8AC3E}">
        <p14:creationId xmlns:p14="http://schemas.microsoft.com/office/powerpoint/2010/main" val="1777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9</a:t>
            </a:fld>
            <a:endParaRPr lang="en-US" dirty="0"/>
          </a:p>
        </p:txBody>
      </p:sp>
    </p:spTree>
    <p:extLst>
      <p:ext uri="{BB962C8B-B14F-4D97-AF65-F5344CB8AC3E}">
        <p14:creationId xmlns:p14="http://schemas.microsoft.com/office/powerpoint/2010/main" val="7580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sz="1800"/>
            </a:pPr>
            <a:endParaRPr lang="en-US" sz="1600"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10</a:t>
            </a:fld>
            <a:endParaRPr lang="en-US" dirty="0"/>
          </a:p>
        </p:txBody>
      </p:sp>
    </p:spTree>
    <p:extLst>
      <p:ext uri="{BB962C8B-B14F-4D97-AF65-F5344CB8AC3E}">
        <p14:creationId xmlns:p14="http://schemas.microsoft.com/office/powerpoint/2010/main" val="70241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11</a:t>
            </a:fld>
            <a:endParaRPr lang="en-US" dirty="0"/>
          </a:p>
        </p:txBody>
      </p:sp>
    </p:spTree>
    <p:extLst>
      <p:ext uri="{BB962C8B-B14F-4D97-AF65-F5344CB8AC3E}">
        <p14:creationId xmlns:p14="http://schemas.microsoft.com/office/powerpoint/2010/main" val="23030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12</a:t>
            </a:fld>
            <a:endParaRPr lang="en-US" dirty="0"/>
          </a:p>
        </p:txBody>
      </p:sp>
    </p:spTree>
    <p:extLst>
      <p:ext uri="{BB962C8B-B14F-4D97-AF65-F5344CB8AC3E}">
        <p14:creationId xmlns:p14="http://schemas.microsoft.com/office/powerpoint/2010/main" val="16941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F046F-EB5B-41C9-9690-A701840A2051}" type="slidenum">
              <a:rPr lang="en-US" smtClean="0"/>
              <a:pPr/>
              <a:t>16</a:t>
            </a:fld>
            <a:endParaRPr lang="en-US" dirty="0"/>
          </a:p>
        </p:txBody>
      </p:sp>
    </p:spTree>
    <p:extLst>
      <p:ext uri="{BB962C8B-B14F-4D97-AF65-F5344CB8AC3E}">
        <p14:creationId xmlns:p14="http://schemas.microsoft.com/office/powerpoint/2010/main" val="208653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2.tif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3076072" y="4968274"/>
            <a:ext cx="8910003" cy="384721"/>
          </a:xfrm>
          <a:prstGeom prst="rect">
            <a:avLst/>
          </a:prstGeom>
        </p:spPr>
        <p:txBody>
          <a:bodyPr/>
          <a:lstStyle>
            <a:lvl1pPr marL="0" indent="0" algn="r">
              <a:buNone/>
              <a:defRPr sz="2500" b="0" i="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marL="581833" indent="0" algn="ctr">
              <a:buNone/>
              <a:defRPr>
                <a:solidFill>
                  <a:schemeClr val="tx1">
                    <a:tint val="75000"/>
                  </a:schemeClr>
                </a:solidFill>
              </a:defRPr>
            </a:lvl2pPr>
            <a:lvl3pPr marL="1163665" indent="0" algn="ctr">
              <a:buNone/>
              <a:defRPr>
                <a:solidFill>
                  <a:schemeClr val="tx1">
                    <a:tint val="75000"/>
                  </a:schemeClr>
                </a:solidFill>
              </a:defRPr>
            </a:lvl3pPr>
            <a:lvl4pPr marL="1745498" indent="0" algn="ctr">
              <a:buNone/>
              <a:defRPr>
                <a:solidFill>
                  <a:schemeClr val="tx1">
                    <a:tint val="75000"/>
                  </a:schemeClr>
                </a:solidFill>
              </a:defRPr>
            </a:lvl4pPr>
            <a:lvl5pPr marL="2327331" indent="0" algn="ctr">
              <a:buNone/>
              <a:defRPr>
                <a:solidFill>
                  <a:schemeClr val="tx1">
                    <a:tint val="75000"/>
                  </a:schemeClr>
                </a:solidFill>
              </a:defRPr>
            </a:lvl5pPr>
            <a:lvl6pPr marL="2909164" indent="0" algn="ctr">
              <a:buNone/>
              <a:defRPr>
                <a:solidFill>
                  <a:schemeClr val="tx1">
                    <a:tint val="75000"/>
                  </a:schemeClr>
                </a:solidFill>
              </a:defRPr>
            </a:lvl6pPr>
            <a:lvl7pPr marL="3490996" indent="0" algn="ctr">
              <a:buNone/>
              <a:defRPr>
                <a:solidFill>
                  <a:schemeClr val="tx1">
                    <a:tint val="75000"/>
                  </a:schemeClr>
                </a:solidFill>
              </a:defRPr>
            </a:lvl7pPr>
            <a:lvl8pPr marL="4072829" indent="0" algn="ctr">
              <a:buNone/>
              <a:defRPr>
                <a:solidFill>
                  <a:schemeClr val="tx1">
                    <a:tint val="75000"/>
                  </a:schemeClr>
                </a:solidFill>
              </a:defRPr>
            </a:lvl8pPr>
            <a:lvl9pPr marL="4654662" indent="0" algn="ctr">
              <a:buNone/>
              <a:defRPr>
                <a:solidFill>
                  <a:schemeClr val="tx1">
                    <a:tint val="75000"/>
                  </a:schemeClr>
                </a:solidFill>
              </a:defRPr>
            </a:lvl9pPr>
          </a:lstStyle>
          <a:p>
            <a:pPr marL="0" marR="0" lvl="0" indent="0" algn="r" defTabSz="1163665"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a:ln>
                  <a:noFill/>
                </a:ln>
                <a:solidFill>
                  <a:srgbClr val="FF0000"/>
                </a:solidFill>
                <a:effectLst/>
                <a:uLnTx/>
                <a:uFillTx/>
              </a:rPr>
              <a:t>Click to edit Master subtitle style</a:t>
            </a:r>
            <a:endParaRPr kumimoji="0" lang="en-US" sz="2500" b="0" i="0" u="none" strike="noStrike" kern="0" cap="none" spc="0" normalizeH="0" baseline="0" noProof="0" dirty="0">
              <a:ln>
                <a:noFill/>
              </a:ln>
              <a:solidFill>
                <a:srgbClr val="FF0000"/>
              </a:solidFill>
              <a:effectLst/>
              <a:uLnTx/>
              <a:uFillTx/>
            </a:endParaRPr>
          </a:p>
        </p:txBody>
      </p:sp>
      <p:sp>
        <p:nvSpPr>
          <p:cNvPr id="12" name="Title 1"/>
          <p:cNvSpPr>
            <a:spLocks noGrp="1"/>
          </p:cNvSpPr>
          <p:nvPr>
            <p:ph type="ctrTitle"/>
          </p:nvPr>
        </p:nvSpPr>
        <p:spPr>
          <a:xfrm>
            <a:off x="1149198" y="4154812"/>
            <a:ext cx="10819289" cy="584775"/>
          </a:xfrm>
          <a:prstGeom prst="rect">
            <a:avLst/>
          </a:prstGeom>
        </p:spPr>
        <p:txBody>
          <a:bodyPr anchor="t"/>
          <a:lstStyle>
            <a:lvl1pPr algn="r">
              <a:defRPr sz="3800">
                <a:solidFill>
                  <a:srgbClr val="0A2240"/>
                </a:solidFill>
              </a:defRPr>
            </a:lvl1pPr>
          </a:lstStyle>
          <a:p>
            <a:pPr marL="0" marR="0" lvl="0" indent="0" algn="r" defTabSz="1163665"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a:ln>
                  <a:noFill/>
                </a:ln>
                <a:solidFill>
                  <a:srgbClr val="000000"/>
                </a:solidFill>
                <a:effectLst/>
                <a:uLnTx/>
                <a:uFillTx/>
              </a:rPr>
              <a:t>Click to edit Master title style</a:t>
            </a:r>
            <a:endParaRPr kumimoji="0" lang="en-US" sz="3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45126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05" y="34506"/>
            <a:ext cx="6185970" cy="7364190"/>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Tuskegee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Research</a:t>
            </a:r>
            <a:r>
              <a:rPr lang="en-US" sz="2400" baseline="0" dirty="0"/>
              <a:t> Ethics History</a:t>
            </a:r>
            <a:endParaRPr lang="en-US" sz="2400" dirty="0"/>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494"/>
          <a:stretch/>
        </p:blipFill>
        <p:spPr>
          <a:xfrm>
            <a:off x="6542605" y="17254"/>
            <a:ext cx="6185970" cy="7346936"/>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542605" y="48305"/>
            <a:ext cx="6203223" cy="7315883"/>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5351" y="34506"/>
            <a:ext cx="6244377" cy="7329684"/>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9548"/>
          <a:stretch/>
        </p:blipFill>
        <p:spPr>
          <a:xfrm>
            <a:off x="5848713" y="51759"/>
            <a:ext cx="6901132" cy="7312431"/>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124091" y="3036498"/>
            <a:ext cx="4259555" cy="4327691"/>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1577" y="51758"/>
            <a:ext cx="4636998" cy="7312432"/>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5352" y="86264"/>
            <a:ext cx="6203223" cy="7243420"/>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4098" y="21575"/>
            <a:ext cx="6034477" cy="7342616"/>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2445" y="57793"/>
            <a:ext cx="7000638" cy="7335170"/>
          </a:xfrm>
          <a:prstGeom prst="rect">
            <a:avLst/>
          </a:prstGeom>
        </p:spPr>
      </p:pic>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3" name="Right Triangle 12"/>
          <p:cNvSpPr/>
          <p:nvPr userDrawn="1"/>
        </p:nvSpPr>
        <p:spPr>
          <a:xfrm rot="10800000" flipH="1" flipV="1">
            <a:off x="3105508" y="1000664"/>
            <a:ext cx="6278137" cy="6398031"/>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9479" y="34504"/>
            <a:ext cx="6793602" cy="7329686"/>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969479" y="3899140"/>
            <a:ext cx="3414167" cy="3465049"/>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5486" y="9624"/>
            <a:ext cx="6405967" cy="7353641"/>
          </a:xfrm>
          <a:prstGeom prst="rect">
            <a:avLst/>
          </a:prstGeom>
        </p:spPr>
      </p:pic>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3" name="Right Triangle 12"/>
          <p:cNvSpPr/>
          <p:nvPr userDrawn="1"/>
        </p:nvSpPr>
        <p:spPr>
          <a:xfrm rot="10800000" flipH="1" flipV="1">
            <a:off x="6335486" y="4278086"/>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5" name="Title 14"/>
          <p:cNvSpPr>
            <a:spLocks noGrp="1"/>
          </p:cNvSpPr>
          <p:nvPr>
            <p:ph type="title"/>
          </p:nvPr>
        </p:nvSpPr>
        <p:spPr>
          <a:xfrm>
            <a:off x="277329" y="3893365"/>
            <a:ext cx="5290714" cy="384721"/>
          </a:xfrm>
        </p:spPr>
        <p:txBody>
          <a:bodyPr/>
          <a:lstStyle/>
          <a:p>
            <a:r>
              <a:rPr lang="en-US"/>
              <a:t>Click to edit Master title style</a:t>
            </a:r>
          </a:p>
        </p:txBody>
      </p:sp>
    </p:spTree>
    <p:extLst>
      <p:ext uri="{BB962C8B-B14F-4D97-AF65-F5344CB8AC3E}">
        <p14:creationId xmlns:p14="http://schemas.microsoft.com/office/powerpoint/2010/main" val="99133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902" y="34506"/>
            <a:ext cx="7084179" cy="7346937"/>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661649" y="3588590"/>
            <a:ext cx="3763069" cy="37756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3587" y="440071"/>
            <a:ext cx="5619494" cy="6901133"/>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04" y="86264"/>
            <a:ext cx="6203223" cy="7260672"/>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3071004" y="966158"/>
            <a:ext cx="6312642" cy="636352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8377" y="57271"/>
            <a:ext cx="7397240" cy="7306920"/>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13" name="Right Triangle 12"/>
          <p:cNvSpPr/>
          <p:nvPr userDrawn="1"/>
        </p:nvSpPr>
        <p:spPr>
          <a:xfrm rot="10800000" flipH="1" flipV="1">
            <a:off x="5106838" y="3001992"/>
            <a:ext cx="4276808" cy="436219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399" y="34826"/>
            <a:ext cx="7259217" cy="7329364"/>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13" name="Right Triangle 12"/>
          <p:cNvSpPr/>
          <p:nvPr userDrawn="1"/>
        </p:nvSpPr>
        <p:spPr>
          <a:xfrm rot="10800000" flipH="1" flipV="1">
            <a:off x="5106838" y="3001992"/>
            <a:ext cx="4276808" cy="436219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485" r="15721"/>
          <a:stretch/>
        </p:blipFill>
        <p:spPr>
          <a:xfrm>
            <a:off x="6349042" y="33938"/>
            <a:ext cx="6400799" cy="7312999"/>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520906" y="3433313"/>
            <a:ext cx="3862740" cy="393087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8859" r="16762"/>
          <a:stretch/>
        </p:blipFill>
        <p:spPr>
          <a:xfrm>
            <a:off x="6280030" y="34506"/>
            <a:ext cx="6465798" cy="7329684"/>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520906" y="3433313"/>
            <a:ext cx="3862740" cy="393087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3434" y="60194"/>
            <a:ext cx="7052812" cy="7303996"/>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13" name="Right Triangle 12"/>
          <p:cNvSpPr/>
          <p:nvPr userDrawn="1"/>
        </p:nvSpPr>
        <p:spPr>
          <a:xfrm rot="10800000" flipH="1" flipV="1">
            <a:off x="5520906" y="3433313"/>
            <a:ext cx="3862740" cy="393087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0A2240"/>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8483" y="34506"/>
            <a:ext cx="8277345" cy="7384211"/>
          </a:xfrm>
          <a:prstGeom prst="rect">
            <a:avLst/>
          </a:prstGeom>
        </p:spPr>
      </p:pic>
      <p:sp>
        <p:nvSpPr>
          <p:cNvPr id="18" name="Rounded Rectangle 17"/>
          <p:cNvSpPr/>
          <p:nvPr userDrawn="1"/>
        </p:nvSpPr>
        <p:spPr>
          <a:xfrm>
            <a:off x="3571635" y="6799480"/>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
        <p:nvSpPr>
          <p:cNvPr id="2" name="Title 1"/>
          <p:cNvSpPr>
            <a:spLocks noGrp="1"/>
          </p:cNvSpPr>
          <p:nvPr>
            <p:ph type="title" hasCustomPrompt="1"/>
          </p:nvPr>
        </p:nvSpPr>
        <p:spPr>
          <a:xfrm>
            <a:off x="78591" y="342008"/>
            <a:ext cx="4277269" cy="446886"/>
          </a:xfrm>
        </p:spPr>
        <p:txBody>
          <a:bodyPr/>
          <a:lstStyle>
            <a:lvl1pPr>
              <a:defRPr b="1"/>
            </a:lvl1pPr>
          </a:lstStyle>
          <a:p>
            <a:r>
              <a:rPr lang="en-US" dirty="0"/>
              <a:t>Welcome!</a:t>
            </a:r>
          </a:p>
        </p:txBody>
      </p:sp>
      <p:sp>
        <p:nvSpPr>
          <p:cNvPr id="4" name="Text Placeholder 3"/>
          <p:cNvSpPr>
            <a:spLocks noGrp="1"/>
          </p:cNvSpPr>
          <p:nvPr>
            <p:ph type="body" sz="quarter" idx="11" hasCustomPrompt="1"/>
          </p:nvPr>
        </p:nvSpPr>
        <p:spPr>
          <a:xfrm>
            <a:off x="79375" y="1182688"/>
            <a:ext cx="4276725" cy="1833835"/>
          </a:xfrm>
        </p:spPr>
        <p:txBody>
          <a:bodyPr/>
          <a:lstStyle>
            <a:lvl1pPr>
              <a:buClr>
                <a:srgbClr val="0A2240"/>
              </a:buClr>
              <a:defRPr baseline="0"/>
            </a:lvl1pPr>
          </a:lstStyle>
          <a:p>
            <a:pPr lvl="0"/>
            <a:r>
              <a:rPr lang="en-US" dirty="0"/>
              <a:t>This training will provide an overview of &lt;topic&gt;.</a:t>
            </a:r>
          </a:p>
          <a:p>
            <a:pPr lvl="0"/>
            <a:r>
              <a:rPr lang="en-US" dirty="0"/>
              <a:t>This module will take &lt;#&gt; minutes to complete.</a:t>
            </a:r>
          </a:p>
        </p:txBody>
      </p:sp>
    </p:spTree>
    <p:extLst>
      <p:ext uri="{BB962C8B-B14F-4D97-AF65-F5344CB8AC3E}">
        <p14:creationId xmlns:p14="http://schemas.microsoft.com/office/powerpoint/2010/main" val="1999881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0A2240"/>
        </a:solidFill>
        <a:effectLst/>
      </p:bgPr>
    </p:bg>
    <p:spTree>
      <p:nvGrpSpPr>
        <p:cNvPr id="1" name=""/>
        <p:cNvGrpSpPr/>
        <p:nvPr/>
      </p:nvGrpSpPr>
      <p:grpSpPr>
        <a:xfrm>
          <a:off x="0" y="0"/>
          <a:ext cx="0" cy="0"/>
          <a:chOff x="0" y="0"/>
          <a:chExt cx="0" cy="0"/>
        </a:xfrm>
      </p:grpSpPr>
      <p:sp>
        <p:nvSpPr>
          <p:cNvPr id="8" name="Rectangle 7"/>
          <p:cNvSpPr/>
          <p:nvPr userDrawn="1"/>
        </p:nvSpPr>
        <p:spPr>
          <a:xfrm>
            <a:off x="13447" y="1972235"/>
            <a:ext cx="12715128" cy="537226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6" name="Rectangle 15"/>
          <p:cNvSpPr/>
          <p:nvPr userDrawn="1"/>
        </p:nvSpPr>
        <p:spPr>
          <a:xfrm>
            <a:off x="1954173" y="76769"/>
            <a:ext cx="10675796" cy="1092607"/>
          </a:xfrm>
          <a:prstGeom prst="rect">
            <a:avLst/>
          </a:prstGeom>
        </p:spPr>
        <p:txBody>
          <a:bodyPr wrap="square">
            <a:spAutoFit/>
          </a:bodyPr>
          <a:lstStyle/>
          <a:p>
            <a:r>
              <a:rPr lang="en-US" sz="24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Welcome!</a:t>
            </a:r>
          </a:p>
          <a:p>
            <a:endParaRPr lang="en-US"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a:p>
            <a:r>
              <a:rPr lang="en-US" sz="18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I’ll be guiding you through today’s course objectives.</a:t>
            </a:r>
            <a:endParaRPr lang="en-US" sz="1800" dirty="0">
              <a:solidFill>
                <a:srgbClr val="0A2240"/>
              </a:solidFill>
              <a:effectLst/>
            </a:endParaRPr>
          </a:p>
        </p:txBody>
      </p:sp>
      <p:pic>
        <p:nvPicPr>
          <p:cNvPr id="3" name="Picture 2"/>
          <p:cNvPicPr>
            <a:picLocks noChangeAspect="1"/>
          </p:cNvPicPr>
          <p:nvPr userDrawn="1"/>
        </p:nvPicPr>
        <p:blipFill rotWithShape="1">
          <a:blip r:embed="rId2" cstate="print"/>
          <a:srcRect b="47736"/>
          <a:stretch/>
        </p:blipFill>
        <p:spPr>
          <a:xfrm>
            <a:off x="14068" y="76769"/>
            <a:ext cx="2009854" cy="1895466"/>
          </a:xfrm>
          <a:prstGeom prst="rect">
            <a:avLst/>
          </a:prstGeom>
        </p:spPr>
      </p:pic>
      <p:sp>
        <p:nvSpPr>
          <p:cNvPr id="4" name="Text Placeholder 3"/>
          <p:cNvSpPr>
            <a:spLocks noGrp="1"/>
          </p:cNvSpPr>
          <p:nvPr>
            <p:ph type="body" sz="quarter" idx="11" hasCustomPrompt="1"/>
          </p:nvPr>
        </p:nvSpPr>
        <p:spPr>
          <a:xfrm>
            <a:off x="579811" y="2829105"/>
            <a:ext cx="5791200" cy="1744067"/>
          </a:xfrm>
        </p:spPr>
        <p:txBody>
          <a:bodyPr/>
          <a:lstStyle>
            <a:lvl1pPr>
              <a:buClr>
                <a:srgbClr val="0A2240"/>
              </a:buClr>
              <a:defRPr baseline="0">
                <a:latin typeface="Verdana" charset="0"/>
                <a:ea typeface="Verdana" charset="0"/>
                <a:cs typeface="Verdana" charset="0"/>
              </a:defRPr>
            </a:lvl1pPr>
            <a:lvl2pPr>
              <a:buClr>
                <a:srgbClr val="0A2240"/>
              </a:buClr>
              <a:defRPr/>
            </a:lvl2pPr>
            <a:lvl3pPr>
              <a:buClr>
                <a:srgbClr val="0A2240"/>
              </a:buClr>
              <a:defRPr/>
            </a:lvl3pPr>
            <a:lvl4pPr>
              <a:buClr>
                <a:srgbClr val="0A2240"/>
              </a:buClr>
              <a:defRPr/>
            </a:lvl4pPr>
            <a:lvl5pPr>
              <a:buClr>
                <a:srgbClr val="0A2240"/>
              </a:buClr>
              <a:defRPr/>
            </a:lvl5pPr>
          </a:lstStyle>
          <a:p>
            <a:pPr lvl="0"/>
            <a:r>
              <a:rPr lang="en-US" dirty="0"/>
              <a:t>Objective 1</a:t>
            </a:r>
          </a:p>
          <a:p>
            <a:pPr lvl="0"/>
            <a:r>
              <a:rPr lang="en-US" dirty="0"/>
              <a:t>Objective 2</a:t>
            </a:r>
          </a:p>
          <a:p>
            <a:pPr lvl="0"/>
            <a:r>
              <a:rPr lang="en-US" dirty="0"/>
              <a:t>Objective 3</a:t>
            </a:r>
          </a:p>
        </p:txBody>
      </p:sp>
      <p:sp>
        <p:nvSpPr>
          <p:cNvPr id="5" name="Title 4"/>
          <p:cNvSpPr>
            <a:spLocks noGrp="1"/>
          </p:cNvSpPr>
          <p:nvPr>
            <p:ph type="title" hasCustomPrompt="1"/>
          </p:nvPr>
        </p:nvSpPr>
        <p:spPr>
          <a:xfrm>
            <a:off x="298780" y="2108409"/>
            <a:ext cx="8667162" cy="384721"/>
          </a:xfrm>
        </p:spPr>
        <p:txBody>
          <a:bodyPr/>
          <a:lstStyle>
            <a:lvl1pPr>
              <a:defRPr baseline="0"/>
            </a:lvl1pPr>
          </a:lstStyle>
          <a:p>
            <a:r>
              <a:rPr lang="en-US" dirty="0"/>
              <a:t>Course Objectives: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27572"/>
            <a:ext cx="7278539" cy="7336617"/>
          </a:xfrm>
          <a:prstGeom prst="rect">
            <a:avLst/>
          </a:prstGeom>
        </p:spPr>
      </p:pic>
      <p:sp>
        <p:nvSpPr>
          <p:cNvPr id="13" name="Right Triangle 12"/>
          <p:cNvSpPr/>
          <p:nvPr userDrawn="1"/>
        </p:nvSpPr>
        <p:spPr>
          <a:xfrm rot="10800000" flipH="1" flipV="1">
            <a:off x="5313872" y="3243532"/>
            <a:ext cx="4069774" cy="412065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4" name="Title 3"/>
          <p:cNvSpPr>
            <a:spLocks noGrp="1"/>
          </p:cNvSpPr>
          <p:nvPr>
            <p:ph type="title"/>
          </p:nvPr>
        </p:nvSpPr>
        <p:spPr>
          <a:xfrm>
            <a:off x="201312" y="4040203"/>
            <a:ext cx="5793088" cy="2215991"/>
          </a:xfrm>
        </p:spPr>
        <p:txBody>
          <a:bodyPr/>
          <a:lstStyle>
            <a:lvl1pPr>
              <a:defRPr sz="4800">
                <a:solidFill>
                  <a:srgbClr val="0A2240"/>
                </a:solidFill>
              </a:defRPr>
            </a:lvl1p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2240"/>
        </a:solidFill>
        <a:effectLst/>
      </p:bgPr>
    </p:bg>
    <p:spTree>
      <p:nvGrpSpPr>
        <p:cNvPr id="1" name=""/>
        <p:cNvGrpSpPr/>
        <p:nvPr/>
      </p:nvGrpSpPr>
      <p:grpSpPr>
        <a:xfrm>
          <a:off x="0" y="0"/>
          <a:ext cx="0" cy="0"/>
          <a:chOff x="0" y="0"/>
          <a:chExt cx="0" cy="0"/>
        </a:xfrm>
      </p:grpSpPr>
      <p:sp>
        <p:nvSpPr>
          <p:cNvPr id="9" name="Rectangle 8"/>
          <p:cNvSpPr/>
          <p:nvPr userDrawn="1"/>
        </p:nvSpPr>
        <p:spPr>
          <a:xfrm>
            <a:off x="35859" y="1986233"/>
            <a:ext cx="12728574" cy="539797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1957" y="4943571"/>
            <a:ext cx="2199015" cy="2284066"/>
          </a:xfrm>
          <a:prstGeom prst="rect">
            <a:avLst/>
          </a:prstGeom>
        </p:spPr>
      </p:pic>
      <p:pic>
        <p:nvPicPr>
          <p:cNvPr id="13" name="Picture 12"/>
          <p:cNvPicPr>
            <a:picLocks noChangeAspect="1"/>
          </p:cNvPicPr>
          <p:nvPr userDrawn="1"/>
        </p:nvPicPr>
        <p:blipFill>
          <a:blip r:embed="rId3" cstate="print"/>
          <a:stretch>
            <a:fillRect/>
          </a:stretch>
        </p:blipFill>
        <p:spPr>
          <a:xfrm>
            <a:off x="702329" y="4984120"/>
            <a:ext cx="488768" cy="438114"/>
          </a:xfrm>
          <a:prstGeom prst="rect">
            <a:avLst/>
          </a:prstGeom>
          <a:noFill/>
        </p:spPr>
      </p:pic>
      <p:pic>
        <p:nvPicPr>
          <p:cNvPr id="14" name="Picture 13"/>
          <p:cNvPicPr>
            <a:picLocks noChangeAspect="1"/>
          </p:cNvPicPr>
          <p:nvPr userDrawn="1"/>
        </p:nvPicPr>
        <p:blipFill>
          <a:blip r:embed="rId3" cstate="print"/>
          <a:stretch>
            <a:fillRect/>
          </a:stretch>
        </p:blipFill>
        <p:spPr>
          <a:xfrm>
            <a:off x="702329" y="5666478"/>
            <a:ext cx="488768" cy="438114"/>
          </a:xfrm>
          <a:prstGeom prst="rect">
            <a:avLst/>
          </a:prstGeom>
          <a:noFill/>
        </p:spPr>
      </p:pic>
      <p:pic>
        <p:nvPicPr>
          <p:cNvPr id="15" name="Picture 14"/>
          <p:cNvPicPr>
            <a:picLocks noChangeAspect="1"/>
          </p:cNvPicPr>
          <p:nvPr userDrawn="1"/>
        </p:nvPicPr>
        <p:blipFill>
          <a:blip r:embed="rId3" cstate="print"/>
          <a:stretch>
            <a:fillRect/>
          </a:stretch>
        </p:blipFill>
        <p:spPr>
          <a:xfrm>
            <a:off x="702329" y="6306287"/>
            <a:ext cx="488768" cy="438114"/>
          </a:xfrm>
          <a:prstGeom prst="rect">
            <a:avLst/>
          </a:prstGeom>
          <a:noFill/>
        </p:spPr>
      </p:pic>
      <p:sp>
        <p:nvSpPr>
          <p:cNvPr id="16" name="Rectangle 15"/>
          <p:cNvSpPr/>
          <p:nvPr userDrawn="1"/>
        </p:nvSpPr>
        <p:spPr>
          <a:xfrm>
            <a:off x="80349" y="277524"/>
            <a:ext cx="3378663" cy="446276"/>
          </a:xfrm>
          <a:prstGeom prst="rect">
            <a:avLst/>
          </a:prstGeom>
        </p:spPr>
        <p:txBody>
          <a:bodyPr wrap="square">
            <a:spAutoFit/>
          </a:bodyPr>
          <a:lstStyle/>
          <a:p>
            <a:r>
              <a:rPr lang="en-US"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Conclusion</a:t>
            </a:r>
            <a:endParaRPr lang="en-US" dirty="0">
              <a:solidFill>
                <a:schemeClr val="bg2"/>
              </a:solidFill>
              <a:effectLst/>
            </a:endParaRPr>
          </a:p>
        </p:txBody>
      </p:sp>
      <p:pic>
        <p:nvPicPr>
          <p:cNvPr id="17" name="Picture 16"/>
          <p:cNvPicPr>
            <a:picLocks noChangeAspect="1"/>
          </p:cNvPicPr>
          <p:nvPr userDrawn="1"/>
        </p:nvPicPr>
        <p:blipFill>
          <a:blip r:embed="rId4" cstate="print"/>
          <a:stretch>
            <a:fillRect/>
          </a:stretch>
        </p:blipFill>
        <p:spPr>
          <a:xfrm>
            <a:off x="0" y="38764"/>
            <a:ext cx="1752721" cy="1947468"/>
          </a:xfrm>
          <a:prstGeom prst="rect">
            <a:avLst/>
          </a:prstGeom>
        </p:spPr>
      </p:pic>
      <p:sp>
        <p:nvSpPr>
          <p:cNvPr id="2" name="Title 1"/>
          <p:cNvSpPr>
            <a:spLocks noGrp="1"/>
          </p:cNvSpPr>
          <p:nvPr>
            <p:ph type="title" hasCustomPrompt="1"/>
          </p:nvPr>
        </p:nvSpPr>
        <p:spPr>
          <a:xfrm>
            <a:off x="1833070" y="144380"/>
            <a:ext cx="10895505" cy="384721"/>
          </a:xfrm>
          <a:ln>
            <a:noFill/>
          </a:ln>
        </p:spPr>
        <p:txBody>
          <a:bodyPr/>
          <a:lstStyle>
            <a:lvl1pPr>
              <a:defRPr b="1" baseline="0"/>
            </a:lvl1pPr>
          </a:lstStyle>
          <a:p>
            <a:r>
              <a:rPr lang="en-US" dirty="0"/>
              <a:t>Well done!</a:t>
            </a:r>
          </a:p>
        </p:txBody>
      </p:sp>
      <p:sp>
        <p:nvSpPr>
          <p:cNvPr id="4" name="Text Placeholder 3"/>
          <p:cNvSpPr>
            <a:spLocks noGrp="1"/>
          </p:cNvSpPr>
          <p:nvPr>
            <p:ph type="body" sz="quarter" idx="10" hasCustomPrompt="1"/>
          </p:nvPr>
        </p:nvSpPr>
        <p:spPr>
          <a:xfrm>
            <a:off x="1833563" y="677595"/>
            <a:ext cx="10895012" cy="1064394"/>
          </a:xfrm>
          <a:ln>
            <a:noFill/>
          </a:ln>
        </p:spPr>
        <p:txBody>
          <a:bodyPr/>
          <a:lstStyle>
            <a:lvl1pPr>
              <a:defRPr baseline="0">
                <a:solidFill>
                  <a:srgbClr val="0A2240"/>
                </a:solidFill>
                <a:latin typeface="Verdana" charset="0"/>
                <a:ea typeface="Verdana" charset="0"/>
                <a:cs typeface="Verdana" charset="0"/>
              </a:defRPr>
            </a:lvl1p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dirty="0">
                <a:latin typeface="Verdana" charset="0"/>
                <a:ea typeface="Verdana" charset="0"/>
                <a:cs typeface="Verdana" charset="0"/>
              </a:rPr>
              <a:t>You should now have a good understanding of &lt;topic&gt;.</a:t>
            </a:r>
          </a:p>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dirty="0">
                <a:latin typeface="Verdana" charset="0"/>
                <a:ea typeface="Verdana" charset="0"/>
                <a:cs typeface="Verdana" charset="0"/>
              </a:rPr>
              <a:t>You may now exit the course.</a:t>
            </a:r>
            <a:endParaRPr lang="en-US" dirty="0"/>
          </a:p>
        </p:txBody>
      </p:sp>
      <p:sp>
        <p:nvSpPr>
          <p:cNvPr id="20" name="Text Placeholder 3"/>
          <p:cNvSpPr>
            <a:spLocks noGrp="1"/>
          </p:cNvSpPr>
          <p:nvPr>
            <p:ph type="body" sz="quarter" idx="11" hasCustomPrompt="1"/>
          </p:nvPr>
        </p:nvSpPr>
        <p:spPr>
          <a:xfrm>
            <a:off x="579811" y="2829105"/>
            <a:ext cx="5791200" cy="1744067"/>
          </a:xfrm>
        </p:spPr>
        <p:txBody>
          <a:bodyPr/>
          <a:lstStyle>
            <a:lvl1pPr>
              <a:buClr>
                <a:srgbClr val="0A2240"/>
              </a:buClr>
              <a:defRPr baseline="0">
                <a:latin typeface="Verdana" charset="0"/>
                <a:ea typeface="Verdana" charset="0"/>
                <a:cs typeface="Verdana" charset="0"/>
              </a:defRPr>
            </a:lvl1pPr>
            <a:lvl2pPr>
              <a:buClr>
                <a:srgbClr val="0A2240"/>
              </a:buClr>
              <a:defRPr/>
            </a:lvl2pPr>
            <a:lvl3pPr>
              <a:buClr>
                <a:srgbClr val="0A2240"/>
              </a:buClr>
              <a:defRPr/>
            </a:lvl3pPr>
            <a:lvl4pPr>
              <a:buClr>
                <a:srgbClr val="0A2240"/>
              </a:buClr>
              <a:defRPr/>
            </a:lvl4pPr>
            <a:lvl5pPr>
              <a:buClr>
                <a:srgbClr val="0A2240"/>
              </a:buClr>
              <a:defRPr/>
            </a:lvl5pPr>
          </a:lstStyle>
          <a:p>
            <a:pPr lvl="0"/>
            <a:r>
              <a:rPr lang="en-US" dirty="0"/>
              <a:t>Objective 1</a:t>
            </a:r>
          </a:p>
          <a:p>
            <a:pPr lvl="0"/>
            <a:r>
              <a:rPr lang="en-US" dirty="0"/>
              <a:t>Objective 2</a:t>
            </a:r>
          </a:p>
          <a:p>
            <a:pPr lvl="0"/>
            <a:r>
              <a:rPr lang="en-US" dirty="0"/>
              <a:t>Objective 3</a:t>
            </a:r>
          </a:p>
        </p:txBody>
      </p:sp>
      <p:sp>
        <p:nvSpPr>
          <p:cNvPr id="21" name="Title 4"/>
          <p:cNvSpPr txBox="1">
            <a:spLocks/>
          </p:cNvSpPr>
          <p:nvPr userDrawn="1"/>
        </p:nvSpPr>
        <p:spPr bwMode="auto">
          <a:xfrm>
            <a:off x="298780" y="2108409"/>
            <a:ext cx="8667162"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0" i="0" kern="1200" baseline="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Course Objectives:</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0A2240"/>
        </a:solidFill>
        <a:effectLst/>
      </p:bgPr>
    </p:bg>
    <p:spTree>
      <p:nvGrpSpPr>
        <p:cNvPr id="1" name=""/>
        <p:cNvGrpSpPr/>
        <p:nvPr/>
      </p:nvGrpSpPr>
      <p:grpSpPr>
        <a:xfrm>
          <a:off x="0" y="0"/>
          <a:ext cx="0" cy="0"/>
          <a:chOff x="0" y="0"/>
          <a:chExt cx="0" cy="0"/>
        </a:xfrm>
      </p:grpSpPr>
      <p:sp>
        <p:nvSpPr>
          <p:cNvPr id="8" name="Rectangle 7"/>
          <p:cNvSpPr/>
          <p:nvPr userDrawn="1"/>
        </p:nvSpPr>
        <p:spPr>
          <a:xfrm>
            <a:off x="13447" y="1813463"/>
            <a:ext cx="12715128" cy="553103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 name="Picture 1"/>
          <p:cNvPicPr>
            <a:picLocks noChangeAspect="1"/>
          </p:cNvPicPr>
          <p:nvPr userDrawn="1"/>
        </p:nvPicPr>
        <p:blipFill>
          <a:blip r:embed="rId2" cstate="print"/>
          <a:stretch>
            <a:fillRect/>
          </a:stretch>
        </p:blipFill>
        <p:spPr>
          <a:xfrm>
            <a:off x="13447" y="48633"/>
            <a:ext cx="1320550" cy="1764830"/>
          </a:xfrm>
          <a:prstGeom prst="rect">
            <a:avLst/>
          </a:prstGeom>
        </p:spPr>
      </p:pic>
      <p:sp>
        <p:nvSpPr>
          <p:cNvPr id="4" name="Title 3"/>
          <p:cNvSpPr>
            <a:spLocks noGrp="1"/>
          </p:cNvSpPr>
          <p:nvPr>
            <p:ph type="title"/>
          </p:nvPr>
        </p:nvSpPr>
        <p:spPr>
          <a:xfrm>
            <a:off x="1702778" y="353967"/>
            <a:ext cx="8667162" cy="384721"/>
          </a:xfrm>
        </p:spPr>
        <p:txBody>
          <a:bodyPr/>
          <a:lstStyle>
            <a:lvl1pPr>
              <a:defRPr b="1"/>
            </a:lvl1pPr>
          </a:lstStyle>
          <a:p>
            <a:r>
              <a:rPr lang="en-US"/>
              <a:t>Click to edit Master title style</a:t>
            </a:r>
            <a:endParaRPr lang="en-US" dirty="0"/>
          </a:p>
        </p:txBody>
      </p:sp>
      <p:sp>
        <p:nvSpPr>
          <p:cNvPr id="6" name="Text Placeholder 5"/>
          <p:cNvSpPr>
            <a:spLocks noGrp="1"/>
          </p:cNvSpPr>
          <p:nvPr>
            <p:ph type="body" sz="quarter" idx="10"/>
          </p:nvPr>
        </p:nvSpPr>
        <p:spPr>
          <a:xfrm>
            <a:off x="343353" y="1987991"/>
            <a:ext cx="11707813"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A2240"/>
        </a:solidFill>
        <a:effectLst/>
      </p:bgPr>
    </p:bg>
    <p:spTree>
      <p:nvGrpSpPr>
        <p:cNvPr id="1" name=""/>
        <p:cNvGrpSpPr/>
        <p:nvPr/>
      </p:nvGrpSpPr>
      <p:grpSpPr>
        <a:xfrm>
          <a:off x="0" y="0"/>
          <a:ext cx="0" cy="0"/>
          <a:chOff x="0" y="0"/>
          <a:chExt cx="0" cy="0"/>
        </a:xfrm>
      </p:grpSpPr>
      <p:sp>
        <p:nvSpPr>
          <p:cNvPr id="8" name="Rectangle 7"/>
          <p:cNvSpPr/>
          <p:nvPr userDrawn="1"/>
        </p:nvSpPr>
        <p:spPr>
          <a:xfrm>
            <a:off x="13447" y="1813463"/>
            <a:ext cx="12715128" cy="553103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3" name="Picture 2"/>
          <p:cNvPicPr>
            <a:picLocks noChangeAspect="1"/>
          </p:cNvPicPr>
          <p:nvPr userDrawn="1"/>
        </p:nvPicPr>
        <p:blipFill>
          <a:blip r:embed="rId2" cstate="print"/>
          <a:stretch>
            <a:fillRect/>
          </a:stretch>
        </p:blipFill>
        <p:spPr>
          <a:xfrm>
            <a:off x="0" y="42204"/>
            <a:ext cx="1336431" cy="1765300"/>
          </a:xfrm>
          <a:prstGeom prst="rect">
            <a:avLst/>
          </a:prstGeom>
        </p:spPr>
      </p:pic>
      <p:sp>
        <p:nvSpPr>
          <p:cNvPr id="9" name="Title 3"/>
          <p:cNvSpPr>
            <a:spLocks noGrp="1"/>
          </p:cNvSpPr>
          <p:nvPr>
            <p:ph type="title"/>
          </p:nvPr>
        </p:nvSpPr>
        <p:spPr>
          <a:xfrm>
            <a:off x="1702778" y="353967"/>
            <a:ext cx="8667162" cy="384721"/>
          </a:xfrm>
        </p:spPr>
        <p:txBody>
          <a:bodyPr/>
          <a:lstStyle>
            <a:lvl1pPr>
              <a:defRPr b="1"/>
            </a:lvl1pPr>
          </a:lstStyle>
          <a:p>
            <a:r>
              <a:rPr lang="en-US"/>
              <a:t>Click to edit Master title style</a:t>
            </a:r>
            <a:endParaRPr lang="en-US" dirty="0"/>
          </a:p>
        </p:txBody>
      </p:sp>
      <p:sp>
        <p:nvSpPr>
          <p:cNvPr id="12" name="Text Placeholder 5"/>
          <p:cNvSpPr>
            <a:spLocks noGrp="1"/>
          </p:cNvSpPr>
          <p:nvPr>
            <p:ph type="body" sz="quarter" idx="10"/>
          </p:nvPr>
        </p:nvSpPr>
        <p:spPr>
          <a:xfrm>
            <a:off x="343353" y="1987991"/>
            <a:ext cx="11707813"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rgbClr val="0A2240"/>
        </a:solidFill>
        <a:effectLst/>
      </p:bgPr>
    </p:bg>
    <p:spTree>
      <p:nvGrpSpPr>
        <p:cNvPr id="1" name=""/>
        <p:cNvGrpSpPr/>
        <p:nvPr/>
      </p:nvGrpSpPr>
      <p:grpSpPr>
        <a:xfrm>
          <a:off x="0" y="0"/>
          <a:ext cx="0" cy="0"/>
          <a:chOff x="0" y="0"/>
          <a:chExt cx="0" cy="0"/>
        </a:xfrm>
      </p:grpSpPr>
      <p:sp>
        <p:nvSpPr>
          <p:cNvPr id="8" name="Rectangle 7"/>
          <p:cNvSpPr/>
          <p:nvPr userDrawn="1"/>
        </p:nvSpPr>
        <p:spPr>
          <a:xfrm>
            <a:off x="13447" y="1813463"/>
            <a:ext cx="12715128" cy="553103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4" name="Picture 3"/>
          <p:cNvPicPr>
            <a:picLocks noChangeAspect="1"/>
          </p:cNvPicPr>
          <p:nvPr userDrawn="1"/>
        </p:nvPicPr>
        <p:blipFill>
          <a:blip r:embed="rId2" cstate="print"/>
          <a:stretch>
            <a:fillRect/>
          </a:stretch>
        </p:blipFill>
        <p:spPr>
          <a:xfrm>
            <a:off x="13446" y="31266"/>
            <a:ext cx="1350441" cy="1782198"/>
          </a:xfrm>
          <a:prstGeom prst="rect">
            <a:avLst/>
          </a:prstGeom>
        </p:spPr>
      </p:pic>
      <p:sp>
        <p:nvSpPr>
          <p:cNvPr id="9" name="Title 3"/>
          <p:cNvSpPr>
            <a:spLocks noGrp="1"/>
          </p:cNvSpPr>
          <p:nvPr>
            <p:ph type="title"/>
          </p:nvPr>
        </p:nvSpPr>
        <p:spPr>
          <a:xfrm>
            <a:off x="1702778" y="353967"/>
            <a:ext cx="8667162" cy="384721"/>
          </a:xfrm>
        </p:spPr>
        <p:txBody>
          <a:bodyPr/>
          <a:lstStyle>
            <a:lvl1pPr>
              <a:defRPr b="1"/>
            </a:lvl1pPr>
          </a:lstStyle>
          <a:p>
            <a:r>
              <a:rPr lang="en-US"/>
              <a:t>Click to edit Master title style</a:t>
            </a:r>
            <a:endParaRPr lang="en-US" dirty="0"/>
          </a:p>
        </p:txBody>
      </p:sp>
      <p:sp>
        <p:nvSpPr>
          <p:cNvPr id="12" name="Text Placeholder 5"/>
          <p:cNvSpPr>
            <a:spLocks noGrp="1"/>
          </p:cNvSpPr>
          <p:nvPr>
            <p:ph type="body" sz="quarter" idx="10"/>
          </p:nvPr>
        </p:nvSpPr>
        <p:spPr>
          <a:xfrm>
            <a:off x="343353" y="1987991"/>
            <a:ext cx="11707813"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0A2240"/>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842727" cy="7384210"/>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5" name="Rectangle 4"/>
          <p:cNvSpPr/>
          <p:nvPr userDrawn="1"/>
        </p:nvSpPr>
        <p:spPr>
          <a:xfrm>
            <a:off x="-127392" y="852517"/>
            <a:ext cx="13343060" cy="6531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9" name="Rectangle 8"/>
          <p:cNvSpPr/>
          <p:nvPr userDrawn="1"/>
        </p:nvSpPr>
        <p:spPr>
          <a:xfrm>
            <a:off x="4436869" y="852517"/>
            <a:ext cx="8405858" cy="653169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488" y="835264"/>
            <a:ext cx="5565420" cy="6531694"/>
          </a:xfrm>
          <a:prstGeom prst="rect">
            <a:avLst/>
          </a:prstGeom>
        </p:spPr>
      </p:pic>
      <p:sp>
        <p:nvSpPr>
          <p:cNvPr id="15" name="Title 3"/>
          <p:cNvSpPr txBox="1">
            <a:spLocks/>
          </p:cNvSpPr>
          <p:nvPr userDrawn="1"/>
        </p:nvSpPr>
        <p:spPr bwMode="auto">
          <a:xfrm>
            <a:off x="4660685" y="1091230"/>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Click to edit Master title style</a:t>
            </a:r>
            <a:endParaRPr lang="en-US" dirty="0"/>
          </a:p>
        </p:txBody>
      </p:sp>
      <p:sp>
        <p:nvSpPr>
          <p:cNvPr id="16" name="Text Placeholder 5"/>
          <p:cNvSpPr>
            <a:spLocks noGrp="1"/>
          </p:cNvSpPr>
          <p:nvPr>
            <p:ph type="body" sz="quarter" idx="10"/>
          </p:nvPr>
        </p:nvSpPr>
        <p:spPr>
          <a:xfrm>
            <a:off x="4660685" y="1729341"/>
            <a:ext cx="7381195"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p:nvPr>
        </p:nvSpPr>
        <p:spPr>
          <a:xfrm>
            <a:off x="103288" y="278453"/>
            <a:ext cx="8667162" cy="384721"/>
          </a:xfrm>
        </p:spPr>
        <p:txBody>
          <a:bodyPr/>
          <a:lstStyle>
            <a:lvl1pPr>
              <a:defRPr>
                <a:solidFill>
                  <a:schemeClr val="bg2"/>
                </a:solidFill>
              </a:defRPr>
            </a:lvl1pPr>
          </a:lstStyle>
          <a:p>
            <a:r>
              <a:rPr lang="en-US"/>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0A2240"/>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842727" cy="7384210"/>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5" name="Rectangle 4"/>
          <p:cNvSpPr/>
          <p:nvPr userDrawn="1"/>
        </p:nvSpPr>
        <p:spPr>
          <a:xfrm>
            <a:off x="-127392" y="852517"/>
            <a:ext cx="13343060" cy="6531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9998" y="967058"/>
            <a:ext cx="7956865" cy="6417152"/>
          </a:xfrm>
          <a:prstGeom prst="rect">
            <a:avLst/>
          </a:prstGeom>
        </p:spPr>
      </p:pic>
      <p:sp>
        <p:nvSpPr>
          <p:cNvPr id="10" name="Rectangle 9"/>
          <p:cNvSpPr/>
          <p:nvPr userDrawn="1"/>
        </p:nvSpPr>
        <p:spPr>
          <a:xfrm>
            <a:off x="4436869" y="852517"/>
            <a:ext cx="8405858" cy="653169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5" name="Title 3"/>
          <p:cNvSpPr txBox="1">
            <a:spLocks/>
          </p:cNvSpPr>
          <p:nvPr userDrawn="1"/>
        </p:nvSpPr>
        <p:spPr bwMode="auto">
          <a:xfrm>
            <a:off x="4660685" y="1091230"/>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Click to edit Master title style</a:t>
            </a:r>
            <a:endParaRPr lang="en-US" dirty="0"/>
          </a:p>
        </p:txBody>
      </p:sp>
      <p:sp>
        <p:nvSpPr>
          <p:cNvPr id="16" name="Text Placeholder 5"/>
          <p:cNvSpPr>
            <a:spLocks noGrp="1"/>
          </p:cNvSpPr>
          <p:nvPr>
            <p:ph type="body" sz="quarter" idx="10"/>
          </p:nvPr>
        </p:nvSpPr>
        <p:spPr>
          <a:xfrm>
            <a:off x="4660685" y="1729341"/>
            <a:ext cx="7381195"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6"/>
          <p:cNvSpPr>
            <a:spLocks noGrp="1"/>
          </p:cNvSpPr>
          <p:nvPr>
            <p:ph type="title"/>
          </p:nvPr>
        </p:nvSpPr>
        <p:spPr>
          <a:xfrm>
            <a:off x="103288" y="278453"/>
            <a:ext cx="8667162" cy="384721"/>
          </a:xfrm>
        </p:spPr>
        <p:txBody>
          <a:bodyPr/>
          <a:lstStyle>
            <a:lvl1pPr>
              <a:defRPr>
                <a:solidFill>
                  <a:schemeClr val="bg2"/>
                </a:solidFill>
              </a:defRPr>
            </a:lvl1pPr>
          </a:lstStyle>
          <a:p>
            <a:r>
              <a:rPr lang="en-US"/>
              <a:t>Click to edit Master title style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0A2240"/>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842727" cy="7384210"/>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5" name="Rectangle 4"/>
          <p:cNvSpPr/>
          <p:nvPr userDrawn="1"/>
        </p:nvSpPr>
        <p:spPr>
          <a:xfrm>
            <a:off x="-127392" y="852517"/>
            <a:ext cx="13343060" cy="6531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8196" y="852516"/>
            <a:ext cx="7176122" cy="6464382"/>
          </a:xfrm>
          <a:prstGeom prst="rect">
            <a:avLst/>
          </a:prstGeom>
        </p:spPr>
      </p:pic>
      <p:sp>
        <p:nvSpPr>
          <p:cNvPr id="12" name="Rectangle 11"/>
          <p:cNvSpPr/>
          <p:nvPr userDrawn="1"/>
        </p:nvSpPr>
        <p:spPr>
          <a:xfrm>
            <a:off x="4436869" y="852517"/>
            <a:ext cx="8405858" cy="653169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6" name="Title 3"/>
          <p:cNvSpPr txBox="1">
            <a:spLocks/>
          </p:cNvSpPr>
          <p:nvPr userDrawn="1"/>
        </p:nvSpPr>
        <p:spPr bwMode="auto">
          <a:xfrm>
            <a:off x="4660685" y="1091230"/>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Click to edit Master title style</a:t>
            </a:r>
            <a:endParaRPr lang="en-US" dirty="0"/>
          </a:p>
        </p:txBody>
      </p:sp>
      <p:sp>
        <p:nvSpPr>
          <p:cNvPr id="17" name="Text Placeholder 5"/>
          <p:cNvSpPr>
            <a:spLocks noGrp="1"/>
          </p:cNvSpPr>
          <p:nvPr>
            <p:ph type="body" sz="quarter" idx="10"/>
          </p:nvPr>
        </p:nvSpPr>
        <p:spPr>
          <a:xfrm>
            <a:off x="4660685" y="1729341"/>
            <a:ext cx="7381195"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6"/>
          <p:cNvSpPr>
            <a:spLocks noGrp="1"/>
          </p:cNvSpPr>
          <p:nvPr>
            <p:ph type="title"/>
          </p:nvPr>
        </p:nvSpPr>
        <p:spPr>
          <a:xfrm>
            <a:off x="103288" y="278453"/>
            <a:ext cx="8667162" cy="384721"/>
          </a:xfrm>
        </p:spPr>
        <p:txBody>
          <a:bodyPr/>
          <a:lstStyle>
            <a:lvl1pPr>
              <a:defRPr>
                <a:solidFill>
                  <a:schemeClr val="bg2"/>
                </a:solidFill>
              </a:defRPr>
            </a:lvl1pPr>
          </a:lstStyle>
          <a:p>
            <a:r>
              <a:rPr lang="en-US"/>
              <a:t>Click to edit Master title style</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0A2240"/>
        </a:solidFill>
        <a:effectLst/>
      </p:bgPr>
    </p:bg>
    <p:spTree>
      <p:nvGrpSpPr>
        <p:cNvPr id="1" name=""/>
        <p:cNvGrpSpPr/>
        <p:nvPr/>
      </p:nvGrpSpPr>
      <p:grpSpPr>
        <a:xfrm>
          <a:off x="0" y="0"/>
          <a:ext cx="0" cy="0"/>
          <a:chOff x="0" y="0"/>
          <a:chExt cx="0" cy="0"/>
        </a:xfrm>
      </p:grpSpPr>
      <p:sp>
        <p:nvSpPr>
          <p:cNvPr id="3" name="Rectangle 2"/>
          <p:cNvSpPr/>
          <p:nvPr userDrawn="1"/>
        </p:nvSpPr>
        <p:spPr>
          <a:xfrm>
            <a:off x="0" y="1"/>
            <a:ext cx="12842727" cy="7384210"/>
          </a:xfrm>
          <a:prstGeom prst="rect">
            <a:avLst/>
          </a:prstGeom>
          <a:solidFill>
            <a:srgbClr val="0A22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5" name="Rectangle 4"/>
          <p:cNvSpPr/>
          <p:nvPr userDrawn="1"/>
        </p:nvSpPr>
        <p:spPr>
          <a:xfrm>
            <a:off x="-127392" y="852517"/>
            <a:ext cx="13343060" cy="6531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392" y="899213"/>
            <a:ext cx="7587231" cy="6484997"/>
          </a:xfrm>
          <a:prstGeom prst="rect">
            <a:avLst/>
          </a:prstGeom>
        </p:spPr>
      </p:pic>
      <p:sp>
        <p:nvSpPr>
          <p:cNvPr id="10" name="Rectangle 9"/>
          <p:cNvSpPr/>
          <p:nvPr userDrawn="1"/>
        </p:nvSpPr>
        <p:spPr>
          <a:xfrm>
            <a:off x="4436869" y="852517"/>
            <a:ext cx="8405858" cy="653169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6" name="Title 3"/>
          <p:cNvSpPr txBox="1">
            <a:spLocks/>
          </p:cNvSpPr>
          <p:nvPr userDrawn="1"/>
        </p:nvSpPr>
        <p:spPr bwMode="auto">
          <a:xfrm>
            <a:off x="4660685" y="1091230"/>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Click to edit Master title style</a:t>
            </a:r>
            <a:endParaRPr lang="en-US" dirty="0"/>
          </a:p>
        </p:txBody>
      </p:sp>
      <p:sp>
        <p:nvSpPr>
          <p:cNvPr id="17" name="Text Placeholder 5"/>
          <p:cNvSpPr>
            <a:spLocks noGrp="1"/>
          </p:cNvSpPr>
          <p:nvPr>
            <p:ph type="body" sz="quarter" idx="10"/>
          </p:nvPr>
        </p:nvSpPr>
        <p:spPr>
          <a:xfrm>
            <a:off x="4660685" y="1729341"/>
            <a:ext cx="7381195" cy="1800493"/>
          </a:xfrm>
        </p:spPr>
        <p:txBody>
          <a:bodyPr/>
          <a:lstStyle>
            <a:lvl1pPr>
              <a:buClr>
                <a:srgbClr val="0A2240"/>
              </a:buClr>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6"/>
          <p:cNvSpPr>
            <a:spLocks noGrp="1"/>
          </p:cNvSpPr>
          <p:nvPr>
            <p:ph type="title"/>
          </p:nvPr>
        </p:nvSpPr>
        <p:spPr>
          <a:xfrm>
            <a:off x="103288" y="278453"/>
            <a:ext cx="8667162" cy="384721"/>
          </a:xfrm>
        </p:spPr>
        <p:txBody>
          <a:bodyPr/>
          <a:lstStyle>
            <a:lvl1pPr>
              <a:defRPr>
                <a:solidFill>
                  <a:schemeClr val="bg2"/>
                </a:solidFill>
              </a:defRPr>
            </a:lvl1pPr>
          </a:lstStyle>
          <a:p>
            <a:r>
              <a:rPr lang="en-US"/>
              <a:t>Click to edit Master 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10444587" y="2668391"/>
            <a:ext cx="1974087" cy="1969442"/>
          </a:xfrm>
          <a:prstGeom prst="rect">
            <a:avLst/>
          </a:prstGeom>
        </p:spPr>
      </p:pic>
      <p:pic>
        <p:nvPicPr>
          <p:cNvPr id="6" name="Picture 5"/>
          <p:cNvPicPr>
            <a:picLocks noChangeAspect="1"/>
          </p:cNvPicPr>
          <p:nvPr userDrawn="1"/>
        </p:nvPicPr>
        <p:blipFill>
          <a:blip r:embed="rId3" cstate="print"/>
          <a:stretch>
            <a:fillRect/>
          </a:stretch>
        </p:blipFill>
        <p:spPr>
          <a:xfrm>
            <a:off x="10410732" y="5149886"/>
            <a:ext cx="2041795" cy="1906231"/>
          </a:xfrm>
          <a:prstGeom prst="rect">
            <a:avLst/>
          </a:prstGeom>
        </p:spPr>
      </p:pic>
      <p:sp>
        <p:nvSpPr>
          <p:cNvPr id="7" name="Rectangle 6"/>
          <p:cNvSpPr/>
          <p:nvPr userDrawn="1"/>
        </p:nvSpPr>
        <p:spPr>
          <a:xfrm>
            <a:off x="165494" y="2311879"/>
            <a:ext cx="9979813"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Rectangle 8"/>
          <p:cNvSpPr/>
          <p:nvPr userDrawn="1"/>
        </p:nvSpPr>
        <p:spPr>
          <a:xfrm>
            <a:off x="190758" y="2311879"/>
            <a:ext cx="9929283"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1" name="Title 3"/>
          <p:cNvSpPr txBox="1">
            <a:spLocks/>
          </p:cNvSpPr>
          <p:nvPr userDrawn="1"/>
        </p:nvSpPr>
        <p:spPr bwMode="auto">
          <a:xfrm>
            <a:off x="2347632" y="2437076"/>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Click to edit Master title style</a:t>
            </a:r>
          </a:p>
        </p:txBody>
      </p:sp>
      <p:sp>
        <p:nvSpPr>
          <p:cNvPr id="12" name="Text Placeholder 5"/>
          <p:cNvSpPr>
            <a:spLocks noGrp="1"/>
          </p:cNvSpPr>
          <p:nvPr>
            <p:ph type="body" sz="quarter" idx="10" hasCustomPrompt="1"/>
          </p:nvPr>
        </p:nvSpPr>
        <p:spPr>
          <a:xfrm>
            <a:off x="215380" y="3059868"/>
            <a:ext cx="9728720" cy="384721"/>
          </a:xfrm>
        </p:spPr>
        <p:txBody>
          <a:bodyPr/>
          <a:lstStyle>
            <a:lvl1pPr marL="0" indent="0">
              <a:buClr>
                <a:srgbClr val="0A2240"/>
              </a:buClr>
              <a:buNone/>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dirty="0"/>
              <a:t>Click to edit Master text styles.</a:t>
            </a:r>
          </a:p>
        </p:txBody>
      </p:sp>
      <p:sp>
        <p:nvSpPr>
          <p:cNvPr id="14" name="Title 16"/>
          <p:cNvSpPr>
            <a:spLocks noGrp="1"/>
          </p:cNvSpPr>
          <p:nvPr>
            <p:ph type="title" hasCustomPrompt="1"/>
          </p:nvPr>
        </p:nvSpPr>
        <p:spPr>
          <a:xfrm>
            <a:off x="169358" y="881872"/>
            <a:ext cx="8667162"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“OK” if this was appropriate. Click “No”</a:t>
            </a:r>
            <a:endParaRPr lang="en-US" sz="1600" b="1" dirty="0">
              <a:solidFill>
                <a:srgbClr val="0A2240"/>
              </a:solidFill>
              <a:effectLst/>
              <a:latin typeface="Verdana" charset="0"/>
              <a:ea typeface="Verdana" charset="0"/>
              <a:cs typeface="Verdana"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10444587" y="2668391"/>
            <a:ext cx="1974087" cy="1969442"/>
          </a:xfrm>
          <a:prstGeom prst="rect">
            <a:avLst/>
          </a:prstGeom>
        </p:spPr>
      </p:pic>
      <p:pic>
        <p:nvPicPr>
          <p:cNvPr id="6" name="Picture 5"/>
          <p:cNvPicPr>
            <a:picLocks noChangeAspect="1"/>
          </p:cNvPicPr>
          <p:nvPr userDrawn="1"/>
        </p:nvPicPr>
        <p:blipFill>
          <a:blip r:embed="rId3" cstate="print">
            <a:alphaModFix amt="32000"/>
          </a:blip>
          <a:stretch>
            <a:fillRect/>
          </a:stretch>
        </p:blipFill>
        <p:spPr>
          <a:xfrm>
            <a:off x="10410732" y="5149886"/>
            <a:ext cx="2041795" cy="1906231"/>
          </a:xfrm>
          <a:prstGeom prst="rect">
            <a:avLst/>
          </a:prstGeom>
        </p:spPr>
      </p:pic>
      <p:sp>
        <p:nvSpPr>
          <p:cNvPr id="7" name="Rectangle 6"/>
          <p:cNvSpPr/>
          <p:nvPr userDrawn="1"/>
        </p:nvSpPr>
        <p:spPr>
          <a:xfrm>
            <a:off x="165494" y="2311879"/>
            <a:ext cx="9979813"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Rectangle 8"/>
          <p:cNvSpPr/>
          <p:nvPr userDrawn="1"/>
        </p:nvSpPr>
        <p:spPr>
          <a:xfrm>
            <a:off x="215380" y="2334121"/>
            <a:ext cx="9929283"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2" name="Rounded Rectangle 11"/>
          <p:cNvSpPr/>
          <p:nvPr userDrawn="1"/>
        </p:nvSpPr>
        <p:spPr>
          <a:xfrm>
            <a:off x="11901486" y="6893345"/>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
        <p:nvSpPr>
          <p:cNvPr id="14" name="Title 3"/>
          <p:cNvSpPr txBox="1">
            <a:spLocks/>
          </p:cNvSpPr>
          <p:nvPr userDrawn="1"/>
        </p:nvSpPr>
        <p:spPr bwMode="auto">
          <a:xfrm>
            <a:off x="2347632" y="2437076"/>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Click to edit Master title style</a:t>
            </a:r>
          </a:p>
        </p:txBody>
      </p:sp>
      <p:sp>
        <p:nvSpPr>
          <p:cNvPr id="15" name="Text Placeholder 5"/>
          <p:cNvSpPr>
            <a:spLocks noGrp="1"/>
          </p:cNvSpPr>
          <p:nvPr>
            <p:ph type="body" sz="quarter" idx="10" hasCustomPrompt="1"/>
          </p:nvPr>
        </p:nvSpPr>
        <p:spPr>
          <a:xfrm>
            <a:off x="215380" y="3059868"/>
            <a:ext cx="9728720" cy="384721"/>
          </a:xfrm>
        </p:spPr>
        <p:txBody>
          <a:bodyPr/>
          <a:lstStyle>
            <a:lvl1pPr marL="0" indent="0">
              <a:buClr>
                <a:srgbClr val="0A2240"/>
              </a:buClr>
              <a:buNone/>
              <a:defRPr>
                <a:latin typeface="Verdana" charset="0"/>
                <a:ea typeface="Verdana" charset="0"/>
                <a:cs typeface="Verdana" charset="0"/>
              </a:defRPr>
            </a:lvl1pPr>
            <a:lvl2pPr>
              <a:buClr>
                <a:srgbClr val="0A2240"/>
              </a:buClr>
              <a:defRPr sz="1800">
                <a:latin typeface="Verdana" charset="0"/>
                <a:ea typeface="Verdana" charset="0"/>
                <a:cs typeface="Verdana" charset="0"/>
              </a:defRPr>
            </a:lvl2pPr>
            <a:lvl3pPr>
              <a:buClr>
                <a:srgbClr val="0A2240"/>
              </a:buClr>
              <a:defRPr sz="1800">
                <a:latin typeface="Verdana" charset="0"/>
                <a:ea typeface="Verdana" charset="0"/>
                <a:cs typeface="Verdana" charset="0"/>
              </a:defRPr>
            </a:lvl3pPr>
            <a:lvl4pPr>
              <a:buClr>
                <a:srgbClr val="0A2240"/>
              </a:buClr>
              <a:defRPr sz="1800">
                <a:latin typeface="Verdana" charset="0"/>
                <a:ea typeface="Verdana" charset="0"/>
                <a:cs typeface="Verdana" charset="0"/>
              </a:defRPr>
            </a:lvl4pPr>
            <a:lvl5pPr>
              <a:buClr>
                <a:srgbClr val="0A2240"/>
              </a:buClr>
              <a:defRPr sz="1800">
                <a:latin typeface="Verdana" charset="0"/>
                <a:ea typeface="Verdana" charset="0"/>
                <a:cs typeface="Verdana" charset="0"/>
              </a:defRPr>
            </a:lvl5pPr>
          </a:lstStyle>
          <a:p>
            <a:pPr lvl="0"/>
            <a:r>
              <a:rPr lang="en-US" dirty="0"/>
              <a:t>Click to edit Master text styles.</a:t>
            </a:r>
          </a:p>
        </p:txBody>
      </p:sp>
      <p:sp>
        <p:nvSpPr>
          <p:cNvPr id="16" name="Title 16"/>
          <p:cNvSpPr>
            <a:spLocks noGrp="1"/>
          </p:cNvSpPr>
          <p:nvPr>
            <p:ph type="title" hasCustomPrompt="1"/>
          </p:nvPr>
        </p:nvSpPr>
        <p:spPr>
          <a:xfrm>
            <a:off x="169358" y="881872"/>
            <a:ext cx="8667162"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“OK” if this was appropriate. Click “No”</a:t>
            </a:r>
            <a:endParaRPr lang="en-US" sz="1600" b="1" dirty="0">
              <a:solidFill>
                <a:srgbClr val="0A2240"/>
              </a:solidFill>
              <a:effectLst/>
              <a:latin typeface="Verdana" charset="0"/>
              <a:ea typeface="Verdana" charset="0"/>
              <a:cs typeface="Verdana" charset="0"/>
            </a:endParaRPr>
          </a:p>
        </p:txBody>
      </p:sp>
      <p:sp>
        <p:nvSpPr>
          <p:cNvPr id="4" name="Content Placeholder 3"/>
          <p:cNvSpPr>
            <a:spLocks noGrp="1"/>
          </p:cNvSpPr>
          <p:nvPr>
            <p:ph sz="quarter" idx="11"/>
          </p:nvPr>
        </p:nvSpPr>
        <p:spPr>
          <a:xfrm>
            <a:off x="6640207" y="1087872"/>
            <a:ext cx="5822950" cy="384721"/>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
        <p:nvSpPr>
          <p:cNvPr id="17" name="Rectangle 16"/>
          <p:cNvSpPr/>
          <p:nvPr userDrawn="1"/>
        </p:nvSpPr>
        <p:spPr>
          <a:xfrm>
            <a:off x="6317353" y="549029"/>
            <a:ext cx="6101321" cy="2442706"/>
          </a:xfrm>
          <a:prstGeom prst="rect">
            <a:avLst/>
          </a:prstGeom>
          <a:solidFill>
            <a:srgbClr val="F0F0F0"/>
          </a:solidFill>
          <a:ln w="57150">
            <a:solidFill>
              <a:srgbClr val="00B050"/>
            </a:solidFill>
          </a:ln>
        </p:spPr>
        <p:txBody>
          <a:bodyPr wrap="square" lIns="182880" tIns="91440" rIns="182880" bIns="91440" rtlCol="0">
            <a:noAutofit/>
          </a:bodyPr>
          <a:lstStyle/>
          <a:p>
            <a:r>
              <a:rPr lang="en-US" sz="1600" b="1" dirty="0">
                <a:solidFill>
                  <a:srgbClr val="0A2240"/>
                </a:solidFill>
                <a:latin typeface="Verdana" panose="020B0604030504040204" pitchFamily="34" charset="0"/>
                <a:ea typeface="Verdana" panose="020B0604030504040204" pitchFamily="34" charset="0"/>
                <a:cs typeface="Verdana" panose="020B0604030504040204" pitchFamily="34" charset="0"/>
              </a:rPr>
              <a:t>That’s right!</a:t>
            </a:r>
          </a:p>
          <a:p>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Subpart B and its neonate provisions are applicable for any federally funded research study or when it involves a research site who has selected to apply the Common Rule to all research regardless of funding.</a:t>
            </a:r>
          </a:p>
          <a:p>
            <a:pPr lvl="0"/>
            <a:endPar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pPr lvl="0"/>
            <a:r>
              <a:rPr lang="en-US" sz="1600" dirty="0">
                <a:solidFill>
                  <a:srgbClr val="0A2240"/>
                </a:solidFill>
                <a:latin typeface="Verdana" panose="020B0604030504040204" pitchFamily="34" charset="0"/>
                <a:ea typeface="Verdana" panose="020B0604030504040204" pitchFamily="34" charset="0"/>
                <a:cs typeface="Verdana" panose="020B0604030504040204" pitchFamily="34" charset="0"/>
              </a:rPr>
              <a:t>Regardless of funding, Subpart B only gets applied for non-exempt.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04" y="44826"/>
            <a:ext cx="6198731" cy="7319364"/>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779698" y="3743864"/>
            <a:ext cx="3645020" cy="3620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alphaModFix amt="40000"/>
          </a:blip>
          <a:stretch>
            <a:fillRect/>
          </a:stretch>
        </p:blipFill>
        <p:spPr>
          <a:xfrm>
            <a:off x="10444587" y="2668391"/>
            <a:ext cx="1974087" cy="1969442"/>
          </a:xfrm>
          <a:prstGeom prst="rect">
            <a:avLst/>
          </a:prstGeom>
        </p:spPr>
      </p:pic>
      <p:pic>
        <p:nvPicPr>
          <p:cNvPr id="6" name="Picture 5"/>
          <p:cNvPicPr>
            <a:picLocks noChangeAspect="1"/>
          </p:cNvPicPr>
          <p:nvPr userDrawn="1"/>
        </p:nvPicPr>
        <p:blipFill>
          <a:blip r:embed="rId3" cstate="print"/>
          <a:stretch>
            <a:fillRect/>
          </a:stretch>
        </p:blipFill>
        <p:spPr>
          <a:xfrm>
            <a:off x="10410732" y="5149886"/>
            <a:ext cx="2041795" cy="1906231"/>
          </a:xfrm>
          <a:prstGeom prst="rect">
            <a:avLst/>
          </a:prstGeom>
        </p:spPr>
      </p:pic>
      <p:sp>
        <p:nvSpPr>
          <p:cNvPr id="7" name="Rectangle 6"/>
          <p:cNvSpPr/>
          <p:nvPr userDrawn="1"/>
        </p:nvSpPr>
        <p:spPr>
          <a:xfrm>
            <a:off x="165494" y="2311879"/>
            <a:ext cx="9979813"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Rectangle 8"/>
          <p:cNvSpPr/>
          <p:nvPr userDrawn="1"/>
        </p:nvSpPr>
        <p:spPr>
          <a:xfrm>
            <a:off x="215380" y="2334121"/>
            <a:ext cx="9929283"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Meeting Scenario</a:t>
            </a:r>
          </a:p>
        </p:txBody>
      </p:sp>
      <p:sp>
        <p:nvSpPr>
          <p:cNvPr id="10" name="Rectangle 9"/>
          <p:cNvSpPr/>
          <p:nvPr userDrawn="1"/>
        </p:nvSpPr>
        <p:spPr>
          <a:xfrm>
            <a:off x="248524" y="3036889"/>
            <a:ext cx="9896139" cy="422599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b="1" dirty="0">
                <a:solidFill>
                  <a:srgbClr val="0A2240"/>
                </a:solidFill>
                <a:effectLst/>
                <a:latin typeface="Verdana" charset="0"/>
                <a:ea typeface="Verdana" charset="0"/>
                <a:cs typeface="Verdana" charset="0"/>
              </a:rPr>
              <a:t>The IRB decided the study had no direct benefits to subjects. But the IRB was unclear about the severity of the risks and likelihood that they may occur. The IRB requested additional data on the probability and severity of the risks listed in the protocol.</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 investigator’s response was received and reviewed by the IRB Chair and two members who were at the meeting. </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They felt the data provided showed the risks were not severe and unlikely to actually occur. The study was approved.</a:t>
            </a: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Read the description below.</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“OK” if this was appropriate. Click “No”</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2" name="Rectangle 11"/>
          <p:cNvSpPr/>
          <p:nvPr userDrawn="1"/>
        </p:nvSpPr>
        <p:spPr>
          <a:xfrm>
            <a:off x="6731449" y="124045"/>
            <a:ext cx="4931464" cy="2032293"/>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That’s incorrect.</a:t>
            </a:r>
          </a:p>
          <a:p>
            <a:endPar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rgbClr val="0A2240"/>
                </a:solidFill>
                <a:latin typeface="Verdana" panose="020B0604030504040204" pitchFamily="34" charset="0"/>
                <a:ea typeface="Verdana" panose="020B0604030504040204" pitchFamily="34" charset="0"/>
                <a:cs typeface="Verdana" panose="020B0604030504040204" pitchFamily="34" charset="0"/>
              </a:rPr>
              <a:t>This member has both a degree in a scientific field and work experience related to the medical field.</a:t>
            </a:r>
          </a:p>
          <a:p>
            <a:endParaRPr lang="en-US" sz="1400"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rgbClr val="0A2240"/>
                </a:solidFill>
                <a:latin typeface="Verdana" panose="020B0604030504040204" pitchFamily="34" charset="0"/>
                <a:ea typeface="Verdana" panose="020B0604030504040204" pitchFamily="34" charset="0"/>
                <a:cs typeface="Verdana" panose="020B0604030504040204" pitchFamily="34" charset="0"/>
              </a:rPr>
              <a:t>It does not matter that his work is not in a traditional hospital setting.</a:t>
            </a:r>
          </a:p>
        </p:txBody>
      </p:sp>
      <p:sp>
        <p:nvSpPr>
          <p:cNvPr id="14" name="Rounded Rectangle 13"/>
          <p:cNvSpPr/>
          <p:nvPr userDrawn="1"/>
        </p:nvSpPr>
        <p:spPr>
          <a:xfrm>
            <a:off x="11901486" y="6879057"/>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p:cNvSpPr/>
          <p:nvPr userDrawn="1"/>
        </p:nvSpPr>
        <p:spPr>
          <a:xfrm>
            <a:off x="2294332" y="2469041"/>
            <a:ext cx="9979813" cy="114569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338554"/>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Look at the scenarios. Which scenario</a:t>
            </a:r>
            <a:r>
              <a:rPr lang="en-US" sz="1600" b="1" baseline="0" dirty="0">
                <a:solidFill>
                  <a:srgbClr val="0A2240"/>
                </a:solidFill>
                <a:effectLst/>
                <a:latin typeface="Verdana" charset="0"/>
                <a:ea typeface="Verdana" charset="0"/>
                <a:cs typeface="Verdana" charset="0"/>
              </a:rPr>
              <a:t> would you apply &lt;x&gt;?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2" name="TextBox 1"/>
          <p:cNvSpPr txBox="1"/>
          <p:nvPr userDrawn="1"/>
        </p:nvSpPr>
        <p:spPr>
          <a:xfrm>
            <a:off x="2294332" y="2490667"/>
            <a:ext cx="1592103" cy="446276"/>
          </a:xfrm>
          <a:prstGeom prst="rect">
            <a:avLst/>
          </a:prstGeom>
          <a:noFill/>
        </p:spPr>
        <p:txBody>
          <a:bodyPr wrap="none" rtlCol="0">
            <a:spAutoFit/>
          </a:bodyPr>
          <a:lstStyle/>
          <a:p>
            <a:r>
              <a:rPr lang="en-US" dirty="0"/>
              <a:t>Scenario</a:t>
            </a:r>
            <a:r>
              <a:rPr lang="en-US" baseline="0" dirty="0"/>
              <a:t> 1</a:t>
            </a:r>
            <a:endParaRPr lang="en-US" dirty="0"/>
          </a:p>
        </p:txBody>
      </p:sp>
      <p:sp>
        <p:nvSpPr>
          <p:cNvPr id="11" name="Rectangle 10"/>
          <p:cNvSpPr/>
          <p:nvPr userDrawn="1"/>
        </p:nvSpPr>
        <p:spPr>
          <a:xfrm>
            <a:off x="2294332" y="3908574"/>
            <a:ext cx="9979813" cy="114569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TextBox 11"/>
          <p:cNvSpPr txBox="1"/>
          <p:nvPr userDrawn="1"/>
        </p:nvSpPr>
        <p:spPr>
          <a:xfrm>
            <a:off x="2294332" y="3930200"/>
            <a:ext cx="1592103" cy="446276"/>
          </a:xfrm>
          <a:prstGeom prst="rect">
            <a:avLst/>
          </a:prstGeom>
          <a:noFill/>
        </p:spPr>
        <p:txBody>
          <a:bodyPr wrap="none" rtlCol="0">
            <a:spAutoFit/>
          </a:bodyPr>
          <a:lstStyle/>
          <a:p>
            <a:r>
              <a:rPr lang="en-US" dirty="0"/>
              <a:t>Scenario</a:t>
            </a:r>
            <a:r>
              <a:rPr lang="en-US" baseline="0" dirty="0"/>
              <a:t> 2</a:t>
            </a:r>
            <a:endParaRPr lang="en-US" dirty="0"/>
          </a:p>
        </p:txBody>
      </p:sp>
      <p:sp>
        <p:nvSpPr>
          <p:cNvPr id="14" name="Rectangle 13"/>
          <p:cNvSpPr/>
          <p:nvPr userDrawn="1"/>
        </p:nvSpPr>
        <p:spPr>
          <a:xfrm>
            <a:off x="2294332" y="5348107"/>
            <a:ext cx="9979813" cy="114569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userDrawn="1"/>
        </p:nvSpPr>
        <p:spPr>
          <a:xfrm>
            <a:off x="2294332" y="5369733"/>
            <a:ext cx="1592103" cy="446276"/>
          </a:xfrm>
          <a:prstGeom prst="rect">
            <a:avLst/>
          </a:prstGeom>
          <a:noFill/>
        </p:spPr>
        <p:txBody>
          <a:bodyPr wrap="none" rtlCol="0">
            <a:spAutoFit/>
          </a:bodyPr>
          <a:lstStyle/>
          <a:p>
            <a:r>
              <a:rPr lang="en-US" dirty="0"/>
              <a:t>Scenario</a:t>
            </a:r>
            <a:r>
              <a:rPr lang="en-US" baseline="0" dirty="0"/>
              <a:t> 3</a:t>
            </a:r>
            <a:endParaRPr lang="en-US" dirty="0"/>
          </a:p>
        </p:txBody>
      </p:sp>
      <p:sp>
        <p:nvSpPr>
          <p:cNvPr id="4" name="Oval 3"/>
          <p:cNvSpPr/>
          <p:nvPr userDrawn="1"/>
        </p:nvSpPr>
        <p:spPr>
          <a:xfrm>
            <a:off x="500062" y="2458915"/>
            <a:ext cx="1157288" cy="1143422"/>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16" name="Oval 15"/>
          <p:cNvSpPr/>
          <p:nvPr userDrawn="1"/>
        </p:nvSpPr>
        <p:spPr>
          <a:xfrm>
            <a:off x="500062" y="3886048"/>
            <a:ext cx="1157288" cy="1143422"/>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17" name="Oval 16"/>
          <p:cNvSpPr/>
          <p:nvPr userDrawn="1"/>
        </p:nvSpPr>
        <p:spPr>
          <a:xfrm>
            <a:off x="500062" y="5350382"/>
            <a:ext cx="1157288" cy="1143422"/>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165494" y="2311879"/>
            <a:ext cx="7960589" cy="4745771"/>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Rectangle 8"/>
          <p:cNvSpPr/>
          <p:nvPr userDrawn="1"/>
        </p:nvSpPr>
        <p:spPr>
          <a:xfrm>
            <a:off x="186804" y="2334121"/>
            <a:ext cx="7910703"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Scenario</a:t>
            </a:r>
          </a:p>
        </p:txBody>
      </p:sp>
      <p:sp>
        <p:nvSpPr>
          <p:cNvPr id="10" name="Rectangle 9"/>
          <p:cNvSpPr/>
          <p:nvPr userDrawn="1"/>
        </p:nvSpPr>
        <p:spPr>
          <a:xfrm>
            <a:off x="248524" y="3036889"/>
            <a:ext cx="7756789" cy="402076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b="1" dirty="0">
                <a:solidFill>
                  <a:srgbClr val="0A2240"/>
                </a:solidFill>
                <a:effectLst/>
                <a:latin typeface="Verdana" charset="0"/>
                <a:ea typeface="Verdana" charset="0"/>
                <a:cs typeface="Verdana" charset="0"/>
              </a:rPr>
              <a:t>The IRB decided the study had no direct benefits to subjects. But the IRB was unclear about the severity of the risks and likelihood that they may occur. The IRB requested additional data on the probability and severity of the risks listed in the protocol.</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 investigator’s response was received and reviewed by the IRB Chair and two members who were at the meeting. </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They felt the data provided showed the risks were not severe and unlikely to actually occur. The study was approved.</a:t>
            </a: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Read the description below.</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the label</a:t>
            </a:r>
            <a:r>
              <a:rPr lang="en-US" sz="1600" b="1" baseline="0" dirty="0">
                <a:solidFill>
                  <a:srgbClr val="0A2240"/>
                </a:solidFill>
                <a:effectLst/>
                <a:latin typeface="Verdana" charset="0"/>
                <a:ea typeface="Verdana" charset="0"/>
                <a:cs typeface="Verdana" charset="0"/>
              </a:rPr>
              <a:t> most appropriate.</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1" name="Rectangle 10"/>
          <p:cNvSpPr/>
          <p:nvPr userDrawn="1"/>
        </p:nvSpPr>
        <p:spPr>
          <a:xfrm>
            <a:off x="9194831" y="2311879"/>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Scientific</a:t>
            </a:r>
          </a:p>
        </p:txBody>
      </p:sp>
      <p:sp>
        <p:nvSpPr>
          <p:cNvPr id="12" name="Rectangle 11"/>
          <p:cNvSpPr/>
          <p:nvPr userDrawn="1"/>
        </p:nvSpPr>
        <p:spPr>
          <a:xfrm>
            <a:off x="9194831" y="3593212"/>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Non-Scientific</a:t>
            </a:r>
          </a:p>
        </p:txBody>
      </p:sp>
      <p:sp>
        <p:nvSpPr>
          <p:cNvPr id="14" name="Rectangle 13"/>
          <p:cNvSpPr/>
          <p:nvPr userDrawn="1"/>
        </p:nvSpPr>
        <p:spPr>
          <a:xfrm>
            <a:off x="9194831" y="4874545"/>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Scientific</a:t>
            </a:r>
          </a:p>
        </p:txBody>
      </p:sp>
      <p:sp>
        <p:nvSpPr>
          <p:cNvPr id="15" name="Rectangle 14"/>
          <p:cNvSpPr/>
          <p:nvPr userDrawn="1"/>
        </p:nvSpPr>
        <p:spPr>
          <a:xfrm>
            <a:off x="9194831" y="6155878"/>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Non-Scientific</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0" name="Rectangle 9"/>
          <p:cNvSpPr/>
          <p:nvPr userDrawn="1"/>
        </p:nvSpPr>
        <p:spPr>
          <a:xfrm>
            <a:off x="7908542" y="5123470"/>
            <a:ext cx="4350370" cy="147712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1600" b="1" dirty="0">
                <a:solidFill>
                  <a:srgbClr val="0A2240"/>
                </a:solidFill>
                <a:effectLst/>
                <a:latin typeface="Verdana" charset="0"/>
                <a:ea typeface="Verdana" charset="0"/>
                <a:cs typeface="Verdana" charset="0"/>
              </a:rPr>
              <a:t>AND</a:t>
            </a:r>
          </a:p>
          <a:p>
            <a:pPr marL="0" lvl="1" algn="ctr"/>
            <a:endParaRPr lang="en-US" sz="1600" b="1" dirty="0">
              <a:solidFill>
                <a:srgbClr val="0A2240"/>
              </a:solidFill>
              <a:effectLst/>
              <a:latin typeface="Verdana" charset="0"/>
              <a:ea typeface="Verdana" charset="0"/>
              <a:cs typeface="Verdana" charset="0"/>
            </a:endParaRPr>
          </a:p>
          <a:p>
            <a:pPr marL="0" lvl="1" algn="ctr"/>
            <a:r>
              <a:rPr lang="en-US" sz="1600" b="1" dirty="0">
                <a:solidFill>
                  <a:srgbClr val="0A2240"/>
                </a:solidFill>
                <a:effectLst/>
                <a:latin typeface="Verdana" charset="0"/>
                <a:ea typeface="Verdana" charset="0"/>
                <a:cs typeface="Verdana" charset="0"/>
              </a:rPr>
              <a:t>All criteria</a:t>
            </a:r>
            <a:r>
              <a:rPr lang="en-US" sz="1600" b="1" baseline="0" dirty="0">
                <a:solidFill>
                  <a:srgbClr val="0A2240"/>
                </a:solidFill>
                <a:effectLst/>
                <a:latin typeface="Verdana" charset="0"/>
                <a:ea typeface="Verdana" charset="0"/>
                <a:cs typeface="Verdana" charset="0"/>
              </a:rPr>
              <a:t> must be satisfied.</a:t>
            </a:r>
            <a:endParaRPr lang="en-US" sz="1600" b="1" dirty="0">
              <a:solidFill>
                <a:srgbClr val="0A2240"/>
              </a:solidFill>
              <a:effectLst/>
              <a:latin typeface="Verdana" charset="0"/>
              <a:ea typeface="Verdana" charset="0"/>
              <a:cs typeface="Verdana" charset="0"/>
            </a:endParaRPr>
          </a:p>
        </p:txBody>
      </p:sp>
      <p:sp>
        <p:nvSpPr>
          <p:cNvPr id="3" name="Rectangle 2"/>
          <p:cNvSpPr/>
          <p:nvPr userDrawn="1"/>
        </p:nvSpPr>
        <p:spPr>
          <a:xfrm>
            <a:off x="165494" y="731062"/>
            <a:ext cx="12563081" cy="1077218"/>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When interpreting</a:t>
            </a:r>
            <a:r>
              <a:rPr lang="en-US" sz="1600" b="1" baseline="0" dirty="0">
                <a:solidFill>
                  <a:srgbClr val="0A2240"/>
                </a:solidFill>
                <a:effectLst/>
                <a:latin typeface="Verdana" charset="0"/>
                <a:ea typeface="Verdana" charset="0"/>
                <a:cs typeface="Verdana" charset="0"/>
              </a:rPr>
              <a:t> regulations, it is important to note if the regulation allows you to choose among options, noted by an “or”. </a:t>
            </a:r>
          </a:p>
          <a:p>
            <a:pPr marL="0" lvl="1"/>
            <a:endParaRPr lang="en-US" sz="1600" b="1" baseline="0" dirty="0">
              <a:solidFill>
                <a:srgbClr val="0A2240"/>
              </a:solidFill>
              <a:effectLst/>
              <a:latin typeface="Verdana" charset="0"/>
              <a:ea typeface="Verdana" charset="0"/>
              <a:cs typeface="Verdana" charset="0"/>
            </a:endParaRPr>
          </a:p>
          <a:p>
            <a:pPr marL="0" lvl="1"/>
            <a:r>
              <a:rPr lang="en-US" sz="1600" b="1" baseline="0" dirty="0">
                <a:solidFill>
                  <a:srgbClr val="0A2240"/>
                </a:solidFill>
                <a:effectLst/>
                <a:latin typeface="Verdana" charset="0"/>
                <a:ea typeface="Verdana" charset="0"/>
                <a:cs typeface="Verdana" charset="0"/>
              </a:rPr>
              <a:t>Or does the regulation require you to find that multiple criteria are required, noted by an “and.”</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3873176"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“And”</a:t>
            </a:r>
            <a:r>
              <a:rPr lang="en-US" sz="3200" b="1" baseline="0" dirty="0">
                <a:solidFill>
                  <a:srgbClr val="0A2240"/>
                </a:solidFill>
                <a:effectLst/>
                <a:latin typeface="Verdana" charset="0"/>
                <a:ea typeface="Verdana" charset="0"/>
                <a:cs typeface="Verdana" charset="0"/>
              </a:rPr>
              <a:t> and “Or”</a:t>
            </a:r>
            <a:endParaRPr lang="en-US" sz="3200" b="1" dirty="0">
              <a:solidFill>
                <a:srgbClr val="0A2240"/>
              </a:solidFill>
              <a:effectLst/>
              <a:latin typeface="Verdana" charset="0"/>
              <a:ea typeface="Verdana" charset="0"/>
              <a:cs typeface="Verdana" charset="0"/>
            </a:endParaRPr>
          </a:p>
        </p:txBody>
      </p:sp>
      <p:sp>
        <p:nvSpPr>
          <p:cNvPr id="16" name="Rectangle 15"/>
          <p:cNvSpPr/>
          <p:nvPr userDrawn="1"/>
        </p:nvSpPr>
        <p:spPr>
          <a:xfrm>
            <a:off x="535395" y="5123469"/>
            <a:ext cx="4350370" cy="147712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1600" b="1" dirty="0">
                <a:solidFill>
                  <a:srgbClr val="0A2240"/>
                </a:solidFill>
                <a:effectLst/>
                <a:latin typeface="Verdana" charset="0"/>
                <a:ea typeface="Verdana" charset="0"/>
                <a:cs typeface="Verdana" charset="0"/>
              </a:rPr>
              <a:t>OR</a:t>
            </a:r>
          </a:p>
          <a:p>
            <a:pPr marL="0" lvl="1" algn="ctr"/>
            <a:endParaRPr lang="en-US" sz="1600" b="1" dirty="0">
              <a:solidFill>
                <a:srgbClr val="0A2240"/>
              </a:solidFill>
              <a:effectLst/>
              <a:latin typeface="Verdana" charset="0"/>
              <a:ea typeface="Verdana" charset="0"/>
              <a:cs typeface="Verdana" charset="0"/>
            </a:endParaRPr>
          </a:p>
          <a:p>
            <a:pPr marL="0" lvl="1" algn="ctr"/>
            <a:r>
              <a:rPr lang="en-US" sz="1600" b="1" dirty="0">
                <a:solidFill>
                  <a:srgbClr val="0A2240"/>
                </a:solidFill>
                <a:effectLst/>
                <a:latin typeface="Verdana" charset="0"/>
                <a:ea typeface="Verdana" charset="0"/>
                <a:cs typeface="Verdana" charset="0"/>
              </a:rPr>
              <a:t>Only one option must be satisfied.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9405"/>
          <a:stretch/>
        </p:blipFill>
        <p:spPr>
          <a:xfrm>
            <a:off x="1036316" y="2004604"/>
            <a:ext cx="3342278" cy="3359073"/>
          </a:xfrm>
          <a:prstGeom prst="rect">
            <a:avLst/>
          </a:prstGeom>
        </p:spPr>
      </p:pic>
      <p:pic>
        <p:nvPicPr>
          <p:cNvPr id="5" name="Picture 4"/>
          <p:cNvPicPr>
            <a:picLocks noChangeAspect="1"/>
          </p:cNvPicPr>
          <p:nvPr userDrawn="1"/>
        </p:nvPicPr>
        <p:blipFill>
          <a:blip r:embed="rId3" cstate="print"/>
          <a:stretch>
            <a:fillRect/>
          </a:stretch>
        </p:blipFill>
        <p:spPr>
          <a:xfrm>
            <a:off x="8511989" y="2232807"/>
            <a:ext cx="3130870" cy="3130870"/>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8" name="Rectangle 7"/>
          <p:cNvSpPr/>
          <p:nvPr userDrawn="1"/>
        </p:nvSpPr>
        <p:spPr>
          <a:xfrm>
            <a:off x="0" y="21602"/>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0" name="Rectangle 9"/>
          <p:cNvSpPr/>
          <p:nvPr userDrawn="1"/>
        </p:nvSpPr>
        <p:spPr>
          <a:xfrm>
            <a:off x="6029960" y="6463713"/>
            <a:ext cx="885834" cy="54941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1600" b="1">
                <a:solidFill>
                  <a:srgbClr val="0A2240"/>
                </a:solidFill>
                <a:effectLst/>
                <a:latin typeface="Verdana" charset="0"/>
                <a:ea typeface="Verdana" charset="0"/>
                <a:cs typeface="Verdana" charset="0"/>
              </a:rPr>
              <a:t>AND</a:t>
            </a:r>
            <a:endParaRPr lang="en-US" sz="1600" b="1" dirty="0">
              <a:solidFill>
                <a:srgbClr val="0A2240"/>
              </a:solidFill>
              <a:effectLst/>
              <a:latin typeface="Verdana" charset="0"/>
              <a:ea typeface="Verdana" charset="0"/>
              <a:cs typeface="Verdana" charset="0"/>
            </a:endParaRPr>
          </a:p>
        </p:txBody>
      </p:sp>
      <p:sp>
        <p:nvSpPr>
          <p:cNvPr id="16" name="Rectangle 15"/>
          <p:cNvSpPr/>
          <p:nvPr userDrawn="1"/>
        </p:nvSpPr>
        <p:spPr>
          <a:xfrm>
            <a:off x="5912942" y="3734544"/>
            <a:ext cx="1119869" cy="3106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1600" b="1">
                <a:solidFill>
                  <a:srgbClr val="0A2240"/>
                </a:solidFill>
                <a:effectLst/>
                <a:latin typeface="Verdana" charset="0"/>
                <a:ea typeface="Verdana" charset="0"/>
                <a:cs typeface="Verdana" charset="0"/>
              </a:rPr>
              <a:t>OR</a:t>
            </a:r>
            <a:endParaRPr lang="en-US" sz="1600" b="1" dirty="0">
              <a:solidFill>
                <a:srgbClr val="0A2240"/>
              </a:solidFill>
              <a:effectLst/>
              <a:latin typeface="Verdana" charset="0"/>
              <a:ea typeface="Verdana" charset="0"/>
              <a:cs typeface="Verdana"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9405"/>
          <a:stretch/>
        </p:blipFill>
        <p:spPr>
          <a:xfrm>
            <a:off x="5720288" y="2070146"/>
            <a:ext cx="1505178" cy="1512742"/>
          </a:xfrm>
          <a:prstGeom prst="rect">
            <a:avLst/>
          </a:prstGeom>
        </p:spPr>
      </p:pic>
      <p:pic>
        <p:nvPicPr>
          <p:cNvPr id="5" name="Picture 4"/>
          <p:cNvPicPr>
            <a:picLocks noChangeAspect="1"/>
          </p:cNvPicPr>
          <p:nvPr userDrawn="1"/>
        </p:nvPicPr>
        <p:blipFill>
          <a:blip r:embed="rId3" cstate="print"/>
          <a:stretch>
            <a:fillRect/>
          </a:stretch>
        </p:blipFill>
        <p:spPr>
          <a:xfrm>
            <a:off x="5720288" y="5146713"/>
            <a:ext cx="1505178" cy="1317000"/>
          </a:xfrm>
          <a:prstGeom prst="rect">
            <a:avLst/>
          </a:prstGeom>
        </p:spPr>
      </p:pic>
      <p:sp>
        <p:nvSpPr>
          <p:cNvPr id="14" name="Rectangle 13"/>
          <p:cNvSpPr/>
          <p:nvPr userDrawn="1"/>
        </p:nvSpPr>
        <p:spPr>
          <a:xfrm>
            <a:off x="7535137" y="2235669"/>
            <a:ext cx="4958339" cy="4745771"/>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Rectangle 14"/>
          <p:cNvSpPr/>
          <p:nvPr userDrawn="1"/>
        </p:nvSpPr>
        <p:spPr>
          <a:xfrm>
            <a:off x="7541793" y="2257911"/>
            <a:ext cx="492726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Title 6"/>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7607108" y="3009262"/>
            <a:ext cx="4753621" cy="1923604"/>
          </a:xfrm>
        </p:spPr>
        <p:txBody>
          <a:bodyPr/>
          <a:lstStyle>
            <a:lvl1pPr marL="0" indent="0">
              <a:buNone/>
              <a:defRPr sz="2100">
                <a:solidFill>
                  <a:srgbClr val="0A2240"/>
                </a:solidFill>
              </a:defRPr>
            </a:lvl1pPr>
            <a:lvl2pPr marL="406072" indent="0">
              <a:buNone/>
              <a:defRPr sz="2100">
                <a:solidFill>
                  <a:srgbClr val="0A2240"/>
                </a:solidFill>
              </a:defRPr>
            </a:lvl2pPr>
            <a:lvl3pPr marL="814163" indent="0">
              <a:buNone/>
              <a:defRPr sz="2100">
                <a:solidFill>
                  <a:srgbClr val="0A2240"/>
                </a:solidFill>
              </a:defRPr>
            </a:lvl3pPr>
            <a:lvl4pPr marL="1224273" indent="0">
              <a:buNone/>
              <a:defRPr sz="2100">
                <a:solidFill>
                  <a:srgbClr val="0A2240"/>
                </a:solidFill>
              </a:defRPr>
            </a:lvl4pPr>
            <a:lvl5pPr marL="1569737" indent="0">
              <a:buNone/>
              <a:defRPr sz="2100">
                <a:solidFill>
                  <a:srgbClr val="0A22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p:cNvSpPr>
            <a:spLocks noGrp="1"/>
          </p:cNvSpPr>
          <p:nvPr>
            <p:ph type="body" sz="quarter" idx="11"/>
          </p:nvPr>
        </p:nvSpPr>
        <p:spPr>
          <a:xfrm>
            <a:off x="7826627" y="2424602"/>
            <a:ext cx="4357598" cy="501846"/>
          </a:xfrm>
        </p:spPr>
        <p:txBody>
          <a:bodyPr/>
          <a:lstStyle>
            <a:lvl1pPr marL="0" indent="0" algn="ctr">
              <a:buNone/>
              <a:defRPr sz="2100">
                <a:solidFill>
                  <a:srgbClr val="0A2240"/>
                </a:solidFill>
              </a:defRPr>
            </a:lvl1pPr>
            <a:lvl2pPr marL="406072" indent="0">
              <a:buNone/>
              <a:defRPr sz="2100">
                <a:solidFill>
                  <a:srgbClr val="0A2240"/>
                </a:solidFill>
              </a:defRPr>
            </a:lvl2pPr>
            <a:lvl3pPr marL="814163" indent="0">
              <a:buNone/>
              <a:defRPr sz="2100">
                <a:solidFill>
                  <a:srgbClr val="0A2240"/>
                </a:solidFill>
              </a:defRPr>
            </a:lvl3pPr>
            <a:lvl4pPr marL="1224273" indent="0">
              <a:buNone/>
              <a:defRPr sz="2100">
                <a:solidFill>
                  <a:srgbClr val="0A2240"/>
                </a:solidFill>
              </a:defRPr>
            </a:lvl4pPr>
            <a:lvl5pPr marL="1569737" indent="0">
              <a:buNone/>
              <a:defRPr sz="2100">
                <a:solidFill>
                  <a:srgbClr val="0A2240"/>
                </a:solidFill>
              </a:defRPr>
            </a:lvl5pPr>
          </a:lstStyle>
          <a:p>
            <a:pPr lvl="0"/>
            <a:r>
              <a:rPr lang="en-US"/>
              <a:t>Click to edit Master text styles</a:t>
            </a:r>
          </a:p>
        </p:txBody>
      </p:sp>
      <p:sp>
        <p:nvSpPr>
          <p:cNvPr id="22" name="Rectangle 21"/>
          <p:cNvSpPr/>
          <p:nvPr userDrawn="1"/>
        </p:nvSpPr>
        <p:spPr>
          <a:xfrm>
            <a:off x="397008" y="2197690"/>
            <a:ext cx="4958339" cy="4745771"/>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3" name="Rectangle 22"/>
          <p:cNvSpPr/>
          <p:nvPr userDrawn="1"/>
        </p:nvSpPr>
        <p:spPr>
          <a:xfrm>
            <a:off x="403664" y="2219932"/>
            <a:ext cx="492726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4" name="Text Placeholder 19"/>
          <p:cNvSpPr>
            <a:spLocks noGrp="1"/>
          </p:cNvSpPr>
          <p:nvPr>
            <p:ph type="body" sz="quarter" idx="12"/>
          </p:nvPr>
        </p:nvSpPr>
        <p:spPr>
          <a:xfrm>
            <a:off x="468979" y="2971283"/>
            <a:ext cx="4753621" cy="1923604"/>
          </a:xfrm>
        </p:spPr>
        <p:txBody>
          <a:bodyPr/>
          <a:lstStyle>
            <a:lvl1pPr marL="0" indent="0">
              <a:buNone/>
              <a:defRPr sz="2100">
                <a:solidFill>
                  <a:srgbClr val="0A2240"/>
                </a:solidFill>
              </a:defRPr>
            </a:lvl1pPr>
            <a:lvl2pPr marL="406072" indent="0">
              <a:buNone/>
              <a:defRPr sz="2100">
                <a:solidFill>
                  <a:srgbClr val="0A2240"/>
                </a:solidFill>
              </a:defRPr>
            </a:lvl2pPr>
            <a:lvl3pPr marL="814163" indent="0">
              <a:buNone/>
              <a:defRPr sz="2100">
                <a:solidFill>
                  <a:srgbClr val="0A2240"/>
                </a:solidFill>
              </a:defRPr>
            </a:lvl3pPr>
            <a:lvl4pPr marL="1224273" indent="0">
              <a:buNone/>
              <a:defRPr sz="2100">
                <a:solidFill>
                  <a:srgbClr val="0A2240"/>
                </a:solidFill>
              </a:defRPr>
            </a:lvl4pPr>
            <a:lvl5pPr marL="1569737" indent="0">
              <a:buNone/>
              <a:defRPr sz="2100">
                <a:solidFill>
                  <a:srgbClr val="0A22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19"/>
          <p:cNvSpPr>
            <a:spLocks noGrp="1"/>
          </p:cNvSpPr>
          <p:nvPr>
            <p:ph type="body" sz="quarter" idx="13"/>
          </p:nvPr>
        </p:nvSpPr>
        <p:spPr>
          <a:xfrm>
            <a:off x="688498" y="2386623"/>
            <a:ext cx="4357598" cy="501846"/>
          </a:xfrm>
        </p:spPr>
        <p:txBody>
          <a:bodyPr/>
          <a:lstStyle>
            <a:lvl1pPr marL="0" indent="0" algn="ctr">
              <a:buNone/>
              <a:defRPr sz="2100">
                <a:solidFill>
                  <a:srgbClr val="0A2240"/>
                </a:solidFill>
              </a:defRPr>
            </a:lvl1pPr>
            <a:lvl2pPr marL="406072" indent="0">
              <a:buNone/>
              <a:defRPr sz="2100">
                <a:solidFill>
                  <a:srgbClr val="0A2240"/>
                </a:solidFill>
              </a:defRPr>
            </a:lvl2pPr>
            <a:lvl3pPr marL="814163" indent="0">
              <a:buNone/>
              <a:defRPr sz="2100">
                <a:solidFill>
                  <a:srgbClr val="0A2240"/>
                </a:solidFill>
              </a:defRPr>
            </a:lvl3pPr>
            <a:lvl4pPr marL="1224273" indent="0">
              <a:buNone/>
              <a:defRPr sz="2100">
                <a:solidFill>
                  <a:srgbClr val="0A2240"/>
                </a:solidFill>
              </a:defRPr>
            </a:lvl4pPr>
            <a:lvl5pPr marL="1569737" indent="0">
              <a:buNone/>
              <a:defRPr sz="2100">
                <a:solidFill>
                  <a:srgbClr val="0A2240"/>
                </a:solidFill>
              </a:defRPr>
            </a:lvl5pPr>
          </a:lstStyle>
          <a:p>
            <a:pPr lvl="0"/>
            <a:r>
              <a:rPr lang="en-US"/>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dirty="0">
              <a:solidFill>
                <a:schemeClr val="tx1">
                  <a:lumMod val="75000"/>
                </a:schemeClr>
              </a:solidFill>
              <a:latin typeface="Verdana" charset="0"/>
              <a:ea typeface="Verdana" charset="0"/>
              <a:cs typeface="Verdana" charset="0"/>
            </a:endParaRP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3" name="Rectangle 12"/>
          <p:cNvSpPr/>
          <p:nvPr userDrawn="1"/>
        </p:nvSpPr>
        <p:spPr>
          <a:xfrm>
            <a:off x="97803" y="16118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pic>
        <p:nvPicPr>
          <p:cNvPr id="16" name="Picture 15"/>
          <p:cNvPicPr>
            <a:picLocks noChangeAspect="1"/>
          </p:cNvPicPr>
          <p:nvPr userDrawn="1"/>
        </p:nvPicPr>
        <p:blipFill rotWithShape="1">
          <a:blip r:embed="rId2" cstate="print"/>
          <a:srcRect l="19245" r="18983"/>
          <a:stretch/>
        </p:blipFill>
        <p:spPr>
          <a:xfrm>
            <a:off x="1131139" y="1904583"/>
            <a:ext cx="2244071" cy="3104599"/>
          </a:xfrm>
          <a:prstGeom prst="rect">
            <a:avLst/>
          </a:prstGeom>
        </p:spPr>
      </p:pic>
      <p:sp>
        <p:nvSpPr>
          <p:cNvPr id="26" name="Text Placeholder 25"/>
          <p:cNvSpPr>
            <a:spLocks noGrp="1"/>
          </p:cNvSpPr>
          <p:nvPr>
            <p:ph type="body" sz="quarter" idx="10"/>
          </p:nvPr>
        </p:nvSpPr>
        <p:spPr>
          <a:xfrm>
            <a:off x="5356225" y="2351087"/>
            <a:ext cx="6857546" cy="4276735"/>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
        <p:nvSpPr>
          <p:cNvPr id="27" name="Rectangle 26"/>
          <p:cNvSpPr/>
          <p:nvPr userDrawn="1"/>
        </p:nvSpPr>
        <p:spPr>
          <a:xfrm>
            <a:off x="7013027" y="315738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8" name="TextBox 27"/>
          <p:cNvSpPr txBox="1"/>
          <p:nvPr userDrawn="1"/>
        </p:nvSpPr>
        <p:spPr>
          <a:xfrm>
            <a:off x="7013026" y="3283794"/>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29" name="Rectangle 28"/>
          <p:cNvSpPr/>
          <p:nvPr userDrawn="1"/>
        </p:nvSpPr>
        <p:spPr>
          <a:xfrm>
            <a:off x="7013027" y="4596919"/>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0" name="TextBox 29"/>
          <p:cNvSpPr txBox="1"/>
          <p:nvPr userDrawn="1"/>
        </p:nvSpPr>
        <p:spPr>
          <a:xfrm>
            <a:off x="7013026" y="4723327"/>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31" name="Rectangle 30"/>
          <p:cNvSpPr/>
          <p:nvPr userDrawn="1"/>
        </p:nvSpPr>
        <p:spPr>
          <a:xfrm>
            <a:off x="7013027" y="6036452"/>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2" name="TextBox 31"/>
          <p:cNvSpPr txBox="1"/>
          <p:nvPr userDrawn="1"/>
        </p:nvSpPr>
        <p:spPr>
          <a:xfrm>
            <a:off x="7013026" y="6162860"/>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33" name="Oval 32"/>
          <p:cNvSpPr/>
          <p:nvPr userDrawn="1"/>
        </p:nvSpPr>
        <p:spPr>
          <a:xfrm>
            <a:off x="6051329" y="315856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4" name="Oval 33"/>
          <p:cNvSpPr/>
          <p:nvPr userDrawn="1"/>
        </p:nvSpPr>
        <p:spPr>
          <a:xfrm>
            <a:off x="6051329" y="4598093"/>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35" name="Oval 34"/>
          <p:cNvSpPr/>
          <p:nvPr userDrawn="1"/>
        </p:nvSpPr>
        <p:spPr>
          <a:xfrm>
            <a:off x="6051328" y="6037626"/>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36" name="Rectangle 35"/>
          <p:cNvSpPr/>
          <p:nvPr userDrawn="1"/>
        </p:nvSpPr>
        <p:spPr>
          <a:xfrm>
            <a:off x="6048958" y="2419350"/>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sp>
        <p:nvSpPr>
          <p:cNvPr id="48" name="Text Placeholder 47"/>
          <p:cNvSpPr>
            <a:spLocks noGrp="1"/>
          </p:cNvSpPr>
          <p:nvPr>
            <p:ph type="body" sz="quarter" idx="11" hasCustomPrompt="1"/>
          </p:nvPr>
        </p:nvSpPr>
        <p:spPr>
          <a:xfrm>
            <a:off x="98425" y="5187950"/>
            <a:ext cx="4620532" cy="384721"/>
          </a:xfrm>
        </p:spPr>
        <p:txBody>
          <a:bodyPr/>
          <a:lstStyle>
            <a:lvl1pPr>
              <a:defRPr baseline="0"/>
            </a:lvl1p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dirty="0"/>
              <a:t>Scenario text</a:t>
            </a:r>
          </a:p>
        </p:txBody>
      </p:sp>
      <p:sp>
        <p:nvSpPr>
          <p:cNvPr id="50" name="Text Placeholder 49"/>
          <p:cNvSpPr>
            <a:spLocks noGrp="1"/>
          </p:cNvSpPr>
          <p:nvPr>
            <p:ph type="body" sz="quarter" idx="12" hasCustomPrompt="1"/>
          </p:nvPr>
        </p:nvSpPr>
        <p:spPr>
          <a:xfrm>
            <a:off x="97803" y="829169"/>
            <a:ext cx="11510962" cy="1064394"/>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dirty="0"/>
              <a:t>&lt;Intro&gt;</a:t>
            </a:r>
          </a:p>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26" name="Picture 25"/>
          <p:cNvPicPr>
            <a:picLocks noChangeAspect="1"/>
          </p:cNvPicPr>
          <p:nvPr userDrawn="1"/>
        </p:nvPicPr>
        <p:blipFill>
          <a:blip r:embed="rId2" cstate="print"/>
          <a:stretch>
            <a:fillRect/>
          </a:stretch>
        </p:blipFill>
        <p:spPr>
          <a:xfrm>
            <a:off x="946585" y="1930411"/>
            <a:ext cx="2479021" cy="3052942"/>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5" name="Picture 4"/>
          <p:cNvPicPr>
            <a:picLocks noChangeAspect="1"/>
          </p:cNvPicPr>
          <p:nvPr userDrawn="1"/>
        </p:nvPicPr>
        <p:blipFill>
          <a:blip r:embed="rId2" cstate="print"/>
          <a:stretch>
            <a:fillRect/>
          </a:stretch>
        </p:blipFill>
        <p:spPr>
          <a:xfrm>
            <a:off x="1434388" y="1920196"/>
            <a:ext cx="1941858" cy="3079329"/>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5" name="Picture 4"/>
          <p:cNvPicPr>
            <a:picLocks noChangeAspect="1"/>
          </p:cNvPicPr>
          <p:nvPr userDrawn="1"/>
        </p:nvPicPr>
        <p:blipFill>
          <a:blip r:embed="rId2" cstate="print"/>
          <a:stretch>
            <a:fillRect/>
          </a:stretch>
        </p:blipFill>
        <p:spPr>
          <a:xfrm>
            <a:off x="1434388" y="1920196"/>
            <a:ext cx="1941858" cy="3079329"/>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4" name="Picture 3"/>
          <p:cNvPicPr>
            <a:picLocks noChangeAspect="1"/>
          </p:cNvPicPr>
          <p:nvPr userDrawn="1"/>
        </p:nvPicPr>
        <p:blipFill>
          <a:blip r:embed="rId2" cstate="print"/>
          <a:stretch>
            <a:fillRect/>
          </a:stretch>
        </p:blipFill>
        <p:spPr>
          <a:xfrm>
            <a:off x="1416074" y="1918651"/>
            <a:ext cx="1678818" cy="30743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2673" y="46409"/>
            <a:ext cx="5603156" cy="7317781"/>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779698" y="3743864"/>
            <a:ext cx="3645020" cy="3620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6" name="Picture 5"/>
          <p:cNvPicPr>
            <a:picLocks noChangeAspect="1"/>
          </p:cNvPicPr>
          <p:nvPr userDrawn="1"/>
        </p:nvPicPr>
        <p:blipFill>
          <a:blip r:embed="rId2" cstate="print"/>
          <a:stretch>
            <a:fillRect/>
          </a:stretch>
        </p:blipFill>
        <p:spPr>
          <a:xfrm>
            <a:off x="1416074" y="1904583"/>
            <a:ext cx="1484069" cy="3052942"/>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7" name="Rectangle 6"/>
          <p:cNvSpPr/>
          <p:nvPr userDrawn="1"/>
        </p:nvSpPr>
        <p:spPr>
          <a:xfrm>
            <a:off x="3805" y="5009182"/>
            <a:ext cx="4931266" cy="2384645"/>
          </a:xfrm>
          <a:prstGeom prst="rect">
            <a:avLst/>
          </a:prstGeom>
          <a:solidFill>
            <a:schemeClr val="tx1">
              <a:lumMod val="40000"/>
              <a:lumOff val="60000"/>
            </a:schemeClr>
          </a:solidFill>
          <a:ln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dirty="0">
                <a:solidFill>
                  <a:schemeClr val="tx1">
                    <a:lumMod val="75000"/>
                  </a:schemeClr>
                </a:solidFill>
                <a:latin typeface="Verdana" charset="0"/>
                <a:ea typeface="Verdana" charset="0"/>
                <a:cs typeface="Verdana" charset="0"/>
              </a:rPr>
              <a:t>Dr. Karl is ….</a:t>
            </a:r>
          </a:p>
        </p:txBody>
      </p:sp>
      <p:sp>
        <p:nvSpPr>
          <p:cNvPr id="8" name="Rectangle 7"/>
          <p:cNvSpPr/>
          <p:nvPr userDrawn="1"/>
        </p:nvSpPr>
        <p:spPr>
          <a:xfrm>
            <a:off x="17252" y="24024"/>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3" name="Rectangle 2"/>
          <p:cNvSpPr/>
          <p:nvPr userDrawn="1"/>
        </p:nvSpPr>
        <p:spPr>
          <a:xfrm>
            <a:off x="165494" y="855692"/>
            <a:ext cx="9972135" cy="830997"/>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Choose what</a:t>
            </a:r>
            <a:r>
              <a:rPr lang="en-US" sz="1600" b="1" baseline="0" dirty="0">
                <a:solidFill>
                  <a:srgbClr val="0A2240"/>
                </a:solidFill>
                <a:effectLst/>
                <a:latin typeface="Verdana" charset="0"/>
                <a:ea typeface="Verdana" charset="0"/>
                <a:cs typeface="Verdana" charset="0"/>
              </a:rPr>
              <a:t> the investigator should do next</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7" name="Rectangle 16"/>
          <p:cNvSpPr/>
          <p:nvPr userDrawn="1"/>
        </p:nvSpPr>
        <p:spPr>
          <a:xfrm>
            <a:off x="7027698" y="3053030"/>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userDrawn="1"/>
        </p:nvSpPr>
        <p:spPr>
          <a:xfrm>
            <a:off x="7027697" y="3179438"/>
            <a:ext cx="5442061" cy="338554"/>
          </a:xfrm>
          <a:prstGeom prst="rect">
            <a:avLst/>
          </a:prstGeom>
          <a:noFill/>
        </p:spPr>
        <p:txBody>
          <a:bodyPr wrap="square" rtlCol="0">
            <a:spAutoFit/>
          </a:bodyPr>
          <a:lstStyle/>
          <a:p>
            <a:r>
              <a:rPr lang="en-US" sz="1600" dirty="0"/>
              <a:t>Scenario</a:t>
            </a:r>
            <a:r>
              <a:rPr lang="en-US" sz="1600" baseline="0" dirty="0"/>
              <a:t> 1</a:t>
            </a:r>
            <a:endParaRPr lang="en-US" sz="1600" dirty="0"/>
          </a:p>
        </p:txBody>
      </p:sp>
      <p:sp>
        <p:nvSpPr>
          <p:cNvPr id="19" name="Rectangle 18"/>
          <p:cNvSpPr/>
          <p:nvPr userDrawn="1"/>
        </p:nvSpPr>
        <p:spPr>
          <a:xfrm>
            <a:off x="7027698" y="4492563"/>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TextBox 19"/>
          <p:cNvSpPr txBox="1"/>
          <p:nvPr userDrawn="1"/>
        </p:nvSpPr>
        <p:spPr>
          <a:xfrm>
            <a:off x="7027697" y="4618971"/>
            <a:ext cx="5442061" cy="338554"/>
          </a:xfrm>
          <a:prstGeom prst="rect">
            <a:avLst/>
          </a:prstGeom>
          <a:noFill/>
        </p:spPr>
        <p:txBody>
          <a:bodyPr wrap="square" rtlCol="0">
            <a:spAutoFit/>
          </a:bodyPr>
          <a:lstStyle/>
          <a:p>
            <a:r>
              <a:rPr lang="en-US" sz="1600" dirty="0"/>
              <a:t>Scenario</a:t>
            </a:r>
            <a:r>
              <a:rPr lang="en-US" sz="1600" baseline="0" dirty="0"/>
              <a:t> 2</a:t>
            </a:r>
            <a:endParaRPr lang="en-US" sz="1600" dirty="0"/>
          </a:p>
        </p:txBody>
      </p:sp>
      <p:sp>
        <p:nvSpPr>
          <p:cNvPr id="21" name="Rectangle 20"/>
          <p:cNvSpPr/>
          <p:nvPr userDrawn="1"/>
        </p:nvSpPr>
        <p:spPr>
          <a:xfrm>
            <a:off x="7027698" y="5932096"/>
            <a:ext cx="5442060" cy="591370"/>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2" name="TextBox 21"/>
          <p:cNvSpPr txBox="1"/>
          <p:nvPr userDrawn="1"/>
        </p:nvSpPr>
        <p:spPr>
          <a:xfrm>
            <a:off x="7027697" y="6058504"/>
            <a:ext cx="5442061" cy="338554"/>
          </a:xfrm>
          <a:prstGeom prst="rect">
            <a:avLst/>
          </a:prstGeom>
          <a:noFill/>
        </p:spPr>
        <p:txBody>
          <a:bodyPr wrap="square" rtlCol="0">
            <a:spAutoFit/>
          </a:bodyPr>
          <a:lstStyle/>
          <a:p>
            <a:r>
              <a:rPr lang="en-US" sz="1600" dirty="0"/>
              <a:t>Scenario</a:t>
            </a:r>
            <a:r>
              <a:rPr lang="en-US" sz="1600" baseline="0" dirty="0"/>
              <a:t> 3</a:t>
            </a:r>
            <a:endParaRPr lang="en-US" sz="1600" dirty="0"/>
          </a:p>
        </p:txBody>
      </p:sp>
      <p:sp>
        <p:nvSpPr>
          <p:cNvPr id="23" name="Oval 22"/>
          <p:cNvSpPr/>
          <p:nvPr userDrawn="1"/>
        </p:nvSpPr>
        <p:spPr>
          <a:xfrm>
            <a:off x="6066000" y="3054204"/>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4" name="Oval 23"/>
          <p:cNvSpPr/>
          <p:nvPr userDrawn="1"/>
        </p:nvSpPr>
        <p:spPr>
          <a:xfrm>
            <a:off x="6066000" y="4493737"/>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25" name="Oval 24"/>
          <p:cNvSpPr/>
          <p:nvPr userDrawn="1"/>
        </p:nvSpPr>
        <p:spPr>
          <a:xfrm>
            <a:off x="6065999" y="5933270"/>
            <a:ext cx="631077" cy="590196"/>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2" name="Rectangle 1"/>
          <p:cNvSpPr/>
          <p:nvPr userDrawn="1"/>
        </p:nvSpPr>
        <p:spPr>
          <a:xfrm>
            <a:off x="6063629" y="2314994"/>
            <a:ext cx="4020652" cy="338554"/>
          </a:xfrm>
          <a:prstGeom prst="rect">
            <a:avLst/>
          </a:prstGeom>
        </p:spPr>
        <p:txBody>
          <a:bodyPr wrap="none">
            <a:spAutoFit/>
          </a:bodyPr>
          <a:lstStyle/>
          <a:p>
            <a:pPr marL="0" lvl="1"/>
            <a:r>
              <a:rPr lang="en-US" sz="1600" b="1" dirty="0">
                <a:solidFill>
                  <a:srgbClr val="0A2240"/>
                </a:solidFill>
                <a:effectLst/>
                <a:latin typeface="Verdana" charset="0"/>
                <a:ea typeface="Verdana" charset="0"/>
                <a:cs typeface="Verdana" charset="0"/>
              </a:rPr>
              <a:t>What should </a:t>
            </a:r>
            <a:r>
              <a:rPr lang="en-US" sz="1600" b="1">
                <a:solidFill>
                  <a:srgbClr val="0A2240"/>
                </a:solidFill>
                <a:effectLst/>
                <a:latin typeface="Verdana" charset="0"/>
                <a:ea typeface="Verdana" charset="0"/>
                <a:cs typeface="Verdana" charset="0"/>
              </a:rPr>
              <a:t>the</a:t>
            </a:r>
            <a:r>
              <a:rPr lang="en-US" sz="1600" b="1" baseline="0">
                <a:solidFill>
                  <a:srgbClr val="0A2240"/>
                </a:solidFill>
                <a:effectLst/>
                <a:latin typeface="Verdana" charset="0"/>
                <a:ea typeface="Verdana" charset="0"/>
                <a:cs typeface="Verdana" charset="0"/>
              </a:rPr>
              <a:t> investigator do?</a:t>
            </a:r>
            <a:endParaRPr lang="en-US" sz="1600" b="1" dirty="0">
              <a:solidFill>
                <a:srgbClr val="0A2240"/>
              </a:solidFill>
              <a:effectLst/>
              <a:latin typeface="Verdana" charset="0"/>
              <a:ea typeface="Verdana" charset="0"/>
              <a:cs typeface="Verdana" charset="0"/>
            </a:endParaRPr>
          </a:p>
        </p:txBody>
      </p:sp>
      <p:pic>
        <p:nvPicPr>
          <p:cNvPr id="4" name="Picture 3"/>
          <p:cNvPicPr>
            <a:picLocks noChangeAspect="1"/>
          </p:cNvPicPr>
          <p:nvPr userDrawn="1"/>
        </p:nvPicPr>
        <p:blipFill>
          <a:blip r:embed="rId2" cstate="print"/>
          <a:stretch>
            <a:fillRect/>
          </a:stretch>
        </p:blipFill>
        <p:spPr>
          <a:xfrm>
            <a:off x="1285505" y="1930411"/>
            <a:ext cx="1917700" cy="3052942"/>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7" name="Rectangle 6"/>
          <p:cNvSpPr/>
          <p:nvPr userDrawn="1"/>
        </p:nvSpPr>
        <p:spPr>
          <a:xfrm>
            <a:off x="165494" y="2311879"/>
            <a:ext cx="7960589" cy="4745771"/>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8" name="Rectangle 7"/>
          <p:cNvSpPr/>
          <p:nvPr userDrawn="1"/>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Rectangle 8"/>
          <p:cNvSpPr/>
          <p:nvPr userDrawn="1"/>
        </p:nvSpPr>
        <p:spPr>
          <a:xfrm>
            <a:off x="186804" y="2334121"/>
            <a:ext cx="7910703"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Scenario</a:t>
            </a:r>
          </a:p>
        </p:txBody>
      </p:sp>
      <p:sp>
        <p:nvSpPr>
          <p:cNvPr id="10" name="Rectangle 9"/>
          <p:cNvSpPr/>
          <p:nvPr userDrawn="1"/>
        </p:nvSpPr>
        <p:spPr>
          <a:xfrm>
            <a:off x="248524" y="3036889"/>
            <a:ext cx="7756789" cy="402076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b="1" dirty="0">
                <a:solidFill>
                  <a:srgbClr val="0A2240"/>
                </a:solidFill>
                <a:effectLst/>
                <a:latin typeface="Verdana" charset="0"/>
                <a:ea typeface="Verdana" charset="0"/>
                <a:cs typeface="Verdana" charset="0"/>
              </a:rPr>
              <a:t>The IRB decided the study had no direct benefits to subjects. But the IRB was unclear about the severity of the risks and likelihood that they may occur. The IRB requested additional data on the probability and severity of the risks listed in the protocol.</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 investigator’s response was received and reviewed by the IRB Chair and two members who were at the meeting. </a:t>
            </a: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They felt the data provided showed the risks were not severe and unlikely to actually occur. The study was approved.</a:t>
            </a:r>
          </a:p>
        </p:txBody>
      </p:sp>
      <p:sp>
        <p:nvSpPr>
          <p:cNvPr id="3" name="Rectangle 2"/>
          <p:cNvSpPr/>
          <p:nvPr userDrawn="1"/>
        </p:nvSpPr>
        <p:spPr>
          <a:xfrm>
            <a:off x="165494" y="731062"/>
            <a:ext cx="12563081" cy="1077218"/>
          </a:xfrm>
          <a:prstGeom prst="rect">
            <a:avLst/>
          </a:prstGeom>
        </p:spPr>
        <p:txBody>
          <a:bodyPr wrap="square">
            <a:spAutoFit/>
          </a:bodyPr>
          <a:lstStyle/>
          <a:p>
            <a:pPr marL="0" lvl="1"/>
            <a:r>
              <a:rPr lang="en-US" sz="1600" b="1" dirty="0">
                <a:solidFill>
                  <a:srgbClr val="0A2240"/>
                </a:solidFill>
                <a:effectLst/>
                <a:latin typeface="Verdana" charset="0"/>
                <a:ea typeface="Verdana" charset="0"/>
                <a:cs typeface="Verdana" charset="0"/>
              </a:rPr>
              <a:t>Read</a:t>
            </a:r>
            <a:r>
              <a:rPr lang="en-US" sz="1600" b="1" baseline="0" dirty="0">
                <a:solidFill>
                  <a:srgbClr val="0A2240"/>
                </a:solidFill>
                <a:effectLst/>
                <a:latin typeface="Verdana" charset="0"/>
                <a:ea typeface="Verdana" charset="0"/>
                <a:cs typeface="Verdana" charset="0"/>
              </a:rPr>
              <a:t> the requirements below. </a:t>
            </a:r>
            <a:endParaRPr lang="en-US" sz="1600" b="1" dirty="0">
              <a:solidFill>
                <a:srgbClr val="0A2240"/>
              </a:solidFill>
              <a:effectLst/>
              <a:latin typeface="Verdana" charset="0"/>
              <a:ea typeface="Verdana" charset="0"/>
              <a:cs typeface="Verdana" charset="0"/>
            </a:endParaRPr>
          </a:p>
          <a:p>
            <a:pPr marL="0" lvl="1"/>
            <a:endParaRPr lang="en-US" sz="1600" b="1" dirty="0">
              <a:solidFill>
                <a:srgbClr val="0A2240"/>
              </a:solidFill>
              <a:effectLst/>
              <a:latin typeface="Verdana" charset="0"/>
              <a:ea typeface="Verdana" charset="0"/>
              <a:cs typeface="Verdana" charset="0"/>
            </a:endParaRPr>
          </a:p>
          <a:p>
            <a:pPr marL="0" lvl="1"/>
            <a:r>
              <a:rPr lang="en-US" sz="1600" b="1" dirty="0">
                <a:solidFill>
                  <a:srgbClr val="0A2240"/>
                </a:solidFill>
                <a:effectLst/>
                <a:latin typeface="Verdana" charset="0"/>
                <a:ea typeface="Verdana" charset="0"/>
                <a:cs typeface="Verdana" charset="0"/>
              </a:rPr>
              <a:t>Select “AND” if you think both requirements</a:t>
            </a:r>
            <a:r>
              <a:rPr lang="en-US" sz="1600" b="1" baseline="0" dirty="0">
                <a:solidFill>
                  <a:srgbClr val="0A2240"/>
                </a:solidFill>
                <a:effectLst/>
                <a:latin typeface="Verdana" charset="0"/>
                <a:ea typeface="Verdana" charset="0"/>
                <a:cs typeface="Verdana" charset="0"/>
              </a:rPr>
              <a:t> must be satisfied. Select “OR” if only one of the two criteria are required by the regulations.</a:t>
            </a:r>
            <a:endParaRPr lang="en-US" sz="1600" b="1" dirty="0">
              <a:solidFill>
                <a:srgbClr val="0A2240"/>
              </a:solidFill>
              <a:effectLst/>
              <a:latin typeface="Verdana" charset="0"/>
              <a:ea typeface="Verdana" charset="0"/>
              <a:cs typeface="Verdana" charset="0"/>
            </a:endParaRPr>
          </a:p>
        </p:txBody>
      </p:sp>
      <p:sp>
        <p:nvSpPr>
          <p:cNvPr id="13" name="Rectangle 12"/>
          <p:cNvSpPr/>
          <p:nvPr userDrawn="1"/>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4" name="Content Placeholder 3"/>
          <p:cNvSpPr>
            <a:spLocks noGrp="1"/>
          </p:cNvSpPr>
          <p:nvPr>
            <p:ph sz="quarter" idx="10"/>
          </p:nvPr>
        </p:nvSpPr>
        <p:spPr>
          <a:xfrm>
            <a:off x="9110663" y="2311400"/>
            <a:ext cx="2695575" cy="384721"/>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
        <p:nvSpPr>
          <p:cNvPr id="20" name="Rectangle 19"/>
          <p:cNvSpPr/>
          <p:nvPr userDrawn="1"/>
        </p:nvSpPr>
        <p:spPr>
          <a:xfrm>
            <a:off x="9194831" y="2311879"/>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Scientific</a:t>
            </a:r>
          </a:p>
        </p:txBody>
      </p:sp>
      <p:sp>
        <p:nvSpPr>
          <p:cNvPr id="21" name="Rectangle 20"/>
          <p:cNvSpPr/>
          <p:nvPr userDrawn="1"/>
        </p:nvSpPr>
        <p:spPr>
          <a:xfrm>
            <a:off x="9194831" y="3593212"/>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Non-Scientific</a:t>
            </a:r>
          </a:p>
        </p:txBody>
      </p:sp>
      <p:sp>
        <p:nvSpPr>
          <p:cNvPr id="22" name="Rectangle 21"/>
          <p:cNvSpPr/>
          <p:nvPr userDrawn="1"/>
        </p:nvSpPr>
        <p:spPr>
          <a:xfrm>
            <a:off x="9194831" y="4874545"/>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Scientific</a:t>
            </a:r>
          </a:p>
        </p:txBody>
      </p:sp>
      <p:sp>
        <p:nvSpPr>
          <p:cNvPr id="23" name="Rectangle 22"/>
          <p:cNvSpPr/>
          <p:nvPr userDrawn="1"/>
        </p:nvSpPr>
        <p:spPr>
          <a:xfrm>
            <a:off x="9194831" y="6155878"/>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Non-Scientific</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p:cNvSpPr/>
          <p:nvPr userDrawn="1"/>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6" name="Rounded Rectangle 15"/>
          <p:cNvSpPr/>
          <p:nvPr userDrawn="1"/>
        </p:nvSpPr>
        <p:spPr>
          <a:xfrm>
            <a:off x="11901486" y="6879057"/>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
        <p:nvSpPr>
          <p:cNvPr id="21" name="Title 8"/>
          <p:cNvSpPr>
            <a:spLocks noGrp="1"/>
          </p:cNvSpPr>
          <p:nvPr>
            <p:ph type="title" hasCustomPrompt="1"/>
          </p:nvPr>
        </p:nvSpPr>
        <p:spPr>
          <a:xfrm>
            <a:off x="267856" y="251284"/>
            <a:ext cx="8667162" cy="492443"/>
          </a:xfrm>
        </p:spPr>
        <p:txBody>
          <a:bodyPr/>
          <a:lstStyle/>
          <a:p>
            <a:pPr marL="0" lvl="1"/>
            <a:r>
              <a:rPr lang="en-US" sz="3200" b="1" dirty="0">
                <a:solidFill>
                  <a:srgbClr val="0A2240"/>
                </a:solidFill>
                <a:effectLst/>
                <a:latin typeface="Verdana" charset="0"/>
                <a:ea typeface="Verdana" charset="0"/>
                <a:cs typeface="Verdana" charset="0"/>
              </a:rPr>
              <a:t>Defining</a:t>
            </a:r>
            <a:r>
              <a:rPr lang="en-US" sz="3200" b="1" baseline="0" dirty="0">
                <a:solidFill>
                  <a:srgbClr val="0A2240"/>
                </a:solidFill>
                <a:effectLst/>
                <a:latin typeface="Verdana" charset="0"/>
                <a:ea typeface="Verdana" charset="0"/>
                <a:cs typeface="Verdana" charset="0"/>
              </a:rPr>
              <a:t> &lt;topic&gt;</a:t>
            </a:r>
            <a:endParaRPr lang="en-US" sz="3200" b="1" dirty="0">
              <a:solidFill>
                <a:srgbClr val="0A2240"/>
              </a:solidFill>
              <a:effectLst/>
              <a:latin typeface="Verdana" charset="0"/>
              <a:ea typeface="Verdana" charset="0"/>
              <a:cs typeface="Verdana" charset="0"/>
            </a:endParaRPr>
          </a:p>
        </p:txBody>
      </p:sp>
      <p:sp>
        <p:nvSpPr>
          <p:cNvPr id="22" name="Text Placeholder 10"/>
          <p:cNvSpPr>
            <a:spLocks noGrp="1"/>
          </p:cNvSpPr>
          <p:nvPr>
            <p:ph type="body" sz="quarter" idx="10" hasCustomPrompt="1"/>
          </p:nvPr>
        </p:nvSpPr>
        <p:spPr>
          <a:xfrm>
            <a:off x="268288" y="851810"/>
            <a:ext cx="10460378" cy="943848"/>
          </a:xfrm>
        </p:spPr>
        <p:txBody>
          <a:bodyPr/>
          <a:lstStyle>
            <a:lvl2pPr marL="0" indent="0">
              <a:buNone/>
              <a:defRPr/>
            </a:lvl2p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0" dirty="0">
                <a:solidFill>
                  <a:srgbClr val="0A2240"/>
                </a:solidFill>
                <a:effectLst/>
                <a:latin typeface="Verdana" charset="0"/>
                <a:ea typeface="Verdana" charset="0"/>
                <a:cs typeface="Verdana" charset="0"/>
              </a:rPr>
              <a:t>Click</a:t>
            </a:r>
            <a:r>
              <a:rPr lang="en-US" sz="1600" b="0" baseline="0" dirty="0">
                <a:solidFill>
                  <a:srgbClr val="0A2240"/>
                </a:solidFill>
                <a:effectLst/>
                <a:latin typeface="Verdana" charset="0"/>
                <a:ea typeface="Verdana" charset="0"/>
                <a:cs typeface="Verdana" charset="0"/>
              </a:rPr>
              <a:t> on the timeline below to learn more.</a:t>
            </a:r>
            <a:endParaRPr lang="en-US" sz="1600" b="0" dirty="0">
              <a:solidFill>
                <a:srgbClr val="0A2240"/>
              </a:solidFill>
              <a:effectLst/>
              <a:latin typeface="Verdana" charset="0"/>
              <a:ea typeface="Verdana" charset="0"/>
              <a:cs typeface="Verdana" charset="0"/>
            </a:endParaRPr>
          </a:p>
        </p:txBody>
      </p:sp>
      <p:sp>
        <p:nvSpPr>
          <p:cNvPr id="5" name="Content Placeholder 4"/>
          <p:cNvSpPr>
            <a:spLocks noGrp="1"/>
          </p:cNvSpPr>
          <p:nvPr>
            <p:ph sz="quarter" idx="11"/>
          </p:nvPr>
        </p:nvSpPr>
        <p:spPr>
          <a:xfrm>
            <a:off x="268287" y="2252663"/>
            <a:ext cx="12417423" cy="384721"/>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
        <p:nvSpPr>
          <p:cNvPr id="23" name="Rectangle 22"/>
          <p:cNvSpPr/>
          <p:nvPr userDrawn="1"/>
        </p:nvSpPr>
        <p:spPr>
          <a:xfrm>
            <a:off x="4004422" y="2311879"/>
            <a:ext cx="8681289" cy="435012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4" name="TextBox 23"/>
          <p:cNvSpPr txBox="1"/>
          <p:nvPr userDrawn="1"/>
        </p:nvSpPr>
        <p:spPr>
          <a:xfrm>
            <a:off x="4004422" y="2316488"/>
            <a:ext cx="8311403" cy="446276"/>
          </a:xfrm>
          <a:prstGeom prst="rect">
            <a:avLst/>
          </a:prstGeom>
          <a:noFill/>
        </p:spPr>
        <p:txBody>
          <a:bodyPr wrap="square" rtlCol="0">
            <a:spAutoFit/>
          </a:bodyPr>
          <a:lstStyle/>
          <a:p>
            <a:r>
              <a:rPr lang="en-US"/>
              <a:t>Text</a:t>
            </a:r>
            <a:r>
              <a:rPr lang="en-US" baseline="0"/>
              <a:t> will appear here…</a:t>
            </a:r>
            <a:endParaRPr lang="en-US"/>
          </a:p>
        </p:txBody>
      </p:sp>
      <p:sp>
        <p:nvSpPr>
          <p:cNvPr id="25" name="Rectangle 24"/>
          <p:cNvSpPr/>
          <p:nvPr userDrawn="1"/>
        </p:nvSpPr>
        <p:spPr>
          <a:xfrm>
            <a:off x="165494" y="2311879"/>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effectLst/>
                <a:latin typeface="Verdana" panose="020B0604030504040204" pitchFamily="34" charset="0"/>
                <a:ea typeface="Verdana" panose="020B0604030504040204" pitchFamily="34" charset="0"/>
                <a:cs typeface="Verdana" panose="020B0604030504040204" pitchFamily="34" charset="0"/>
              </a:rPr>
              <a:t> 1</a:t>
            </a:r>
            <a:endPar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p:nvPr userDrawn="1"/>
        </p:nvSpPr>
        <p:spPr>
          <a:xfrm>
            <a:off x="165494" y="3593212"/>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2</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p:cNvSpPr/>
          <p:nvPr userDrawn="1"/>
        </p:nvSpPr>
        <p:spPr>
          <a:xfrm>
            <a:off x="165494" y="4874545"/>
            <a:ext cx="2596738" cy="901772"/>
          </a:xfrm>
          <a:prstGeom prst="rect">
            <a:avLst/>
          </a:prstGeom>
          <a:solidFill>
            <a:srgbClr val="0A2240"/>
          </a:solidFill>
        </p:spPr>
        <p:txBody>
          <a:bodyPr wrap="square" anchor="ctr">
            <a:noAutofit/>
          </a:bodyPr>
          <a:lstStyle/>
          <a:p>
            <a:pPr algn="ctr"/>
            <a:r>
              <a:rPr lang="en-US" sz="14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Concept 3</a:t>
            </a:r>
          </a:p>
        </p:txBody>
      </p:sp>
      <p:sp>
        <p:nvSpPr>
          <p:cNvPr id="28" name="Rectangle 27"/>
          <p:cNvSpPr/>
          <p:nvPr userDrawn="1"/>
        </p:nvSpPr>
        <p:spPr>
          <a:xfrm>
            <a:off x="165494" y="6155878"/>
            <a:ext cx="2596738" cy="901772"/>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 4</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8" name="Rectangle 7"/>
          <p:cNvSpPr/>
          <p:nvPr userDrawn="1"/>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Title 8"/>
          <p:cNvSpPr>
            <a:spLocks noGrp="1"/>
          </p:cNvSpPr>
          <p:nvPr>
            <p:ph type="title" hasCustomPrompt="1"/>
          </p:nvPr>
        </p:nvSpPr>
        <p:spPr>
          <a:xfrm>
            <a:off x="267856" y="251284"/>
            <a:ext cx="8667162" cy="492443"/>
          </a:xfrm>
        </p:spPr>
        <p:txBody>
          <a:bodyPr/>
          <a:lstStyle/>
          <a:p>
            <a:pPr marL="0" lvl="1"/>
            <a:r>
              <a:rPr lang="en-US" sz="3200" b="1" dirty="0">
                <a:solidFill>
                  <a:srgbClr val="0A2240"/>
                </a:solidFill>
                <a:effectLst/>
                <a:latin typeface="Verdana" charset="0"/>
                <a:ea typeface="Verdana" charset="0"/>
                <a:cs typeface="Verdana" charset="0"/>
              </a:rPr>
              <a:t>Defining</a:t>
            </a:r>
            <a:r>
              <a:rPr lang="en-US" sz="3200" b="1" baseline="0" dirty="0">
                <a:solidFill>
                  <a:srgbClr val="0A2240"/>
                </a:solidFill>
                <a:effectLst/>
                <a:latin typeface="Verdana" charset="0"/>
                <a:ea typeface="Verdana" charset="0"/>
                <a:cs typeface="Verdana" charset="0"/>
              </a:rPr>
              <a:t> &lt;topic&gt;</a:t>
            </a:r>
            <a:endParaRPr lang="en-US" sz="3200" b="1" dirty="0">
              <a:solidFill>
                <a:srgbClr val="0A2240"/>
              </a:solidFill>
              <a:effectLst/>
              <a:latin typeface="Verdana" charset="0"/>
              <a:ea typeface="Verdana" charset="0"/>
              <a:cs typeface="Verdana" charset="0"/>
            </a:endParaRPr>
          </a:p>
        </p:txBody>
      </p:sp>
      <p:sp>
        <p:nvSpPr>
          <p:cNvPr id="11" name="Text Placeholder 10"/>
          <p:cNvSpPr>
            <a:spLocks noGrp="1"/>
          </p:cNvSpPr>
          <p:nvPr>
            <p:ph type="body" sz="quarter" idx="10" hasCustomPrompt="1"/>
          </p:nvPr>
        </p:nvSpPr>
        <p:spPr>
          <a:xfrm>
            <a:off x="268288" y="851810"/>
            <a:ext cx="10460378" cy="943848"/>
          </a:xfrm>
        </p:spPr>
        <p:txBody>
          <a:bodyPr/>
          <a:lstStyle>
            <a:lvl2pPr marL="0" indent="0">
              <a:buNone/>
              <a:defRPr/>
            </a:lvl2p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0" dirty="0">
                <a:solidFill>
                  <a:srgbClr val="0A2240"/>
                </a:solidFill>
                <a:effectLst/>
                <a:latin typeface="Verdana" charset="0"/>
                <a:ea typeface="Verdana" charset="0"/>
                <a:cs typeface="Verdana" charset="0"/>
              </a:rPr>
              <a:t>Click</a:t>
            </a:r>
            <a:r>
              <a:rPr lang="en-US" sz="1600" b="0" baseline="0" dirty="0">
                <a:solidFill>
                  <a:srgbClr val="0A2240"/>
                </a:solidFill>
                <a:effectLst/>
                <a:latin typeface="Verdana" charset="0"/>
                <a:ea typeface="Verdana" charset="0"/>
                <a:cs typeface="Verdana" charset="0"/>
              </a:rPr>
              <a:t> on the timeline below to learn more.</a:t>
            </a:r>
            <a:endParaRPr lang="en-US" sz="1600" b="0" dirty="0">
              <a:solidFill>
                <a:srgbClr val="0A2240"/>
              </a:solidFill>
              <a:effectLst/>
              <a:latin typeface="Verdana" charset="0"/>
              <a:ea typeface="Verdana" charset="0"/>
              <a:cs typeface="Verdana" charset="0"/>
            </a:endParaRPr>
          </a:p>
        </p:txBody>
      </p:sp>
      <p:cxnSp>
        <p:nvCxnSpPr>
          <p:cNvPr id="24" name="Straight Arrow Connector 23"/>
          <p:cNvCxnSpPr/>
          <p:nvPr userDrawn="1"/>
        </p:nvCxnSpPr>
        <p:spPr>
          <a:xfrm flipV="1">
            <a:off x="513437" y="6585694"/>
            <a:ext cx="11802388" cy="28578"/>
          </a:xfrm>
          <a:prstGeom prst="straightConnector1">
            <a:avLst/>
          </a:prstGeom>
          <a:ln w="2603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1099224" y="6159859"/>
            <a:ext cx="1506144" cy="851671"/>
          </a:xfrm>
          <a:prstGeom prst="rect">
            <a:avLst/>
          </a:prstGeom>
          <a:solidFill>
            <a:srgbClr val="0A2240"/>
          </a:solidFill>
        </p:spPr>
        <p:txBody>
          <a:bodyPr wrap="square" anchor="ctr">
            <a:noAutofit/>
          </a:bodyPr>
          <a:lstStyle/>
          <a:p>
            <a:pPr algn="ctr"/>
            <a:r>
              <a:rPr lang="en-US" sz="1400" b="1">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a:solidFill>
                  <a:schemeClr val="bg2"/>
                </a:solidFill>
                <a:latin typeface="Verdana" panose="020B0604030504040204" pitchFamily="34" charset="0"/>
                <a:ea typeface="Verdana" panose="020B0604030504040204" pitchFamily="34" charset="0"/>
                <a:cs typeface="Verdana" panose="020B0604030504040204" pitchFamily="34" charset="0"/>
              </a:rPr>
              <a:t> 1</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p:nvPr userDrawn="1"/>
        </p:nvSpPr>
        <p:spPr>
          <a:xfrm>
            <a:off x="3806990" y="6159860"/>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2</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p:cNvSpPr/>
          <p:nvPr userDrawn="1"/>
        </p:nvSpPr>
        <p:spPr>
          <a:xfrm>
            <a:off x="6514756" y="6159859"/>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3</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p:cNvSpPr/>
          <p:nvPr userDrawn="1"/>
        </p:nvSpPr>
        <p:spPr>
          <a:xfrm>
            <a:off x="9222522" y="6159859"/>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4</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Content Placeholder 34"/>
          <p:cNvSpPr>
            <a:spLocks noGrp="1"/>
          </p:cNvSpPr>
          <p:nvPr>
            <p:ph sz="quarter" idx="12"/>
          </p:nvPr>
        </p:nvSpPr>
        <p:spPr>
          <a:xfrm>
            <a:off x="295470" y="2131843"/>
            <a:ext cx="8833983" cy="1760409"/>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8" name="Rectangle 7"/>
          <p:cNvSpPr/>
          <p:nvPr userDrawn="1"/>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9" name="Title 8"/>
          <p:cNvSpPr>
            <a:spLocks noGrp="1"/>
          </p:cNvSpPr>
          <p:nvPr>
            <p:ph type="title" hasCustomPrompt="1"/>
          </p:nvPr>
        </p:nvSpPr>
        <p:spPr>
          <a:xfrm>
            <a:off x="267856" y="251284"/>
            <a:ext cx="8667162" cy="492443"/>
          </a:xfrm>
        </p:spPr>
        <p:txBody>
          <a:bodyPr/>
          <a:lstStyle/>
          <a:p>
            <a:pPr marL="0" lvl="1"/>
            <a:r>
              <a:rPr lang="en-US" sz="3200" b="1" dirty="0">
                <a:solidFill>
                  <a:srgbClr val="0A2240"/>
                </a:solidFill>
                <a:effectLst/>
                <a:latin typeface="Verdana" charset="0"/>
                <a:ea typeface="Verdana" charset="0"/>
                <a:cs typeface="Verdana" charset="0"/>
              </a:rPr>
              <a:t>Defining</a:t>
            </a:r>
            <a:r>
              <a:rPr lang="en-US" sz="3200" b="1" baseline="0" dirty="0">
                <a:solidFill>
                  <a:srgbClr val="0A2240"/>
                </a:solidFill>
                <a:effectLst/>
                <a:latin typeface="Verdana" charset="0"/>
                <a:ea typeface="Verdana" charset="0"/>
                <a:cs typeface="Verdana" charset="0"/>
              </a:rPr>
              <a:t> &lt;topic&gt;</a:t>
            </a:r>
            <a:endParaRPr lang="en-US" sz="3200" b="1" dirty="0">
              <a:solidFill>
                <a:srgbClr val="0A2240"/>
              </a:solidFill>
              <a:effectLst/>
              <a:latin typeface="Verdana" charset="0"/>
              <a:ea typeface="Verdana" charset="0"/>
              <a:cs typeface="Verdana" charset="0"/>
            </a:endParaRPr>
          </a:p>
        </p:txBody>
      </p:sp>
      <p:sp>
        <p:nvSpPr>
          <p:cNvPr id="11" name="Text Placeholder 10"/>
          <p:cNvSpPr>
            <a:spLocks noGrp="1"/>
          </p:cNvSpPr>
          <p:nvPr>
            <p:ph type="body" sz="quarter" idx="10" hasCustomPrompt="1"/>
          </p:nvPr>
        </p:nvSpPr>
        <p:spPr>
          <a:xfrm>
            <a:off x="268288" y="851810"/>
            <a:ext cx="10460378" cy="943848"/>
          </a:xfrm>
        </p:spPr>
        <p:txBody>
          <a:bodyPr/>
          <a:lstStyle>
            <a:lvl2pPr marL="0" indent="0">
              <a:buNone/>
              <a:defRPr/>
            </a:lvl2pPr>
          </a:lstStyle>
          <a:p>
            <a:pPr marL="0" lvl="1"/>
            <a:r>
              <a:rPr lang="en-US" sz="1600" b="1" dirty="0">
                <a:solidFill>
                  <a:srgbClr val="0A2240"/>
                </a:solidFill>
                <a:effectLst/>
                <a:latin typeface="Verdana" charset="0"/>
                <a:ea typeface="Verdana" charset="0"/>
                <a:cs typeface="Verdana" charset="0"/>
              </a:rPr>
              <a:t>&lt;Intro&gt;.</a:t>
            </a:r>
          </a:p>
          <a:p>
            <a:pPr marL="0" lvl="1"/>
            <a:endParaRPr lang="en-US" sz="1600" b="1" dirty="0">
              <a:solidFill>
                <a:srgbClr val="0A2240"/>
              </a:solidFill>
              <a:effectLst/>
              <a:latin typeface="Verdana" charset="0"/>
              <a:ea typeface="Verdana" charset="0"/>
              <a:cs typeface="Verdana" charset="0"/>
            </a:endParaRPr>
          </a:p>
          <a:p>
            <a:pPr marL="0" lvl="1"/>
            <a:r>
              <a:rPr lang="en-US" sz="1600" b="0" dirty="0">
                <a:solidFill>
                  <a:srgbClr val="0A2240"/>
                </a:solidFill>
                <a:effectLst/>
                <a:latin typeface="Verdana" charset="0"/>
                <a:ea typeface="Verdana" charset="0"/>
                <a:cs typeface="Verdana" charset="0"/>
              </a:rPr>
              <a:t>Click</a:t>
            </a:r>
            <a:r>
              <a:rPr lang="en-US" sz="1600" b="0" baseline="0" dirty="0">
                <a:solidFill>
                  <a:srgbClr val="0A2240"/>
                </a:solidFill>
                <a:effectLst/>
                <a:latin typeface="Verdana" charset="0"/>
                <a:ea typeface="Verdana" charset="0"/>
                <a:cs typeface="Verdana" charset="0"/>
              </a:rPr>
              <a:t> on the timeline below to learn more.</a:t>
            </a:r>
            <a:endParaRPr lang="en-US" sz="1600" b="0" dirty="0">
              <a:solidFill>
                <a:srgbClr val="0A2240"/>
              </a:solidFill>
              <a:effectLst/>
              <a:latin typeface="Verdana" charset="0"/>
              <a:ea typeface="Verdana" charset="0"/>
              <a:cs typeface="Verdana" charset="0"/>
            </a:endParaRPr>
          </a:p>
        </p:txBody>
      </p:sp>
      <p:cxnSp>
        <p:nvCxnSpPr>
          <p:cNvPr id="24" name="Straight Arrow Connector 23"/>
          <p:cNvCxnSpPr/>
          <p:nvPr userDrawn="1"/>
        </p:nvCxnSpPr>
        <p:spPr>
          <a:xfrm flipV="1">
            <a:off x="513437" y="6585694"/>
            <a:ext cx="11802388" cy="28578"/>
          </a:xfrm>
          <a:prstGeom prst="straightConnector1">
            <a:avLst/>
          </a:prstGeom>
          <a:ln w="2603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1099224" y="6159859"/>
            <a:ext cx="1506144" cy="851671"/>
          </a:xfrm>
          <a:prstGeom prst="rect">
            <a:avLst/>
          </a:prstGeom>
          <a:solidFill>
            <a:srgbClr val="0A2240"/>
          </a:solidFill>
        </p:spPr>
        <p:txBody>
          <a:bodyPr wrap="square" anchor="ctr">
            <a:noAutofit/>
          </a:bodyPr>
          <a:lstStyle/>
          <a:p>
            <a:pPr algn="ctr"/>
            <a:r>
              <a:rPr lang="en-US" sz="1400" b="1">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a:solidFill>
                  <a:schemeClr val="bg2"/>
                </a:solidFill>
                <a:latin typeface="Verdana" panose="020B0604030504040204" pitchFamily="34" charset="0"/>
                <a:ea typeface="Verdana" panose="020B0604030504040204" pitchFamily="34" charset="0"/>
                <a:cs typeface="Verdana" panose="020B0604030504040204" pitchFamily="34" charset="0"/>
              </a:rPr>
              <a:t> 1</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p:nvPr userDrawn="1"/>
        </p:nvSpPr>
        <p:spPr>
          <a:xfrm>
            <a:off x="3806990" y="6159860"/>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2</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p:cNvSpPr/>
          <p:nvPr userDrawn="1"/>
        </p:nvSpPr>
        <p:spPr>
          <a:xfrm>
            <a:off x="6514756" y="6159859"/>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3</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p:cNvSpPr/>
          <p:nvPr userDrawn="1"/>
        </p:nvSpPr>
        <p:spPr>
          <a:xfrm>
            <a:off x="9222522" y="6159859"/>
            <a:ext cx="1506144" cy="851671"/>
          </a:xfrm>
          <a:prstGeom prst="rect">
            <a:avLst/>
          </a:prstGeom>
          <a:solidFill>
            <a:srgbClr val="0A2240"/>
          </a:solidFill>
        </p:spPr>
        <p:txBody>
          <a:bodyPr wrap="square" anchor="ctr">
            <a:noAutofit/>
          </a:bodyPr>
          <a:lstStyle/>
          <a:p>
            <a:pPr algn="ctr"/>
            <a:r>
              <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rPr>
              <a:t>Concept</a:t>
            </a:r>
            <a:r>
              <a:rPr lang="en-US" sz="1400" b="1" baseline="0" dirty="0">
                <a:solidFill>
                  <a:schemeClr val="bg2"/>
                </a:solidFill>
                <a:latin typeface="Verdana" panose="020B0604030504040204" pitchFamily="34" charset="0"/>
                <a:ea typeface="Verdana" panose="020B0604030504040204" pitchFamily="34" charset="0"/>
                <a:cs typeface="Verdana" panose="020B0604030504040204" pitchFamily="34" charset="0"/>
              </a:rPr>
              <a:t> 4</a:t>
            </a:r>
            <a:endParaRPr lang="en-US" sz="1400"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Content Placeholder 34"/>
          <p:cNvSpPr>
            <a:spLocks noGrp="1"/>
          </p:cNvSpPr>
          <p:nvPr>
            <p:ph sz="quarter" idx="12"/>
          </p:nvPr>
        </p:nvSpPr>
        <p:spPr>
          <a:xfrm>
            <a:off x="295470" y="2131843"/>
            <a:ext cx="8833983" cy="1760409"/>
          </a:xfrm>
        </p:spPr>
        <p:txBody>
          <a:bodyPr/>
          <a:lstStyle/>
          <a:p>
            <a:pPr marL="294957" marR="0" lvl="0" indent="-294957" algn="l" defTabSz="914400" rtl="0" eaLnBrk="1" fontAlgn="base" latinLnBrk="0" hangingPunct="1">
              <a:lnSpc>
                <a:spcPct val="100000"/>
              </a:lnSpc>
              <a:spcBef>
                <a:spcPts val="2291"/>
              </a:spcBef>
              <a:spcAft>
                <a:spcPct val="0"/>
              </a:spcAft>
              <a:buClr>
                <a:srgbClr val="C23D3D"/>
              </a:buClr>
              <a:buSzTx/>
              <a:buFont typeface="Arial" pitchFamily="34" charset="0"/>
              <a:buNone/>
              <a:tabLst/>
              <a:defRPr/>
            </a:pPr>
            <a:r>
              <a:rPr lang="en-US"/>
              <a:t>Click to edit Master text styles</a:t>
            </a:r>
          </a:p>
        </p:txBody>
      </p:sp>
      <p:sp>
        <p:nvSpPr>
          <p:cNvPr id="12" name="Rectangle 11"/>
          <p:cNvSpPr/>
          <p:nvPr userDrawn="1"/>
        </p:nvSpPr>
        <p:spPr>
          <a:xfrm>
            <a:off x="416859" y="2327709"/>
            <a:ext cx="2877670" cy="3061196"/>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3" name="TextBox 12"/>
          <p:cNvSpPr txBox="1"/>
          <p:nvPr userDrawn="1"/>
        </p:nvSpPr>
        <p:spPr>
          <a:xfrm>
            <a:off x="468967" y="2349921"/>
            <a:ext cx="2825561" cy="338554"/>
          </a:xfrm>
          <a:prstGeom prst="rect">
            <a:avLst/>
          </a:prstGeom>
          <a:noFill/>
        </p:spPr>
        <p:txBody>
          <a:bodyPr wrap="square" rtlCol="0">
            <a:spAutoFit/>
          </a:bodyPr>
          <a:lstStyle/>
          <a:p>
            <a:r>
              <a:rPr lang="en-US" sz="1600" dirty="0"/>
              <a:t>Text</a:t>
            </a:r>
            <a:r>
              <a:rPr lang="en-US" sz="1600" baseline="0" dirty="0"/>
              <a:t> will appear here…</a:t>
            </a:r>
            <a:endParaRPr lang="en-US" sz="1600" dirty="0"/>
          </a:p>
        </p:txBody>
      </p:sp>
      <p:cxnSp>
        <p:nvCxnSpPr>
          <p:cNvPr id="14" name="Straight Connector 13"/>
          <p:cNvCxnSpPr/>
          <p:nvPr userDrawn="1"/>
        </p:nvCxnSpPr>
        <p:spPr>
          <a:xfrm flipH="1">
            <a:off x="1852296" y="5388905"/>
            <a:ext cx="3398" cy="770954"/>
          </a:xfrm>
          <a:prstGeom prst="line">
            <a:avLst/>
          </a:prstGeom>
          <a:ln w="38100">
            <a:solidFill>
              <a:srgbClr val="0A22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4287" y="339372"/>
            <a:ext cx="10478976" cy="384721"/>
          </a:xfrm>
          <a:effectLst/>
        </p:spPr>
        <p:txBody>
          <a:bodyPr/>
          <a:lstStyle>
            <a:lvl1pPr>
              <a:defRPr>
                <a:solidFill>
                  <a:srgbClr val="0A2240"/>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423863" y="1155700"/>
            <a:ext cx="10479087" cy="1831271"/>
          </a:xfrm>
          <a:noFill/>
          <a:effectLst/>
        </p:spPr>
        <p:txBody>
          <a:bodyPr/>
          <a:lstStyle>
            <a:lvl1pPr>
              <a:buClr>
                <a:srgbClr val="0A2240"/>
              </a:buClr>
              <a:defRPr/>
            </a:lvl1pPr>
            <a:lvl2pPr>
              <a:buClr>
                <a:srgbClr val="0A2240"/>
              </a:buClr>
              <a:defRPr/>
            </a:lvl2pPr>
            <a:lvl3pPr>
              <a:buClr>
                <a:srgbClr val="0A2240"/>
              </a:buClr>
              <a:defRPr/>
            </a:lvl3pPr>
            <a:lvl4pPr>
              <a:buClr>
                <a:srgbClr val="0A2240"/>
              </a:buClr>
              <a:defRPr/>
            </a:lvl4pPr>
            <a:lvl5pPr>
              <a:buClr>
                <a:srgbClr val="0A22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514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2240"/>
                </a:solidFill>
              </a:defRPr>
            </a:lvl1pPr>
          </a:lstStyle>
          <a:p>
            <a:r>
              <a:rPr lang="en-US"/>
              <a:t>Click to edit Master title style</a:t>
            </a:r>
            <a:endParaRPr lang="en-US" dirty="0"/>
          </a:p>
        </p:txBody>
      </p:sp>
    </p:spTree>
    <p:extLst>
      <p:ext uri="{BB962C8B-B14F-4D97-AF65-F5344CB8AC3E}">
        <p14:creationId xmlns:p14="http://schemas.microsoft.com/office/powerpoint/2010/main" val="2867446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0748" y="51759"/>
            <a:ext cx="6185080" cy="7312432"/>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779698" y="3743864"/>
            <a:ext cx="3645020" cy="3620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605" y="17253"/>
            <a:ext cx="6220476" cy="7346938"/>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779698" y="3743864"/>
            <a:ext cx="3645020" cy="362032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7389" y="34506"/>
            <a:ext cx="7368214" cy="7329685"/>
          </a:xfrm>
          <a:prstGeom prst="rect">
            <a:avLst/>
          </a:prstGeom>
        </p:spPr>
      </p:pic>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sp>
        <p:nvSpPr>
          <p:cNvPr id="13" name="Right Triangle 12"/>
          <p:cNvSpPr/>
          <p:nvPr userDrawn="1"/>
        </p:nvSpPr>
        <p:spPr>
          <a:xfrm rot="10800000" flipH="1" flipV="1">
            <a:off x="5382883" y="3312543"/>
            <a:ext cx="4041835" cy="405164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592980" y="5397012"/>
            <a:ext cx="5949625" cy="830997"/>
          </a:xfrm>
        </p:spPr>
        <p:txBody>
          <a:bodyPr/>
          <a:lstStyle>
            <a:lvl1pPr>
              <a:defRPr sz="5400">
                <a:solidFill>
                  <a:srgbClr val="0A2240"/>
                </a:solidFill>
                <a:effectLst/>
              </a:defRPr>
            </a:lvl1pPr>
          </a:lstStyle>
          <a:p>
            <a:r>
              <a:rPr lang="en-US" dirty="0"/>
              <a:t>Title</a:t>
            </a:r>
          </a:p>
        </p:txBody>
      </p:sp>
      <p:sp>
        <p:nvSpPr>
          <p:cNvPr id="8" name="Title 1"/>
          <p:cNvSpPr txBox="1">
            <a:spLocks/>
          </p:cNvSpPr>
          <p:nvPr userDrawn="1"/>
        </p:nvSpPr>
        <p:spPr bwMode="auto">
          <a:xfrm>
            <a:off x="596598" y="4093418"/>
            <a:ext cx="5949625"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5400" b="0" i="0" kern="1200">
                <a:solidFill>
                  <a:srgbClr val="0A2240"/>
                </a:solidFill>
                <a:effectLst/>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400" dirty="0"/>
              <a:t>Subtitle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199" y="49940"/>
            <a:ext cx="5430629" cy="7313326"/>
          </a:xfrm>
          <a:prstGeom prst="rect">
            <a:avLst/>
          </a:prstGeom>
        </p:spPr>
      </p:pic>
      <p:sp>
        <p:nvSpPr>
          <p:cNvPr id="13" name="Right Triangle 12"/>
          <p:cNvSpPr/>
          <p:nvPr userDrawn="1"/>
        </p:nvSpPr>
        <p:spPr>
          <a:xfrm rot="10800000" flipH="1" flipV="1">
            <a:off x="6369992" y="4295339"/>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Right Triangle 11"/>
          <p:cNvSpPr/>
          <p:nvPr userDrawn="1"/>
        </p:nvSpPr>
        <p:spPr>
          <a:xfrm rot="9510307">
            <a:off x="3617213" y="-1254590"/>
            <a:ext cx="4162980" cy="9766393"/>
          </a:xfrm>
          <a:prstGeom prst="rtTriangl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9" name="Picture 5" descr="C:\Users\rob.searles\Desktop\Template\art-frame.png"/>
          <p:cNvPicPr>
            <a:picLocks noChangeAspect="1" noChangeArrowheads="1"/>
          </p:cNvPicPr>
          <p:nvPr userDrawn="1"/>
        </p:nvPicPr>
        <p:blipFill>
          <a:blip r:embed="rId60" cstate="print">
            <a:extLst>
              <a:ext uri="{28A0092B-C50C-407E-A947-70E740481C1C}">
                <a14:useLocalDpi xmlns:a14="http://schemas.microsoft.com/office/drawing/2010/main" val="0"/>
              </a:ext>
            </a:extLst>
          </a:blip>
          <a:srcRect/>
          <a:stretch>
            <a:fillRect/>
          </a:stretch>
        </p:blipFill>
        <p:spPr bwMode="auto">
          <a:xfrm>
            <a:off x="-112712" y="-105103"/>
            <a:ext cx="13030200" cy="85590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25564" y="0"/>
            <a:ext cx="12801600" cy="7416800"/>
          </a:xfrm>
          <a:prstGeom prst="rect">
            <a:avLst/>
          </a:prstGeom>
          <a:solidFill>
            <a:schemeClr val="bg2"/>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userDrawn="1"/>
        </p:nvSpPr>
        <p:spPr>
          <a:xfrm>
            <a:off x="-25564" y="7403004"/>
            <a:ext cx="12801600" cy="286435"/>
          </a:xfrm>
          <a:prstGeom prst="rect">
            <a:avLst/>
          </a:prstGeom>
          <a:solidFill>
            <a:srgbClr val="0A2240"/>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027" name="Text Placeholder 2"/>
          <p:cNvSpPr>
            <a:spLocks noGrp="1"/>
          </p:cNvSpPr>
          <p:nvPr>
            <p:ph type="body" idx="1"/>
          </p:nvPr>
        </p:nvSpPr>
        <p:spPr bwMode="auto">
          <a:xfrm>
            <a:off x="900502" y="2880002"/>
            <a:ext cx="10891108" cy="183127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Title Placeholder 1"/>
          <p:cNvSpPr>
            <a:spLocks noGrp="1"/>
          </p:cNvSpPr>
          <p:nvPr>
            <p:ph type="title"/>
          </p:nvPr>
        </p:nvSpPr>
        <p:spPr bwMode="auto">
          <a:xfrm>
            <a:off x="424286" y="339373"/>
            <a:ext cx="8667162"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dirty="0"/>
          </a:p>
        </p:txBody>
      </p:sp>
      <p:sp>
        <p:nvSpPr>
          <p:cNvPr id="4" name="Rectangle 3"/>
          <p:cNvSpPr/>
          <p:nvPr userDrawn="1"/>
        </p:nvSpPr>
        <p:spPr>
          <a:xfrm>
            <a:off x="-1" y="7402456"/>
            <a:ext cx="12592997" cy="286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05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43886275"/>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74" r:id="rId3"/>
    <p:sldLayoutId id="2147483676" r:id="rId4"/>
    <p:sldLayoutId id="2147483678" r:id="rId5"/>
    <p:sldLayoutId id="2147483684" r:id="rId6"/>
    <p:sldLayoutId id="2147483685" r:id="rId7"/>
    <p:sldLayoutId id="2147483682" r:id="rId8"/>
    <p:sldLayoutId id="2147483672" r:id="rId9"/>
    <p:sldLayoutId id="2147483687" r:id="rId10"/>
    <p:sldLayoutId id="2147483688" r:id="rId11"/>
    <p:sldLayoutId id="2147483673" r:id="rId12"/>
    <p:sldLayoutId id="2147483679" r:id="rId13"/>
    <p:sldLayoutId id="2147483691" r:id="rId14"/>
    <p:sldLayoutId id="2147483675" r:id="rId15"/>
    <p:sldLayoutId id="2147483696" r:id="rId16"/>
    <p:sldLayoutId id="2147483697" r:id="rId17"/>
    <p:sldLayoutId id="2147483683" r:id="rId18"/>
    <p:sldLayoutId id="2147483680" r:id="rId19"/>
    <p:sldLayoutId id="2147483681" r:id="rId20"/>
    <p:sldLayoutId id="2147483677" r:id="rId21"/>
    <p:sldLayoutId id="2147483698" r:id="rId22"/>
    <p:sldLayoutId id="2147483699" r:id="rId23"/>
    <p:sldLayoutId id="2147483700" r:id="rId24"/>
    <p:sldLayoutId id="2147483701" r:id="rId25"/>
    <p:sldLayoutId id="2147483702" r:id="rId26"/>
    <p:sldLayoutId id="2147483686" r:id="rId27"/>
    <p:sldLayoutId id="2147483689" r:id="rId28"/>
    <p:sldLayoutId id="2147483733" r:id="rId29"/>
    <p:sldLayoutId id="2147483690" r:id="rId30"/>
    <p:sldLayoutId id="2147483734" r:id="rId31"/>
    <p:sldLayoutId id="2147483735" r:id="rId32"/>
    <p:sldLayoutId id="2147483737" r:id="rId33"/>
    <p:sldLayoutId id="2147483692" r:id="rId34"/>
    <p:sldLayoutId id="2147483693" r:id="rId35"/>
    <p:sldLayoutId id="2147483694" r:id="rId36"/>
    <p:sldLayoutId id="2147483695" r:id="rId37"/>
    <p:sldLayoutId id="2147483705" r:id="rId38"/>
    <p:sldLayoutId id="2147483706" r:id="rId39"/>
    <p:sldLayoutId id="2147483707" r:id="rId40"/>
    <p:sldLayoutId id="2147483717" r:id="rId41"/>
    <p:sldLayoutId id="2147483708" r:id="rId42"/>
    <p:sldLayoutId id="2147483726" r:id="rId43"/>
    <p:sldLayoutId id="2147483727" r:id="rId44"/>
    <p:sldLayoutId id="2147483730" r:id="rId45"/>
    <p:sldLayoutId id="2147483731" r:id="rId46"/>
    <p:sldLayoutId id="2147483739" r:id="rId47"/>
    <p:sldLayoutId id="2147483740" r:id="rId48"/>
    <p:sldLayoutId id="2147483741" r:id="rId49"/>
    <p:sldLayoutId id="2147483742" r:id="rId50"/>
    <p:sldLayoutId id="2147483743" r:id="rId51"/>
    <p:sldLayoutId id="2147483725" r:id="rId52"/>
    <p:sldLayoutId id="2147483712" r:id="rId53"/>
    <p:sldLayoutId id="2147483720" r:id="rId54"/>
    <p:sldLayoutId id="2147483744" r:id="rId55"/>
    <p:sldLayoutId id="2147483667" r:id="rId56"/>
    <p:sldLayoutId id="2147483669" r:id="rId57"/>
    <p:sldLayoutId id="2147483670" r:id="rId58"/>
  </p:sldLayoutIdLst>
  <p:hf hdr="0" dt="0"/>
  <p:txStyles>
    <p:titleStyle>
      <a:lvl1pPr algn="l" rtl="0" eaLnBrk="1" fontAlgn="base" hangingPunct="1">
        <a:spcBef>
          <a:spcPct val="0"/>
        </a:spcBef>
        <a:spcAft>
          <a:spcPct val="0"/>
        </a:spcAft>
        <a:defRPr sz="2500" b="0"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p:titleStyle>
    <p:bodyStyle>
      <a:lvl1pPr marL="294957" indent="-294957" algn="l" rtl="0" eaLnBrk="1" fontAlgn="base" hangingPunct="1">
        <a:spcBef>
          <a:spcPts val="2291"/>
        </a:spcBef>
        <a:spcAft>
          <a:spcPct val="0"/>
        </a:spcAft>
        <a:buClr>
          <a:srgbClr val="C23D3D"/>
        </a:buClr>
        <a:buFont typeface="Arial" pitchFamily="34" charset="0"/>
        <a:buChar char="•"/>
        <a:defRPr sz="2500" kern="1200">
          <a:solidFill>
            <a:schemeClr val="tx1"/>
          </a:solidFill>
          <a:latin typeface="Calibri" panose="020F0502020204030204" pitchFamily="34" charset="0"/>
          <a:ea typeface="+mn-ea"/>
          <a:cs typeface="Arial" pitchFamily="34" charset="0"/>
        </a:defRPr>
      </a:lvl1pPr>
      <a:lvl2pPr marL="696988"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C23D3D"/>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C23D3D"/>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C23D3D"/>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63665" rtl="0" eaLnBrk="1" latinLnBrk="0" hangingPunct="1">
        <a:defRPr sz="2300" kern="1200">
          <a:solidFill>
            <a:schemeClr val="tx1"/>
          </a:solidFill>
          <a:latin typeface="+mn-lt"/>
          <a:ea typeface="+mn-ea"/>
          <a:cs typeface="+mn-cs"/>
        </a:defRPr>
      </a:lvl1pPr>
      <a:lvl2pPr marL="581833" algn="l" defTabSz="1163665" rtl="0" eaLnBrk="1" latinLnBrk="0" hangingPunct="1">
        <a:defRPr sz="2300" kern="1200">
          <a:solidFill>
            <a:schemeClr val="tx1"/>
          </a:solidFill>
          <a:latin typeface="+mn-lt"/>
          <a:ea typeface="+mn-ea"/>
          <a:cs typeface="+mn-cs"/>
        </a:defRPr>
      </a:lvl2pPr>
      <a:lvl3pPr marL="1163665" algn="l" defTabSz="1163665" rtl="0" eaLnBrk="1" latinLnBrk="0" hangingPunct="1">
        <a:defRPr sz="2300" kern="1200">
          <a:solidFill>
            <a:schemeClr val="tx1"/>
          </a:solidFill>
          <a:latin typeface="+mn-lt"/>
          <a:ea typeface="+mn-ea"/>
          <a:cs typeface="+mn-cs"/>
        </a:defRPr>
      </a:lvl3pPr>
      <a:lvl4pPr marL="1745498" algn="l" defTabSz="1163665" rtl="0" eaLnBrk="1" latinLnBrk="0" hangingPunct="1">
        <a:defRPr sz="2300" kern="1200">
          <a:solidFill>
            <a:schemeClr val="tx1"/>
          </a:solidFill>
          <a:latin typeface="+mn-lt"/>
          <a:ea typeface="+mn-ea"/>
          <a:cs typeface="+mn-cs"/>
        </a:defRPr>
      </a:lvl4pPr>
      <a:lvl5pPr marL="2327331" algn="l" defTabSz="1163665" rtl="0" eaLnBrk="1" latinLnBrk="0" hangingPunct="1">
        <a:defRPr sz="2300" kern="1200">
          <a:solidFill>
            <a:schemeClr val="tx1"/>
          </a:solidFill>
          <a:latin typeface="+mn-lt"/>
          <a:ea typeface="+mn-ea"/>
          <a:cs typeface="+mn-cs"/>
        </a:defRPr>
      </a:lvl5pPr>
      <a:lvl6pPr marL="2909164" algn="l" defTabSz="1163665" rtl="0" eaLnBrk="1" latinLnBrk="0" hangingPunct="1">
        <a:defRPr sz="2300" kern="1200">
          <a:solidFill>
            <a:schemeClr val="tx1"/>
          </a:solidFill>
          <a:latin typeface="+mn-lt"/>
          <a:ea typeface="+mn-ea"/>
          <a:cs typeface="+mn-cs"/>
        </a:defRPr>
      </a:lvl6pPr>
      <a:lvl7pPr marL="3490996" algn="l" defTabSz="1163665" rtl="0" eaLnBrk="1" latinLnBrk="0" hangingPunct="1">
        <a:defRPr sz="2300" kern="1200">
          <a:solidFill>
            <a:schemeClr val="tx1"/>
          </a:solidFill>
          <a:latin typeface="+mn-lt"/>
          <a:ea typeface="+mn-ea"/>
          <a:cs typeface="+mn-cs"/>
        </a:defRPr>
      </a:lvl7pPr>
      <a:lvl8pPr marL="4072829" algn="l" defTabSz="1163665" rtl="0" eaLnBrk="1" latinLnBrk="0" hangingPunct="1">
        <a:defRPr sz="2300" kern="1200">
          <a:solidFill>
            <a:schemeClr val="tx1"/>
          </a:solidFill>
          <a:latin typeface="+mn-lt"/>
          <a:ea typeface="+mn-ea"/>
          <a:cs typeface="+mn-cs"/>
        </a:defRPr>
      </a:lvl8pPr>
      <a:lvl9pPr marL="4654662" algn="l" defTabSz="1163665"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14.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57.xm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57.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18.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57.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57.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slide" Target="slide21.xml"/><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26.xml"/><Relationship Id="rId1" Type="http://schemas.openxmlformats.org/officeDocument/2006/relationships/slideLayout" Target="../slideLayouts/slideLayout57.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3.jpeg"/></Relationships>
</file>

<file path=ppt/slides/_rels/slide4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30.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4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31.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4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32.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3.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3.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50.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51.xml"/><Relationship Id="rId5" Type="http://schemas.openxmlformats.org/officeDocument/2006/relationships/image" Target="../media/image41.tiff"/><Relationship Id="rId4"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51.xml"/><Relationship Id="rId5" Type="http://schemas.openxmlformats.org/officeDocument/2006/relationships/image" Target="../media/image41.tiff"/><Relationship Id="rId4" Type="http://schemas.openxmlformats.org/officeDocument/2006/relationships/slide" Target="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3.xml"/><Relationship Id="rId1" Type="http://schemas.openxmlformats.org/officeDocument/2006/relationships/slideLayout" Target="../slideLayouts/slideLayout57.xml"/><Relationship Id="rId5" Type="http://schemas.openxmlformats.org/officeDocument/2006/relationships/slide" Target="slide21.xml"/><Relationship Id="rId4" Type="http://schemas.openxmlformats.org/officeDocument/2006/relationships/slide" Target="slide16.xml"/></Relationships>
</file>

<file path=ppt/slides/_rels/slide5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4.xml"/><Relationship Id="rId1" Type="http://schemas.openxmlformats.org/officeDocument/2006/relationships/slideLayout" Target="../slideLayouts/slideLayout57.xml"/><Relationship Id="rId5" Type="http://schemas.openxmlformats.org/officeDocument/2006/relationships/slide" Target="slide21.xml"/><Relationship Id="rId4" Type="http://schemas.openxmlformats.org/officeDocument/2006/relationships/slide" Target="slide16.xml"/></Relationships>
</file>

<file path=ppt/slides/_rels/slide5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5.xml"/><Relationship Id="rId1" Type="http://schemas.openxmlformats.org/officeDocument/2006/relationships/slideLayout" Target="../slideLayouts/slideLayout57.xml"/><Relationship Id="rId5" Type="http://schemas.openxmlformats.org/officeDocument/2006/relationships/slide" Target="slide21.xml"/><Relationship Id="rId4" Type="http://schemas.openxmlformats.org/officeDocument/2006/relationships/slide" Target="slide16.xml"/></Relationships>
</file>

<file path=ppt/slides/_rels/slide5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5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tiff"/><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6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6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6" Type="http://schemas.openxmlformats.org/officeDocument/2006/relationships/slide" Target="slide21.xml"/><Relationship Id="rId5" Type="http://schemas.openxmlformats.org/officeDocument/2006/relationships/image" Target="../media/image41.tiff"/><Relationship Id="rId4" Type="http://schemas.openxmlformats.org/officeDocument/2006/relationships/slide" Target="slide47.xml"/></Relationships>
</file>

<file path=ppt/slides/_rels/slide6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slide" Target="slide46.xml"/><Relationship Id="rId1" Type="http://schemas.openxmlformats.org/officeDocument/2006/relationships/slideLayout" Target="../slideLayouts/slideLayout57.xml"/><Relationship Id="rId5" Type="http://schemas.openxmlformats.org/officeDocument/2006/relationships/image" Target="../media/image41.tiff"/><Relationship Id="rId4" Type="http://schemas.openxmlformats.org/officeDocument/2006/relationships/slide" Target="slide47.xml"/></Relationships>
</file>

<file path=ppt/slides/_rels/slide64.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37.xml"/><Relationship Id="rId1" Type="http://schemas.openxmlformats.org/officeDocument/2006/relationships/slideLayout" Target="../slideLayouts/slideLayout57.xml"/><Relationship Id="rId5" Type="http://schemas.openxmlformats.org/officeDocument/2006/relationships/slide" Target="slide16.xml"/><Relationship Id="rId4" Type="http://schemas.openxmlformats.org/officeDocument/2006/relationships/image" Target="../media/image33.tiff"/></Relationships>
</file>

<file path=ppt/slides/_rels/slide6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38.xml"/><Relationship Id="rId1" Type="http://schemas.openxmlformats.org/officeDocument/2006/relationships/slideLayout" Target="../slideLayouts/slideLayout57.xml"/><Relationship Id="rId5" Type="http://schemas.openxmlformats.org/officeDocument/2006/relationships/image" Target="../media/image33.tiff"/><Relationship Id="rId4" Type="http://schemas.openxmlformats.org/officeDocument/2006/relationships/slide" Target="slide21.xml"/></Relationships>
</file>

<file path=ppt/slides/_rels/slide6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9.xml"/><Relationship Id="rId1" Type="http://schemas.openxmlformats.org/officeDocument/2006/relationships/slideLayout" Target="../slideLayouts/slideLayout5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tiff"/><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a:xfrm rot="10800000" flipH="1" flipV="1">
            <a:off x="6335486" y="4278086"/>
            <a:ext cx="3013654" cy="30688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7" name="Subtitle 1"/>
          <p:cNvSpPr>
            <a:spLocks noGrp="1"/>
          </p:cNvSpPr>
          <p:nvPr>
            <p:ph type="subTitle" idx="1"/>
          </p:nvPr>
        </p:nvSpPr>
        <p:spPr>
          <a:xfrm>
            <a:off x="258413" y="4933649"/>
            <a:ext cx="6066544" cy="384721"/>
          </a:xfrm>
        </p:spPr>
        <p:txBody>
          <a:bodyPr/>
          <a:lstStyle/>
          <a:p>
            <a:pPr algn="l"/>
            <a:r>
              <a:rPr lang="en-US" dirty="0"/>
              <a:t>Informed Consent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543" y="27295"/>
            <a:ext cx="7444680" cy="7336896"/>
          </a:xfrm>
          <a:prstGeom prst="rect">
            <a:avLst/>
          </a:prstGeom>
        </p:spPr>
      </p:pic>
      <p:sp>
        <p:nvSpPr>
          <p:cNvPr id="8" name="Right Triangle 7"/>
          <p:cNvSpPr/>
          <p:nvPr/>
        </p:nvSpPr>
        <p:spPr>
          <a:xfrm rot="10800000" flipH="1" flipV="1">
            <a:off x="5297543" y="3243532"/>
            <a:ext cx="4069774" cy="412065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9" name="Title 2"/>
          <p:cNvSpPr>
            <a:spLocks noGrp="1"/>
          </p:cNvSpPr>
          <p:nvPr>
            <p:ph type="ctrTitle"/>
          </p:nvPr>
        </p:nvSpPr>
        <p:spPr>
          <a:xfrm>
            <a:off x="258413" y="5910295"/>
            <a:ext cx="7519787" cy="1169551"/>
          </a:xfrm>
        </p:spPr>
        <p:txBody>
          <a:bodyPr/>
          <a:lstStyle/>
          <a:p>
            <a:pPr algn="l"/>
            <a:r>
              <a:rPr lang="en-US" dirty="0"/>
              <a:t>Waiver of Informed Consent Process</a:t>
            </a:r>
          </a:p>
        </p:txBody>
      </p:sp>
    </p:spTree>
    <p:extLst>
      <p:ext uri="{BB962C8B-B14F-4D97-AF65-F5344CB8AC3E}">
        <p14:creationId xmlns:p14="http://schemas.microsoft.com/office/powerpoint/2010/main" val="115291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81726"/>
            <a:ext cx="11150625" cy="132343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Waiver of Consent Process</a:t>
            </a:r>
          </a:p>
          <a:p>
            <a:pPr defTabSz="914400"/>
            <a:endParaRPr lang="en-US" sz="1400" dirty="0"/>
          </a:p>
          <a:p>
            <a:pPr lvl="0">
              <a:defRPr sz="1800"/>
            </a:pPr>
            <a:r>
              <a:rPr lang="en-US" sz="2200" b="0" dirty="0"/>
              <a:t>Most projects requesting a waiver of consent process will fall under the second option. Let’s take a closer look at the elements to approve this waiver.</a:t>
            </a:r>
            <a:endParaRPr lang="en-US" sz="1600" b="0" dirty="0"/>
          </a:p>
        </p:txBody>
      </p:sp>
      <p:sp>
        <p:nvSpPr>
          <p:cNvPr id="10" name="Rectangle 9"/>
          <p:cNvSpPr/>
          <p:nvPr/>
        </p:nvSpPr>
        <p:spPr>
          <a:xfrm>
            <a:off x="6315075" y="1975299"/>
            <a:ext cx="6200774" cy="531108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6" name="Rectangle 15"/>
          <p:cNvSpPr/>
          <p:nvPr/>
        </p:nvSpPr>
        <p:spPr>
          <a:xfrm>
            <a:off x="6329363" y="1980336"/>
            <a:ext cx="6172201" cy="94860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19"/>
          <p:cNvSpPr txBox="1">
            <a:spLocks/>
          </p:cNvSpPr>
          <p:nvPr/>
        </p:nvSpPr>
        <p:spPr>
          <a:xfrm>
            <a:off x="6384008" y="2973626"/>
            <a:ext cx="6117555" cy="4343954"/>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t>An IRB may approve a consent procedure which does not include, or which alters, some or all of the elements of informed consent set forth in this section, or waive the requirements to obtain informed consent provided the IRB finds and documents that:</a:t>
            </a:r>
          </a:p>
          <a:p>
            <a:pPr>
              <a:spcBef>
                <a:spcPts val="0"/>
              </a:spcBef>
            </a:pPr>
            <a:endParaRPr lang="en-US" sz="2000" dirty="0"/>
          </a:p>
          <a:p>
            <a:pPr>
              <a:spcBef>
                <a:spcPts val="0"/>
              </a:spcBef>
            </a:pPr>
            <a:r>
              <a:rPr lang="en-US" sz="2000" dirty="0"/>
              <a:t>(1) The research involves no more than minimal risk to the subjects;</a:t>
            </a:r>
          </a:p>
          <a:p>
            <a:pPr>
              <a:spcBef>
                <a:spcPts val="0"/>
              </a:spcBef>
            </a:pPr>
            <a:r>
              <a:rPr lang="en-US" sz="2000" dirty="0"/>
              <a:t>(2) The waiver or alteration will not adversely affect the rights and welfare of the subjects;</a:t>
            </a:r>
          </a:p>
          <a:p>
            <a:pPr>
              <a:spcBef>
                <a:spcPts val="0"/>
              </a:spcBef>
            </a:pPr>
            <a:r>
              <a:rPr lang="en-US" sz="2000" dirty="0"/>
              <a:t>(3) The research could not practicably be carried out without the waiver or alteration; and</a:t>
            </a:r>
          </a:p>
          <a:p>
            <a:pPr>
              <a:spcBef>
                <a:spcPts val="0"/>
              </a:spcBef>
            </a:pPr>
            <a:r>
              <a:rPr lang="en-US" sz="2000" dirty="0"/>
              <a:t>(4) Whenever appropriate, the subjects will be provided with additional pertinent information after participation.</a:t>
            </a:r>
            <a:endParaRPr lang="en-US" sz="2000" dirty="0">
              <a:effectLst/>
            </a:endParaRPr>
          </a:p>
        </p:txBody>
      </p:sp>
      <p:sp>
        <p:nvSpPr>
          <p:cNvPr id="19" name="Text Placeholder 19"/>
          <p:cNvSpPr txBox="1">
            <a:spLocks/>
          </p:cNvSpPr>
          <p:nvPr/>
        </p:nvSpPr>
        <p:spPr>
          <a:xfrm>
            <a:off x="6481043" y="2018697"/>
            <a:ext cx="5868838" cy="810771"/>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spcBef>
                <a:spcPts val="0"/>
              </a:spcBef>
            </a:pPr>
            <a:r>
              <a:rPr lang="en-US" sz="2400" dirty="0"/>
              <a:t>45 CFR 46.116(d) (pre-2018)</a:t>
            </a:r>
          </a:p>
        </p:txBody>
      </p:sp>
      <p:pic>
        <p:nvPicPr>
          <p:cNvPr id="18" name="Picture 17"/>
          <p:cNvPicPr>
            <a:picLocks noChangeAspect="1"/>
          </p:cNvPicPr>
          <p:nvPr/>
        </p:nvPicPr>
        <p:blipFill>
          <a:blip r:embed="rId3" cstate="print"/>
          <a:stretch>
            <a:fillRect/>
          </a:stretch>
        </p:blipFill>
        <p:spPr>
          <a:xfrm>
            <a:off x="15047" y="43845"/>
            <a:ext cx="1320550" cy="1764830"/>
          </a:xfrm>
          <a:prstGeom prst="rect">
            <a:avLst/>
          </a:prstGeom>
        </p:spPr>
      </p:pic>
      <p:sp>
        <p:nvSpPr>
          <p:cNvPr id="21" name="Rectangle 20"/>
          <p:cNvSpPr/>
          <p:nvPr/>
        </p:nvSpPr>
        <p:spPr>
          <a:xfrm>
            <a:off x="239771" y="2973626"/>
            <a:ext cx="6040838" cy="1077218"/>
          </a:xfrm>
          <a:prstGeom prst="rect">
            <a:avLst/>
          </a:prstGeom>
        </p:spPr>
        <p:txBody>
          <a:bodyPr wrap="square">
            <a:spAutoFit/>
          </a:bodyPr>
          <a:lstStyle/>
          <a:p>
            <a:r>
              <a:rPr lang="en-US" sz="3200" dirty="0">
                <a:latin typeface="Verdana" charset="0"/>
                <a:ea typeface="Verdana" charset="0"/>
                <a:cs typeface="Verdana" charset="0"/>
              </a:rPr>
              <a:t>Its application:</a:t>
            </a:r>
          </a:p>
          <a:p>
            <a:pPr marL="457200" indent="-457200">
              <a:buFont typeface="Arial" charset="0"/>
              <a:buChar char="•"/>
            </a:pPr>
            <a:r>
              <a:rPr lang="en-US" sz="3200" dirty="0">
                <a:latin typeface="Verdana" charset="0"/>
                <a:ea typeface="Verdana" charset="0"/>
                <a:cs typeface="Verdana" charset="0"/>
              </a:rPr>
              <a:t>Most often used</a:t>
            </a:r>
          </a:p>
        </p:txBody>
      </p:sp>
    </p:spTree>
    <p:extLst>
      <p:ext uri="{BB962C8B-B14F-4D97-AF65-F5344CB8AC3E}">
        <p14:creationId xmlns:p14="http://schemas.microsoft.com/office/powerpoint/2010/main" val="82226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00139"/>
            <a:ext cx="11232543" cy="143116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sz="1800" b="0" dirty="0">
                <a:solidFill>
                  <a:srgbClr val="000000"/>
                </a:solidFill>
                <a:latin typeface="Verdana" charset="0"/>
                <a:ea typeface="Verdana" charset="0"/>
                <a:cs typeface="Verdana" charset="0"/>
              </a:rPr>
              <a:t>An IRB may approve a consent procedure which does not include, or which alters, some or all of the elements of informed consent set forth in this section, or waive the requirements to obtain informed consent provided the IRB finds and documents that:</a:t>
            </a:r>
            <a:endParaRPr lang="en-US" sz="1800" b="0" dirty="0">
              <a:latin typeface="Verdana" charset="0"/>
              <a:ea typeface="Verdana" charset="0"/>
              <a:cs typeface="Verdana" charset="0"/>
            </a:endParaRP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9" name="Rectangle 28"/>
          <p:cNvSpPr/>
          <p:nvPr/>
        </p:nvSpPr>
        <p:spPr>
          <a:xfrm>
            <a:off x="1297609" y="5310908"/>
            <a:ext cx="11253161" cy="791448"/>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0" name="TextBox 29"/>
          <p:cNvSpPr txBox="1"/>
          <p:nvPr/>
        </p:nvSpPr>
        <p:spPr>
          <a:xfrm>
            <a:off x="1346877" y="2250708"/>
            <a:ext cx="11244901" cy="400110"/>
          </a:xfrm>
          <a:prstGeom prst="rect">
            <a:avLst/>
          </a:prstGeom>
          <a:noFill/>
        </p:spPr>
        <p:txBody>
          <a:bodyPr wrap="square" rtlCol="0">
            <a:spAutoFit/>
          </a:bodyPr>
          <a:lstStyle/>
          <a:p>
            <a:r>
              <a:rPr lang="en-US" sz="2000" dirty="0"/>
              <a:t>The research involves </a:t>
            </a:r>
            <a:r>
              <a:rPr lang="en-US" sz="2000" b="1" dirty="0"/>
              <a:t>no more than minimal risk to the subjects</a:t>
            </a:r>
            <a:endParaRPr lang="en-US" sz="2000" b="1" dirty="0">
              <a:latin typeface="Verdana" charset="0"/>
              <a:ea typeface="Verdana" charset="0"/>
              <a:cs typeface="Verdana" charset="0"/>
            </a:endParaRP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7" name="Rectangle 36"/>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6" name="TextBox 45"/>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47" name="Oval 46"/>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48" name="Rectangle 47"/>
          <p:cNvSpPr/>
          <p:nvPr/>
        </p:nvSpPr>
        <p:spPr>
          <a:xfrm>
            <a:off x="7512909" y="1563019"/>
            <a:ext cx="5584711" cy="307777"/>
          </a:xfrm>
          <a:prstGeom prst="rect">
            <a:avLst/>
          </a:prstGeom>
        </p:spPr>
        <p:txBody>
          <a:bodyPr wrap="square">
            <a:spAutoFit/>
          </a:bodyPr>
          <a:lstStyle/>
          <a:p>
            <a:pPr defTabSz="914400"/>
            <a:r>
              <a:rPr lang="en-US" sz="1400"/>
              <a:t>45 CFR 46.116(d) (pre-2018)/45 CFR 46.116(f)(3) (1/19/2017)</a:t>
            </a:r>
            <a:endParaRPr lang="en-US" sz="1400" dirty="0"/>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p:nvSpPr>
        <p:spPr>
          <a:xfrm>
            <a:off x="1346877" y="4402475"/>
            <a:ext cx="11154624" cy="400110"/>
          </a:xfrm>
          <a:prstGeom prst="rect">
            <a:avLst/>
          </a:prstGeom>
          <a:noFill/>
        </p:spPr>
        <p:txBody>
          <a:bodyPr wrap="square" rtlCol="0">
            <a:spAutoFit/>
          </a:bodyPr>
          <a:lstStyle/>
          <a:p>
            <a:r>
              <a:rPr lang="en-US" sz="2000" dirty="0"/>
              <a:t>The research </a:t>
            </a:r>
            <a:r>
              <a:rPr lang="en-US" sz="2000" b="1" dirty="0"/>
              <a:t>could not practicably be carried out </a:t>
            </a:r>
            <a:r>
              <a:rPr lang="en-US" sz="2000" dirty="0"/>
              <a:t>without the waiver or alteration</a:t>
            </a:r>
            <a:endParaRPr lang="en-US" sz="2000" dirty="0">
              <a:latin typeface="Verdana" charset="0"/>
              <a:ea typeface="Verdana" charset="0"/>
              <a:cs typeface="Verdana" charset="0"/>
            </a:endParaRPr>
          </a:p>
        </p:txBody>
      </p:sp>
      <p:sp>
        <p:nvSpPr>
          <p:cNvPr id="16" name="Oval 15"/>
          <p:cNvSpPr/>
          <p:nvPr/>
        </p:nvSpPr>
        <p:spPr>
          <a:xfrm>
            <a:off x="199198" y="5213965"/>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4</a:t>
            </a:r>
          </a:p>
        </p:txBody>
      </p:sp>
      <p:sp>
        <p:nvSpPr>
          <p:cNvPr id="17" name="Rectangle 16"/>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p:nvSpPr>
        <p:spPr>
          <a:xfrm>
            <a:off x="1346877" y="5352689"/>
            <a:ext cx="11154624" cy="707886"/>
          </a:xfrm>
          <a:prstGeom prst="rect">
            <a:avLst/>
          </a:prstGeom>
          <a:noFill/>
        </p:spPr>
        <p:txBody>
          <a:bodyPr wrap="square" rtlCol="0">
            <a:spAutoFit/>
          </a:bodyPr>
          <a:lstStyle/>
          <a:p>
            <a:r>
              <a:rPr lang="en-US" sz="2000"/>
              <a:t>Whenever appropriate, the </a:t>
            </a:r>
            <a:r>
              <a:rPr lang="en-US" sz="2000" b="1"/>
              <a:t>subjects will be provided with additional pertinent information </a:t>
            </a:r>
            <a:r>
              <a:rPr lang="en-US" sz="2000"/>
              <a:t>after participation.</a:t>
            </a:r>
            <a:endParaRPr lang="en-US" sz="2000" dirty="0"/>
          </a:p>
        </p:txBody>
      </p:sp>
    </p:spTree>
    <p:extLst>
      <p:ext uri="{BB962C8B-B14F-4D97-AF65-F5344CB8AC3E}">
        <p14:creationId xmlns:p14="http://schemas.microsoft.com/office/powerpoint/2010/main" val="66991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00139"/>
            <a:ext cx="11232543"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b="0" dirty="0">
                <a:latin typeface="Verdana" charset="0"/>
                <a:ea typeface="Verdana" charset="0"/>
                <a:cs typeface="Verdana" charset="0"/>
              </a:rPr>
              <a:t>The first element focuses on minimal risk. Let’s take a look at the definition of minimal risk. </a:t>
            </a: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30" name="TextBox 29"/>
          <p:cNvSpPr txBox="1"/>
          <p:nvPr/>
        </p:nvSpPr>
        <p:spPr>
          <a:xfrm>
            <a:off x="1305871" y="2194852"/>
            <a:ext cx="11244901" cy="400110"/>
          </a:xfrm>
          <a:prstGeom prst="rect">
            <a:avLst/>
          </a:prstGeom>
          <a:noFill/>
        </p:spPr>
        <p:txBody>
          <a:bodyPr wrap="square" rtlCol="0">
            <a:spAutoFit/>
          </a:bodyPr>
          <a:lstStyle/>
          <a:p>
            <a:r>
              <a:rPr lang="en-US" sz="2000" dirty="0"/>
              <a:t>The research involves </a:t>
            </a:r>
            <a:r>
              <a:rPr lang="en-US" sz="2000" b="1" dirty="0"/>
              <a:t>no more than minimal risk to the subjects</a:t>
            </a:r>
            <a:endParaRPr lang="en-US" sz="2000" b="1" dirty="0">
              <a:latin typeface="Verdana" charset="0"/>
              <a:ea typeface="Verdana" charset="0"/>
              <a:cs typeface="Verdana" charset="0"/>
            </a:endParaRP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48" name="Rectangle 47"/>
          <p:cNvSpPr/>
          <p:nvPr/>
        </p:nvSpPr>
        <p:spPr>
          <a:xfrm>
            <a:off x="7541484" y="2543002"/>
            <a:ext cx="5584711" cy="307777"/>
          </a:xfrm>
          <a:prstGeom prst="rect">
            <a:avLst/>
          </a:prstGeom>
        </p:spPr>
        <p:txBody>
          <a:bodyPr wrap="square">
            <a:spAutoFit/>
          </a:bodyPr>
          <a:lstStyle/>
          <a:p>
            <a:pPr defTabSz="914400"/>
            <a:r>
              <a:rPr lang="en-US" sz="1400"/>
              <a:t>45 CFR 46.116(d) (pre-2018)/45 CFR 46.116(f)(3) (1/19/2017)</a:t>
            </a:r>
            <a:endParaRPr lang="en-US" sz="1400" dirty="0"/>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 name="Rectangle 1"/>
          <p:cNvSpPr/>
          <p:nvPr/>
        </p:nvSpPr>
        <p:spPr>
          <a:xfrm>
            <a:off x="1202485" y="3388023"/>
            <a:ext cx="11324878" cy="3046988"/>
          </a:xfrm>
          <a:prstGeom prst="rect">
            <a:avLst/>
          </a:prstGeom>
        </p:spPr>
        <p:txBody>
          <a:bodyPr wrap="square">
            <a:spAutoFit/>
          </a:bodyPr>
          <a:lstStyle/>
          <a:p>
            <a:r>
              <a:rPr lang="en-US" sz="3200" i="1" dirty="0">
                <a:solidFill>
                  <a:srgbClr val="000000"/>
                </a:solidFill>
                <a:latin typeface="Verdana" charset="0"/>
                <a:ea typeface="Verdana" charset="0"/>
                <a:cs typeface="Verdana" charset="0"/>
              </a:rPr>
              <a:t>Minimal risk</a:t>
            </a:r>
            <a:r>
              <a:rPr lang="en-US" sz="3200" dirty="0">
                <a:solidFill>
                  <a:srgbClr val="000000"/>
                </a:solidFill>
                <a:latin typeface="Verdana" charset="0"/>
                <a:ea typeface="Verdana" charset="0"/>
                <a:cs typeface="Verdana" charset="0"/>
              </a:rPr>
              <a:t> means that the probability and magnitude of harm or discomfort anticipated in the research are not greater in and of themselves than those ordinarily encountered in daily life or during the performance of routine physical or psychological examinations or tests.</a:t>
            </a:r>
            <a:endParaRPr lang="en-US" sz="3200" dirty="0">
              <a:latin typeface="Verdana" charset="0"/>
              <a:ea typeface="Verdana" charset="0"/>
              <a:cs typeface="Verdana" charset="0"/>
            </a:endParaRPr>
          </a:p>
        </p:txBody>
      </p:sp>
      <p:sp>
        <p:nvSpPr>
          <p:cNvPr id="19" name="Rectangle 18"/>
          <p:cNvSpPr/>
          <p:nvPr/>
        </p:nvSpPr>
        <p:spPr>
          <a:xfrm>
            <a:off x="6382667" y="6127234"/>
            <a:ext cx="5584711" cy="307777"/>
          </a:xfrm>
          <a:prstGeom prst="rect">
            <a:avLst/>
          </a:prstGeom>
        </p:spPr>
        <p:txBody>
          <a:bodyPr wrap="square">
            <a:spAutoFit/>
          </a:bodyPr>
          <a:lstStyle/>
          <a:p>
            <a:pPr defTabSz="914400"/>
            <a:r>
              <a:rPr lang="en-US" sz="1400" dirty="0"/>
              <a:t>45 CFR 46.102(</a:t>
            </a:r>
            <a:r>
              <a:rPr lang="en-US" sz="1400" dirty="0" err="1"/>
              <a:t>i</a:t>
            </a:r>
            <a:r>
              <a:rPr lang="en-US" sz="1400" dirty="0"/>
              <a:t>) (pre-2018)/45 CFR 46.102(j) (1/19/2017)</a:t>
            </a:r>
          </a:p>
        </p:txBody>
      </p:sp>
    </p:spTree>
    <p:extLst>
      <p:ext uri="{BB962C8B-B14F-4D97-AF65-F5344CB8AC3E}">
        <p14:creationId xmlns:p14="http://schemas.microsoft.com/office/powerpoint/2010/main" val="143477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3" y="3117602"/>
            <a:ext cx="9728720" cy="3658287"/>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dirty="0"/>
              <a:t>An anonymous survey will be provided to residents. </a:t>
            </a:r>
          </a:p>
          <a:p>
            <a:r>
              <a:rPr lang="en-US" dirty="0"/>
              <a:t>The questions ask the residents about when they received negative feedback and describe their reaction to the feedback. Questions asked whether residents prefer instructors who emphasize what they are doing right (positive feedback) or those who tell them what they are doing wrong and how to correct it (negative feedback).</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it is</a:t>
            </a:r>
            <a:r>
              <a:rPr lang="en-US" sz="1600" b="1" dirty="0">
                <a:solidFill>
                  <a:srgbClr val="0A2240"/>
                </a:solidFill>
                <a:effectLst/>
                <a:latin typeface="Verdana" charset="0"/>
                <a:ea typeface="Verdana" charset="0"/>
                <a:cs typeface="Verdana" charset="0"/>
              </a:rPr>
              <a:t> minimal risk</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2347632" y="2437076"/>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it a Minimal Risk?</a:t>
            </a:r>
          </a:p>
        </p:txBody>
      </p:sp>
    </p:spTree>
    <p:extLst>
      <p:ext uri="{BB962C8B-B14F-4D97-AF65-F5344CB8AC3E}">
        <p14:creationId xmlns:p14="http://schemas.microsoft.com/office/powerpoint/2010/main" val="685548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alphaModFix/>
          </a:blip>
          <a:stretch>
            <a:fillRect/>
          </a:stretch>
        </p:blipFill>
        <p:spPr>
          <a:xfrm>
            <a:off x="10444587" y="2683381"/>
            <a:ext cx="1974087" cy="1969442"/>
          </a:xfrm>
          <a:prstGeom prst="rect">
            <a:avLst/>
          </a:prstGeom>
        </p:spPr>
      </p:pic>
      <p:pic>
        <p:nvPicPr>
          <p:cNvPr id="4" name="Picture 3">
            <a:hlinkClick r:id="" action="ppaction://noaction"/>
          </p:cNvPr>
          <p:cNvPicPr>
            <a:picLocks noChangeAspect="1"/>
          </p:cNvPicPr>
          <p:nvPr/>
        </p:nvPicPr>
        <p:blipFill>
          <a:blip r:embed="rId3"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3" y="3117602"/>
            <a:ext cx="9728720" cy="3658287"/>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dirty="0"/>
              <a:t>An anonymous survey will be provided to residents. </a:t>
            </a:r>
          </a:p>
          <a:p>
            <a:r>
              <a:rPr lang="en-US" dirty="0"/>
              <a:t>The questions ask the residents about when they received negative feedback and describe their reaction to the feedback. Questions asked whether residents prefer instructors who emphasize what they are doing right (positive feedback) or those who tell them what they are doing wrong and how to correct it (negative feedback).</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it is</a:t>
            </a:r>
            <a:r>
              <a:rPr lang="en-US" sz="1600" b="1" dirty="0">
                <a:solidFill>
                  <a:srgbClr val="0A2240"/>
                </a:solidFill>
                <a:effectLst/>
                <a:latin typeface="Verdana" charset="0"/>
                <a:ea typeface="Verdana" charset="0"/>
                <a:cs typeface="Verdana" charset="0"/>
              </a:rPr>
              <a:t> minimal risk</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2347632" y="2437076"/>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it a Minimal Risk?</a:t>
            </a:r>
          </a:p>
        </p:txBody>
      </p:sp>
      <p:sp>
        <p:nvSpPr>
          <p:cNvPr id="14" name="Rectangle 13"/>
          <p:cNvSpPr/>
          <p:nvPr/>
        </p:nvSpPr>
        <p:spPr>
          <a:xfrm>
            <a:off x="5475889" y="180087"/>
            <a:ext cx="7123288" cy="1274894"/>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The principle risk would be confidentiality, which is minimized by being an anonymous survey.</a:t>
            </a:r>
            <a:endParaRPr lang="x-none" altLang="x-none" sz="1600" dirty="0">
              <a:latin typeface="Arial" charset="0"/>
            </a:endParaRPr>
          </a:p>
        </p:txBody>
      </p:sp>
      <p:sp>
        <p:nvSpPr>
          <p:cNvPr id="16" name="Rounded Rectangle 15">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Tree>
    <p:extLst>
      <p:ext uri="{BB962C8B-B14F-4D97-AF65-F5344CB8AC3E}">
        <p14:creationId xmlns:p14="http://schemas.microsoft.com/office/powerpoint/2010/main" val="102474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alphaModFix/>
          </a:blip>
          <a:stretch>
            <a:fillRect/>
          </a:stretch>
        </p:blipFill>
        <p:spPr>
          <a:xfrm>
            <a:off x="10444587" y="2683381"/>
            <a:ext cx="1974087" cy="1969442"/>
          </a:xfrm>
          <a:prstGeom prst="rect">
            <a:avLst/>
          </a:prstGeom>
        </p:spPr>
      </p:pic>
      <p:pic>
        <p:nvPicPr>
          <p:cNvPr id="4" name="Picture 3">
            <a:hlinkClick r:id="" action="ppaction://noaction"/>
          </p:cNvPr>
          <p:cNvPicPr>
            <a:picLocks noChangeAspect="1"/>
          </p:cNvPicPr>
          <p:nvPr/>
        </p:nvPicPr>
        <p:blipFill>
          <a:blip r:embed="rId3"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23183"/>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3" y="3117602"/>
            <a:ext cx="9728720" cy="3658287"/>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dirty="0"/>
              <a:t>An anonymous survey will be provided to residents. </a:t>
            </a:r>
          </a:p>
          <a:p>
            <a:r>
              <a:rPr lang="en-US" dirty="0"/>
              <a:t>The questions ask the residents about when they received negative feedback and describe their reaction to the feedback. Questions asked whether residents prefer instructors who emphasize what they are doing right (positive feedback) or those who tell them what they are doing wrong and how to correct it (negative feedback).</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it is</a:t>
            </a:r>
            <a:r>
              <a:rPr lang="en-US" sz="1600" b="1" dirty="0">
                <a:solidFill>
                  <a:srgbClr val="0A2240"/>
                </a:solidFill>
                <a:effectLst/>
                <a:latin typeface="Verdana" charset="0"/>
                <a:ea typeface="Verdana" charset="0"/>
                <a:cs typeface="Verdana" charset="0"/>
              </a:rPr>
              <a:t> minimal risk</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2347632" y="2437076"/>
            <a:ext cx="5464215"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it a Minimal Risk?</a:t>
            </a:r>
          </a:p>
        </p:txBody>
      </p:sp>
      <p:sp>
        <p:nvSpPr>
          <p:cNvPr id="15" name="Rectangle 14"/>
          <p:cNvSpPr/>
          <p:nvPr/>
        </p:nvSpPr>
        <p:spPr>
          <a:xfrm>
            <a:off x="5794439" y="67528"/>
            <a:ext cx="6891272" cy="1220551"/>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Nope</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The principle risk would be confidentiality, which is minimized by being an anonymous survey.</a:t>
            </a:r>
            <a:endParaRPr lang="x-none" altLang="x-none" sz="1600" dirty="0">
              <a:latin typeface="Arial" charset="0"/>
            </a:endParaRPr>
          </a:p>
        </p:txBody>
      </p:sp>
      <p:sp>
        <p:nvSpPr>
          <p:cNvPr id="16" name="Rounded Rectangle 15">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Tree>
    <p:extLst>
      <p:ext uri="{BB962C8B-B14F-4D97-AF65-F5344CB8AC3E}">
        <p14:creationId xmlns:p14="http://schemas.microsoft.com/office/powerpoint/2010/main" val="35046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2" name="TextBox 21"/>
          <p:cNvSpPr txBox="1"/>
          <p:nvPr/>
        </p:nvSpPr>
        <p:spPr>
          <a:xfrm>
            <a:off x="1346877" y="2250708"/>
            <a:ext cx="11244901" cy="400110"/>
          </a:xfrm>
          <a:prstGeom prst="rect">
            <a:avLst/>
          </a:prstGeom>
          <a:noFill/>
        </p:spPr>
        <p:txBody>
          <a:bodyPr wrap="square" rtlCol="0">
            <a:spAutoFit/>
          </a:bodyPr>
          <a:lstStyle/>
          <a:p>
            <a:r>
              <a:rPr lang="en-US" sz="2000" dirty="0">
                <a:solidFill>
                  <a:schemeClr val="tx1">
                    <a:alpha val="60000"/>
                  </a:schemeClr>
                </a:solidFill>
              </a:rPr>
              <a:t>The research involves </a:t>
            </a:r>
            <a:r>
              <a:rPr lang="en-US" sz="2000" b="1" dirty="0">
                <a:solidFill>
                  <a:schemeClr val="tx1">
                    <a:alpha val="60000"/>
                  </a:schemeClr>
                </a:solidFill>
              </a:rPr>
              <a:t>no more than minimal risk to the subjects</a:t>
            </a:r>
            <a:endParaRPr lang="en-US" sz="2000" b="1" dirty="0">
              <a:solidFill>
                <a:schemeClr val="tx1">
                  <a:alpha val="60000"/>
                </a:schemeClr>
              </a:solidFill>
              <a:latin typeface="Verdana" charset="0"/>
              <a:ea typeface="Verdana" charset="0"/>
              <a:cs typeface="Verdana" charset="0"/>
            </a:endParaRPr>
          </a:p>
        </p:txBody>
      </p:sp>
      <p:sp>
        <p:nvSpPr>
          <p:cNvPr id="24" name="Oval 23"/>
          <p:cNvSpPr/>
          <p:nvPr/>
        </p:nvSpPr>
        <p:spPr>
          <a:xfrm>
            <a:off x="199198" y="1958096"/>
            <a:ext cx="1003287" cy="985335"/>
          </a:xfrm>
          <a:prstGeom prst="ellipse">
            <a:avLst/>
          </a:prstGeom>
          <a:solidFill>
            <a:srgbClr val="0A224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8" name="Rectangle 27"/>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2" name="TextBox 31"/>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33" name="Oval 32"/>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35" name="Rectangle 34"/>
          <p:cNvSpPr/>
          <p:nvPr/>
        </p:nvSpPr>
        <p:spPr>
          <a:xfrm>
            <a:off x="1297611" y="2059332"/>
            <a:ext cx="11253161" cy="791447"/>
          </a:xfrm>
          <a:prstGeom prst="rect">
            <a:avLst/>
          </a:prstGeom>
          <a:noFill/>
          <a:ln cmpd="sng">
            <a:solidFill>
              <a:srgbClr val="0A224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 name="Rectangle 1"/>
          <p:cNvSpPr/>
          <p:nvPr/>
        </p:nvSpPr>
        <p:spPr>
          <a:xfrm>
            <a:off x="132472" y="4284492"/>
            <a:ext cx="12500390" cy="2862322"/>
          </a:xfrm>
          <a:prstGeom prst="rect">
            <a:avLst/>
          </a:prstGeom>
        </p:spPr>
        <p:txBody>
          <a:bodyPr wrap="square">
            <a:spAutoFit/>
          </a:bodyPr>
          <a:lstStyle/>
          <a:p>
            <a:pPr fontAlgn="base"/>
            <a:r>
              <a:rPr lang="en-US" sz="1800" dirty="0">
                <a:latin typeface="Verdana" charset="0"/>
                <a:ea typeface="Verdana" charset="0"/>
                <a:cs typeface="Verdana" charset="0"/>
              </a:rPr>
              <a:t>The January 31, 2008 SACHRPP Letter to the Secretary of HHS put recommended the following be considered:</a:t>
            </a:r>
          </a:p>
          <a:p>
            <a:pPr fontAlgn="base"/>
            <a:endParaRPr lang="en-US" sz="1800" dirty="0">
              <a:latin typeface="Verdana" charset="0"/>
              <a:ea typeface="Verdana" charset="0"/>
              <a:cs typeface="Verdana" charset="0"/>
            </a:endParaRPr>
          </a:p>
          <a:p>
            <a:pPr marL="285750" indent="-285750" fontAlgn="base">
              <a:buFont typeface="Arial" charset="0"/>
              <a:buChar char="•"/>
            </a:pPr>
            <a:r>
              <a:rPr lang="en-US" sz="1800" dirty="0">
                <a:latin typeface="Verdana" charset="0"/>
                <a:ea typeface="Verdana" charset="0"/>
                <a:cs typeface="Verdana" charset="0"/>
              </a:rPr>
              <a:t>Whether there are other federal, state, or local laws that provide rights to potential subjects to require informed consent. IRBs should seek advice from their legal counsel when appropriate to help the IRB with these determinations. This would be especially important for state specific regulations.</a:t>
            </a:r>
          </a:p>
          <a:p>
            <a:pPr marL="285750" indent="-285750" fontAlgn="base">
              <a:buFont typeface="Arial" charset="0"/>
              <a:buChar char="•"/>
            </a:pPr>
            <a:r>
              <a:rPr lang="en-US" sz="1800" dirty="0">
                <a:latin typeface="Verdana" charset="0"/>
                <a:ea typeface="Verdana" charset="0"/>
                <a:cs typeface="Verdana" charset="0"/>
              </a:rPr>
              <a:t>Whether the subject population, in general, would object if they knew of the waiver and its intent in facilitating research.</a:t>
            </a:r>
          </a:p>
          <a:p>
            <a:pPr marL="285750" indent="-285750" fontAlgn="base">
              <a:buFont typeface="Arial" charset="0"/>
              <a:buChar char="•"/>
            </a:pPr>
            <a:r>
              <a:rPr lang="en-US" sz="1800" dirty="0">
                <a:latin typeface="Verdana" charset="0"/>
                <a:ea typeface="Verdana" charset="0"/>
                <a:cs typeface="Verdana" charset="0"/>
              </a:rPr>
              <a:t>Whether the subject population, in general, would consider that the waiver has the potential to cause adverse consequences for their welfare or general well being.</a:t>
            </a:r>
          </a:p>
        </p:txBody>
      </p:sp>
      <p:sp>
        <p:nvSpPr>
          <p:cNvPr id="41" name="Title 3"/>
          <p:cNvSpPr txBox="1">
            <a:spLocks/>
          </p:cNvSpPr>
          <p:nvPr/>
        </p:nvSpPr>
        <p:spPr bwMode="auto">
          <a:xfrm>
            <a:off x="1496032" y="100139"/>
            <a:ext cx="11232543" cy="98488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b="0" dirty="0">
                <a:latin typeface="Verdana" charset="0"/>
                <a:ea typeface="Verdana" charset="0"/>
                <a:cs typeface="Verdana" charset="0"/>
              </a:rPr>
              <a:t>The second element focuses on the rights and welfare of the subjects.</a:t>
            </a:r>
          </a:p>
        </p:txBody>
      </p:sp>
      <p:sp>
        <p:nvSpPr>
          <p:cNvPr id="42" name="Rectangle 41"/>
          <p:cNvSpPr/>
          <p:nvPr/>
        </p:nvSpPr>
        <p:spPr>
          <a:xfrm>
            <a:off x="7655784" y="1485226"/>
            <a:ext cx="5072791" cy="307777"/>
          </a:xfrm>
          <a:prstGeom prst="rect">
            <a:avLst/>
          </a:prstGeom>
        </p:spPr>
        <p:txBody>
          <a:bodyPr wrap="square">
            <a:spAutoFit/>
          </a:bodyPr>
          <a:lstStyle/>
          <a:p>
            <a:pPr defTabSz="914400"/>
            <a:r>
              <a:rPr lang="en-US" sz="1400"/>
              <a:t>45 CFR 46.116(d) (pre-2018)/45 CFR 46.116(f)(3) (1/19/2017)</a:t>
            </a:r>
            <a:endParaRPr lang="en-US" sz="1400" dirty="0"/>
          </a:p>
        </p:txBody>
      </p:sp>
    </p:spTree>
    <p:extLst>
      <p:ext uri="{BB962C8B-B14F-4D97-AF65-F5344CB8AC3E}">
        <p14:creationId xmlns:p14="http://schemas.microsoft.com/office/powerpoint/2010/main" val="44694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2" y="3158236"/>
            <a:ext cx="9728720" cy="236453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800" dirty="0"/>
              <a:t>It is generally accepted that subjects waiving any rights to use the data that is collected as part of routine clinical care does not adversely affect rights and welfare provided that adequate provisions are in place to protect the confidentiality of the data. </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 statement is true.</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1560702" y="2477710"/>
            <a:ext cx="7239281"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a:t>Adversely Affect Rights and Welfare?</a:t>
            </a:r>
            <a:endParaRPr lang="en-US" dirty="0"/>
          </a:p>
        </p:txBody>
      </p:sp>
    </p:spTree>
    <p:extLst>
      <p:ext uri="{BB962C8B-B14F-4D97-AF65-F5344CB8AC3E}">
        <p14:creationId xmlns:p14="http://schemas.microsoft.com/office/powerpoint/2010/main" val="810368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alphaModFix/>
          </a:blip>
          <a:stretch>
            <a:fillRect/>
          </a:stretch>
        </p:blipFill>
        <p:spPr>
          <a:xfrm>
            <a:off x="10444587" y="2683381"/>
            <a:ext cx="1974087" cy="1969442"/>
          </a:xfrm>
          <a:prstGeom prst="rect">
            <a:avLst/>
          </a:prstGeom>
        </p:spPr>
      </p:pic>
      <p:pic>
        <p:nvPicPr>
          <p:cNvPr id="4" name="Picture 3">
            <a:hlinkClick r:id="" action="ppaction://noaction"/>
          </p:cNvPr>
          <p:cNvPicPr>
            <a:picLocks noChangeAspect="1"/>
          </p:cNvPicPr>
          <p:nvPr/>
        </p:nvPicPr>
        <p:blipFill>
          <a:blip r:embed="rId3"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2" y="3158236"/>
            <a:ext cx="9728720" cy="236453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800" dirty="0"/>
              <a:t>It is generally accepted that subjects waiving any rights to use the data that is collected as part of routine clinical care does not adversely affect rights and welfare provided that adequate provisions are in place to protect the confidentiality of the data. </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 statement is true.</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1560702" y="2477710"/>
            <a:ext cx="7239281"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a:t>Adversely Affect Rights and Welfare?</a:t>
            </a:r>
            <a:endParaRPr lang="en-US" dirty="0"/>
          </a:p>
        </p:txBody>
      </p:sp>
      <p:sp>
        <p:nvSpPr>
          <p:cNvPr id="15" name="Rounded Rectangle 14">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
        <p:nvSpPr>
          <p:cNvPr id="14" name="Rectangle 13"/>
          <p:cNvSpPr/>
          <p:nvPr/>
        </p:nvSpPr>
        <p:spPr>
          <a:xfrm>
            <a:off x="7023278" y="181685"/>
            <a:ext cx="5429248" cy="1061328"/>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Great.</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This statement is generally true.</a:t>
            </a:r>
            <a:endParaRPr lang="x-none" altLang="x-none" sz="1600" dirty="0">
              <a:latin typeface="Arial" charset="0"/>
            </a:endParaRPr>
          </a:p>
        </p:txBody>
      </p:sp>
    </p:spTree>
    <p:extLst>
      <p:ext uri="{BB962C8B-B14F-4D97-AF65-F5344CB8AC3E}">
        <p14:creationId xmlns:p14="http://schemas.microsoft.com/office/powerpoint/2010/main" val="265263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alphaModFix/>
          </a:blip>
          <a:stretch>
            <a:fillRect/>
          </a:stretch>
        </p:blipFill>
        <p:spPr>
          <a:xfrm>
            <a:off x="10444587" y="2683381"/>
            <a:ext cx="1974087" cy="1969442"/>
          </a:xfrm>
          <a:prstGeom prst="rect">
            <a:avLst/>
          </a:prstGeom>
        </p:spPr>
      </p:pic>
      <p:pic>
        <p:nvPicPr>
          <p:cNvPr id="4" name="Picture 3">
            <a:hlinkClick r:id="" action="ppaction://noaction"/>
          </p:cNvPr>
          <p:cNvPicPr>
            <a:picLocks noChangeAspect="1"/>
          </p:cNvPicPr>
          <p:nvPr/>
        </p:nvPicPr>
        <p:blipFill>
          <a:blip r:embed="rId3"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315982" y="3158236"/>
            <a:ext cx="9728720" cy="2364539"/>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800" dirty="0"/>
              <a:t>It is generally accepted that subjects waiving any rights to use the data that is collected as part of routine clinical care does not adversely affect rights and welfare provided that adequate provisions are in place to protect the confidentiality of the data. </a:t>
            </a:r>
          </a:p>
        </p:txBody>
      </p:sp>
      <p:sp>
        <p:nvSpPr>
          <p:cNvPr id="10" name="Title 16"/>
          <p:cNvSpPr>
            <a:spLocks noGrp="1"/>
          </p:cNvSpPr>
          <p:nvPr>
            <p:ph type="title"/>
          </p:nvPr>
        </p:nvSpPr>
        <p:spPr>
          <a:xfrm>
            <a:off x="169357" y="881872"/>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 statement is true.</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1560702" y="2477710"/>
            <a:ext cx="7239281"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a:t>Adversely Affect Rights and Welfare?</a:t>
            </a:r>
            <a:endParaRPr lang="en-US" dirty="0"/>
          </a:p>
        </p:txBody>
      </p:sp>
      <p:sp>
        <p:nvSpPr>
          <p:cNvPr id="15" name="Rounded Rectangle 14">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schemeClr>
                </a:solidFill>
              </a:rPr>
              <a:t>Next &gt;</a:t>
            </a:r>
          </a:p>
        </p:txBody>
      </p:sp>
      <p:sp>
        <p:nvSpPr>
          <p:cNvPr id="16" name="Rectangle 15"/>
          <p:cNvSpPr/>
          <p:nvPr/>
        </p:nvSpPr>
        <p:spPr>
          <a:xfrm>
            <a:off x="7485841" y="161499"/>
            <a:ext cx="5113336" cy="1046897"/>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Nope</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This statement is true.</a:t>
            </a:r>
            <a:endParaRPr lang="x-none" altLang="x-none" sz="1600" dirty="0">
              <a:latin typeface="Arial" charset="0"/>
            </a:endParaRPr>
          </a:p>
        </p:txBody>
      </p:sp>
    </p:spTree>
    <p:extLst>
      <p:ext uri="{BB962C8B-B14F-4D97-AF65-F5344CB8AC3E}">
        <p14:creationId xmlns:p14="http://schemas.microsoft.com/office/powerpoint/2010/main" val="49678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47" y="1996949"/>
            <a:ext cx="12715128" cy="537226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4" name="Rectangle 3"/>
          <p:cNvSpPr/>
          <p:nvPr/>
        </p:nvSpPr>
        <p:spPr>
          <a:xfrm>
            <a:off x="1954173" y="40911"/>
            <a:ext cx="10774402" cy="1646605"/>
          </a:xfrm>
          <a:prstGeom prst="rect">
            <a:avLst/>
          </a:prstGeom>
        </p:spPr>
        <p:txBody>
          <a:bodyPr wrap="square">
            <a:spAutoFit/>
          </a:bodyPr>
          <a:lstStyle/>
          <a:p>
            <a:r>
              <a:rPr lang="en-US" sz="24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Welcome!</a:t>
            </a:r>
          </a:p>
          <a:p>
            <a:endParaRPr lang="en-US"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a:p>
            <a:pPr lvl="0"/>
            <a:r>
              <a:rPr lang="en-US" sz="1800" b="1" dirty="0">
                <a:solidFill>
                  <a:srgbClr val="0A2240"/>
                </a:solidFill>
                <a:latin typeface="Verdana" charset="0"/>
                <a:ea typeface="Verdana" charset="0"/>
                <a:cs typeface="Verdana" charset="0"/>
              </a:rPr>
              <a:t>This training will review concepts related to informed consent.</a:t>
            </a:r>
          </a:p>
          <a:p>
            <a:endParaRPr lang="en-US" sz="18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1800" b="1"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I’ll be guiding you through today’s course objectives.</a:t>
            </a:r>
            <a:endParaRPr lang="en-US" sz="1800" dirty="0">
              <a:solidFill>
                <a:srgbClr val="0A2240"/>
              </a:solidFill>
              <a:effectLst/>
            </a:endParaRPr>
          </a:p>
        </p:txBody>
      </p:sp>
      <p:pic>
        <p:nvPicPr>
          <p:cNvPr id="5" name="Picture 4"/>
          <p:cNvPicPr>
            <a:picLocks noChangeAspect="1"/>
          </p:cNvPicPr>
          <p:nvPr/>
        </p:nvPicPr>
        <p:blipFill rotWithShape="1">
          <a:blip r:embed="rId2" cstate="print"/>
          <a:srcRect b="47736"/>
          <a:stretch/>
        </p:blipFill>
        <p:spPr>
          <a:xfrm>
            <a:off x="14068" y="76769"/>
            <a:ext cx="2009854" cy="1895466"/>
          </a:xfrm>
          <a:prstGeom prst="rect">
            <a:avLst/>
          </a:prstGeom>
        </p:spPr>
      </p:pic>
      <p:sp>
        <p:nvSpPr>
          <p:cNvPr id="8" name="Text Placeholder 3"/>
          <p:cNvSpPr txBox="1">
            <a:spLocks/>
          </p:cNvSpPr>
          <p:nvPr/>
        </p:nvSpPr>
        <p:spPr>
          <a:xfrm>
            <a:off x="628795" y="2857904"/>
            <a:ext cx="11911548" cy="4979823"/>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dirty="0"/>
              <a:t>General overview of informed consent requirements</a:t>
            </a:r>
          </a:p>
          <a:p>
            <a:pPr defTabSz="914400"/>
            <a:r>
              <a:rPr lang="en-US" dirty="0"/>
              <a:t>Review informed consent waiver options</a:t>
            </a:r>
          </a:p>
          <a:p>
            <a:pPr defTabSz="914400"/>
            <a:r>
              <a:rPr lang="en-US" dirty="0"/>
              <a:t>Review the criteria to waive informed consent</a:t>
            </a:r>
          </a:p>
          <a:p>
            <a:pPr lvl="1" defTabSz="914400"/>
            <a:r>
              <a:rPr lang="en-US" dirty="0"/>
              <a:t>Focusing on the “Research could not practicably be carried out without the waiver”</a:t>
            </a:r>
          </a:p>
        </p:txBody>
      </p:sp>
      <p:sp>
        <p:nvSpPr>
          <p:cNvPr id="9" name="Title 4"/>
          <p:cNvSpPr txBox="1">
            <a:spLocks/>
          </p:cNvSpPr>
          <p:nvPr/>
        </p:nvSpPr>
        <p:spPr bwMode="auto">
          <a:xfrm>
            <a:off x="298780" y="2222709"/>
            <a:ext cx="8667162"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0" i="0" kern="1200" baseline="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Course Objectives:</a:t>
            </a:r>
          </a:p>
        </p:txBody>
      </p:sp>
    </p:spTree>
    <p:extLst>
      <p:ext uri="{BB962C8B-B14F-4D97-AF65-F5344CB8AC3E}">
        <p14:creationId xmlns:p14="http://schemas.microsoft.com/office/powerpoint/2010/main" val="32117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29" y="22656"/>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2" name="TextBox 21"/>
          <p:cNvSpPr txBox="1"/>
          <p:nvPr/>
        </p:nvSpPr>
        <p:spPr>
          <a:xfrm>
            <a:off x="1346877" y="2250708"/>
            <a:ext cx="11244901" cy="400110"/>
          </a:xfrm>
          <a:prstGeom prst="rect">
            <a:avLst/>
          </a:prstGeom>
          <a:noFill/>
        </p:spPr>
        <p:txBody>
          <a:bodyPr wrap="square" rtlCol="0">
            <a:spAutoFit/>
          </a:bodyPr>
          <a:lstStyle/>
          <a:p>
            <a:r>
              <a:rPr lang="en-US" sz="2000" dirty="0">
                <a:solidFill>
                  <a:schemeClr val="tx1">
                    <a:alpha val="60000"/>
                  </a:schemeClr>
                </a:solidFill>
              </a:rPr>
              <a:t>The research involves </a:t>
            </a:r>
            <a:r>
              <a:rPr lang="en-US" sz="2000" b="1" dirty="0">
                <a:solidFill>
                  <a:schemeClr val="tx1">
                    <a:alpha val="60000"/>
                  </a:schemeClr>
                </a:solidFill>
              </a:rPr>
              <a:t>no more than minimal risk to the subjects</a:t>
            </a:r>
            <a:endParaRPr lang="en-US" sz="2000" b="1" dirty="0">
              <a:solidFill>
                <a:schemeClr val="tx1">
                  <a:alpha val="60000"/>
                </a:schemeClr>
              </a:solidFill>
              <a:latin typeface="Verdana" charset="0"/>
              <a:ea typeface="Verdana" charset="0"/>
              <a:cs typeface="Verdana" charset="0"/>
            </a:endParaRPr>
          </a:p>
        </p:txBody>
      </p:sp>
      <p:sp>
        <p:nvSpPr>
          <p:cNvPr id="24" name="Oval 23"/>
          <p:cNvSpPr/>
          <p:nvPr/>
        </p:nvSpPr>
        <p:spPr>
          <a:xfrm>
            <a:off x="199198" y="1958096"/>
            <a:ext cx="1003287" cy="985335"/>
          </a:xfrm>
          <a:prstGeom prst="ellipse">
            <a:avLst/>
          </a:prstGeom>
          <a:solidFill>
            <a:srgbClr val="0A224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28" name="Rectangle 27"/>
          <p:cNvSpPr/>
          <p:nvPr/>
        </p:nvSpPr>
        <p:spPr>
          <a:xfrm>
            <a:off x="1297610" y="3171912"/>
            <a:ext cx="11253161" cy="791447"/>
          </a:xfrm>
          <a:prstGeom prst="rect">
            <a:avLst/>
          </a:prstGeom>
          <a:noFill/>
          <a:ln cmpd="sng">
            <a:solidFill>
              <a:srgbClr val="0A224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2" name="TextBox 31"/>
          <p:cNvSpPr txBox="1"/>
          <p:nvPr/>
        </p:nvSpPr>
        <p:spPr>
          <a:xfrm>
            <a:off x="1346877" y="3367580"/>
            <a:ext cx="11154624" cy="400110"/>
          </a:xfrm>
          <a:prstGeom prst="rect">
            <a:avLst/>
          </a:prstGeom>
          <a:noFill/>
        </p:spPr>
        <p:txBody>
          <a:bodyPr wrap="square" rtlCol="0">
            <a:spAutoFit/>
          </a:bodyPr>
          <a:lstStyle/>
          <a:p>
            <a:r>
              <a:rPr lang="en-US" sz="2000" dirty="0">
                <a:solidFill>
                  <a:schemeClr val="tx1">
                    <a:alpha val="60000"/>
                  </a:schemeClr>
                </a:solidFill>
              </a:rPr>
              <a:t>Waiver or alteration </a:t>
            </a:r>
            <a:r>
              <a:rPr lang="en-US" sz="2000" b="1" dirty="0">
                <a:solidFill>
                  <a:schemeClr val="tx1">
                    <a:alpha val="60000"/>
                  </a:schemeClr>
                </a:solidFill>
              </a:rPr>
              <a:t>will not adversely affect the rights and welfare</a:t>
            </a:r>
            <a:r>
              <a:rPr lang="en-US" sz="2000" dirty="0">
                <a:solidFill>
                  <a:schemeClr val="tx1">
                    <a:alpha val="60000"/>
                  </a:schemeClr>
                </a:solidFill>
              </a:rPr>
              <a:t> of the subjects</a:t>
            </a:r>
            <a:endParaRPr lang="en-US" sz="2000" dirty="0">
              <a:solidFill>
                <a:schemeClr val="tx1">
                  <a:alpha val="60000"/>
                </a:schemeClr>
              </a:solidFill>
              <a:latin typeface="Verdana" charset="0"/>
              <a:ea typeface="Verdana" charset="0"/>
              <a:cs typeface="Verdana" charset="0"/>
            </a:endParaRPr>
          </a:p>
        </p:txBody>
      </p:sp>
      <p:sp>
        <p:nvSpPr>
          <p:cNvPr id="33" name="Oval 32"/>
          <p:cNvSpPr/>
          <p:nvPr/>
        </p:nvSpPr>
        <p:spPr>
          <a:xfrm>
            <a:off x="199198" y="3048373"/>
            <a:ext cx="1003287" cy="985335"/>
          </a:xfrm>
          <a:prstGeom prst="ellipse">
            <a:avLst/>
          </a:prstGeom>
          <a:solidFill>
            <a:srgbClr val="0A224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35" name="Rectangle 34"/>
          <p:cNvSpPr/>
          <p:nvPr/>
        </p:nvSpPr>
        <p:spPr>
          <a:xfrm>
            <a:off x="1297611" y="2059332"/>
            <a:ext cx="11253161" cy="791447"/>
          </a:xfrm>
          <a:prstGeom prst="rect">
            <a:avLst/>
          </a:prstGeom>
          <a:noFill/>
          <a:ln cmpd="sng">
            <a:solidFill>
              <a:srgbClr val="0A224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1" name="Title 3"/>
          <p:cNvSpPr txBox="1">
            <a:spLocks/>
          </p:cNvSpPr>
          <p:nvPr/>
        </p:nvSpPr>
        <p:spPr bwMode="auto">
          <a:xfrm>
            <a:off x="1496032" y="100139"/>
            <a:ext cx="11232543"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b="0" dirty="0">
                <a:latin typeface="Verdana" charset="0"/>
                <a:ea typeface="Verdana" charset="0"/>
                <a:cs typeface="Verdana" charset="0"/>
              </a:rPr>
              <a:t>The third element requires the IRB to find that the research is not possible without the waiver being granted.</a:t>
            </a:r>
          </a:p>
        </p:txBody>
      </p:sp>
      <p:sp>
        <p:nvSpPr>
          <p:cNvPr id="42" name="Rectangle 41"/>
          <p:cNvSpPr/>
          <p:nvPr/>
        </p:nvSpPr>
        <p:spPr>
          <a:xfrm>
            <a:off x="7655784" y="1485226"/>
            <a:ext cx="5072791" cy="307777"/>
          </a:xfrm>
          <a:prstGeom prst="rect">
            <a:avLst/>
          </a:prstGeom>
        </p:spPr>
        <p:txBody>
          <a:bodyPr wrap="square">
            <a:spAutoFit/>
          </a:bodyPr>
          <a:lstStyle/>
          <a:p>
            <a:pPr defTabSz="914400"/>
            <a:r>
              <a:rPr lang="en-US" sz="1400"/>
              <a:t>45 CFR 46.116(d) (pre-2018)/45 CFR 46.116(f)(3) (1/19/2017)</a:t>
            </a:r>
            <a:endParaRPr lang="en-US" sz="1400" dirty="0"/>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TextBox 13"/>
          <p:cNvSpPr txBox="1"/>
          <p:nvPr/>
        </p:nvSpPr>
        <p:spPr>
          <a:xfrm>
            <a:off x="1346877" y="4402475"/>
            <a:ext cx="11154624" cy="400110"/>
          </a:xfrm>
          <a:prstGeom prst="rect">
            <a:avLst/>
          </a:prstGeom>
          <a:noFill/>
        </p:spPr>
        <p:txBody>
          <a:bodyPr wrap="square" rtlCol="0">
            <a:spAutoFit/>
          </a:bodyPr>
          <a:lstStyle/>
          <a:p>
            <a:r>
              <a:rPr lang="en-US" sz="2000" dirty="0"/>
              <a:t>The research </a:t>
            </a:r>
            <a:r>
              <a:rPr lang="en-US" sz="2000" b="1" dirty="0"/>
              <a:t>could not practicably be carried out </a:t>
            </a:r>
            <a:r>
              <a:rPr lang="en-US" sz="2000" dirty="0"/>
              <a:t>without the waiver or alteration</a:t>
            </a:r>
            <a:endParaRPr lang="en-US" sz="2000" dirty="0">
              <a:latin typeface="Verdana" charset="0"/>
              <a:ea typeface="Verdana" charset="0"/>
              <a:cs typeface="Verdana" charset="0"/>
            </a:endParaRPr>
          </a:p>
        </p:txBody>
      </p:sp>
      <p:sp>
        <p:nvSpPr>
          <p:cNvPr id="15" name="Rectangle 14"/>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1929067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48187"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Subjects are Not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 Front of Me</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It’s Just Too Hard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to Get Consent</a:t>
            </a:r>
          </a:p>
        </p:txBody>
      </p:sp>
      <p:sp>
        <p:nvSpPr>
          <p:cNvPr id="21" name="Rectangle 20">
            <a:hlinkClick r:id="rId3"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It’s Only Retrospective</a:t>
            </a:r>
          </a:p>
        </p:txBody>
      </p:sp>
      <p:sp>
        <p:nvSpPr>
          <p:cNvPr id="22" name="Rectangle 21"/>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Getting Consent will Lower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My Enrollment Numbers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4"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Practicably Criteria</a:t>
            </a:r>
          </a:p>
          <a:p>
            <a:pPr defTabSz="914400"/>
            <a:endParaRPr lang="en-US" sz="1400" dirty="0"/>
          </a:p>
          <a:p>
            <a:pPr defTabSz="914400"/>
            <a:r>
              <a:rPr lang="en-US" sz="2200" b="0" dirty="0"/>
              <a:t>This is the hardest element to prove.  Let’s walk through some justifications seen in warning letters.</a:t>
            </a:r>
          </a:p>
        </p:txBody>
      </p:sp>
    </p:spTree>
    <p:extLst>
      <p:ext uri="{BB962C8B-B14F-4D97-AF65-F5344CB8AC3E}">
        <p14:creationId xmlns:p14="http://schemas.microsoft.com/office/powerpoint/2010/main" val="1516590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149873" y="2477137"/>
            <a:ext cx="4958339" cy="303601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74964" y="2481413"/>
            <a:ext cx="4920686"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8"/>
            <a:ext cx="4920686" cy="2298568"/>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000" dirty="0">
                <a:solidFill>
                  <a:srgbClr val="4E5252"/>
                </a:solidFill>
                <a:latin typeface="Verdana" charset="0"/>
                <a:ea typeface="Verdana" charset="0"/>
                <a:cs typeface="Verdana" charset="0"/>
              </a:rPr>
              <a:t>“This is a retrospective chart review only with no more than minimal risk.”</a:t>
            </a:r>
          </a:p>
          <a:p>
            <a:pPr lvl="0">
              <a:defRPr sz="1800"/>
            </a:pPr>
            <a:r>
              <a:rPr lang="en-US" sz="2000" dirty="0">
                <a:solidFill>
                  <a:srgbClr val="4E5252"/>
                </a:solidFill>
                <a:latin typeface="Verdana" charset="0"/>
                <a:ea typeface="Verdana" charset="0"/>
                <a:cs typeface="Verdana" charset="0"/>
              </a:rPr>
              <a:t>“This is a retrospective chart review only, involving no interaction or intervention with participants.”</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6" name="Shape 104"/>
          <p:cNvSpPr/>
          <p:nvPr/>
        </p:nvSpPr>
        <p:spPr>
          <a:xfrm>
            <a:off x="149873" y="5565805"/>
            <a:ext cx="494577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lvl="0">
              <a:defRPr sz="1800"/>
            </a:pPr>
            <a:r>
              <a:rPr sz="1600" dirty="0">
                <a:solidFill>
                  <a:schemeClr val="tx1">
                    <a:lumMod val="75000"/>
                    <a:lumOff val="25000"/>
                  </a:schemeClr>
                </a:solidFill>
                <a:latin typeface="Verdana" charset="0"/>
                <a:ea typeface="Verdana" charset="0"/>
                <a:cs typeface="Verdana" charset="0"/>
              </a:rPr>
              <a:t>OHRP, Letter to Patrick J. McNeilly, Ph.D. from</a:t>
            </a:r>
            <a:r>
              <a:rPr lang="en-US" sz="1600" dirty="0">
                <a:solidFill>
                  <a:schemeClr val="tx1">
                    <a:lumMod val="75000"/>
                    <a:lumOff val="25000"/>
                  </a:schemeClr>
                </a:solidFill>
                <a:latin typeface="Verdana" charset="0"/>
                <a:ea typeface="Verdana" charset="0"/>
                <a:cs typeface="Verdana" charset="0"/>
              </a:rPr>
              <a:t> </a:t>
            </a:r>
            <a:r>
              <a:rPr sz="1600" dirty="0">
                <a:solidFill>
                  <a:schemeClr val="tx1">
                    <a:lumMod val="75000"/>
                    <a:lumOff val="25000"/>
                  </a:schemeClr>
                </a:solidFill>
                <a:latin typeface="Verdana" charset="0"/>
                <a:ea typeface="Verdana" charset="0"/>
                <a:cs typeface="Verdana" charset="0"/>
              </a:rPr>
              <a:t>Fawwaz T. </a:t>
            </a:r>
            <a:r>
              <a:rPr sz="1600" dirty="0" err="1">
                <a:solidFill>
                  <a:schemeClr val="tx1">
                    <a:lumMod val="75000"/>
                    <a:lumOff val="25000"/>
                  </a:schemeClr>
                </a:solidFill>
                <a:latin typeface="Verdana" charset="0"/>
                <a:ea typeface="Verdana" charset="0"/>
                <a:cs typeface="Verdana" charset="0"/>
              </a:rPr>
              <a:t>Ulaby</a:t>
            </a:r>
            <a:r>
              <a:rPr sz="1600" dirty="0">
                <a:solidFill>
                  <a:schemeClr val="tx1">
                    <a:lumMod val="75000"/>
                    <a:lumOff val="25000"/>
                  </a:schemeClr>
                </a:solidFill>
                <a:latin typeface="Verdana" charset="0"/>
                <a:ea typeface="Verdana" charset="0"/>
                <a:cs typeface="Verdana" charset="0"/>
              </a:rPr>
              <a:t> (2/21/2003).</a:t>
            </a:r>
          </a:p>
        </p:txBody>
      </p:sp>
      <p:sp>
        <p:nvSpPr>
          <p:cNvPr id="17" name="Title 3"/>
          <p:cNvSpPr txBox="1">
            <a:spLocks/>
          </p:cNvSpPr>
          <p:nvPr/>
        </p:nvSpPr>
        <p:spPr bwMode="auto">
          <a:xfrm>
            <a:off x="1462952" y="60914"/>
            <a:ext cx="11150625" cy="12618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2000" b="0" dirty="0"/>
              <a:t>A retrospective chart review study commonly applies for a waiver. So this may be a common justification provided by investigators.</a:t>
            </a:r>
          </a:p>
        </p:txBody>
      </p:sp>
    </p:spTree>
    <p:extLst>
      <p:ext uri="{BB962C8B-B14F-4D97-AF65-F5344CB8AC3E}">
        <p14:creationId xmlns:p14="http://schemas.microsoft.com/office/powerpoint/2010/main" val="130905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62952" y="60914"/>
            <a:ext cx="11150625" cy="172354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lvl="0">
              <a:defRPr sz="1800"/>
            </a:pPr>
            <a:endParaRPr lang="en-US" sz="1200" b="0" dirty="0"/>
          </a:p>
          <a:p>
            <a:pPr>
              <a:defRPr sz="1800"/>
            </a:pPr>
            <a:r>
              <a:rPr lang="en-US" sz="2000" b="0" dirty="0"/>
              <a:t>Saying the research is only a retrospective review really only satisfies the first element of a waiver: That the study is minimal risk.</a:t>
            </a:r>
          </a:p>
          <a:p>
            <a:pPr lvl="0">
              <a:defRPr sz="1800"/>
            </a:pPr>
            <a:endParaRPr lang="en-US" sz="1200" b="0" dirty="0"/>
          </a:p>
          <a:p>
            <a:pPr lvl="0">
              <a:defRPr sz="1800"/>
            </a:pPr>
            <a:r>
              <a:rPr lang="en-US" sz="2000" b="0" dirty="0"/>
              <a:t>OHRP issued a warning letter to an IRB for not addressing all of the waiver criteria.</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149873" y="2477137"/>
            <a:ext cx="4958339" cy="303601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74964" y="2481413"/>
            <a:ext cx="4920686"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8"/>
            <a:ext cx="4920686" cy="2298568"/>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000" dirty="0">
                <a:solidFill>
                  <a:srgbClr val="4E5252"/>
                </a:solidFill>
                <a:latin typeface="Verdana" charset="0"/>
                <a:ea typeface="Verdana" charset="0"/>
                <a:cs typeface="Verdana" charset="0"/>
              </a:rPr>
              <a:t>“This is a retrospective chart review only with no more than minimal risk.”</a:t>
            </a:r>
          </a:p>
          <a:p>
            <a:pPr lvl="0">
              <a:defRPr sz="1800"/>
            </a:pPr>
            <a:r>
              <a:rPr lang="en-US" sz="2000" dirty="0">
                <a:solidFill>
                  <a:srgbClr val="4E5252"/>
                </a:solidFill>
                <a:latin typeface="Verdana" charset="0"/>
                <a:ea typeface="Verdana" charset="0"/>
                <a:cs typeface="Verdana" charset="0"/>
              </a:rPr>
              <a:t>“This is a retrospective chart review only, involving no interaction or intervention with participants.”</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2" name="Rectangle 1"/>
          <p:cNvSpPr/>
          <p:nvPr/>
        </p:nvSpPr>
        <p:spPr>
          <a:xfrm>
            <a:off x="6384009" y="2477137"/>
            <a:ext cx="5541264" cy="3293209"/>
          </a:xfrm>
          <a:prstGeom prst="rect">
            <a:avLst/>
          </a:prstGeom>
        </p:spPr>
        <p:txBody>
          <a:bodyPr wrap="square">
            <a:spAutoFit/>
          </a:bodyPr>
          <a:lstStyle/>
          <a:p>
            <a:pPr lvl="0">
              <a:defRPr sz="1800"/>
            </a:pPr>
            <a:r>
              <a:rPr lang="en-US" sz="2600" dirty="0">
                <a:latin typeface="Verdana" charset="0"/>
                <a:ea typeface="Verdana" charset="0"/>
                <a:cs typeface="Verdana" charset="0"/>
              </a:rPr>
              <a:t>The </a:t>
            </a:r>
            <a:r>
              <a:rPr lang="en-US" sz="2600" b="1" dirty="0">
                <a:latin typeface="Verdana" charset="0"/>
                <a:ea typeface="Verdana" charset="0"/>
                <a:cs typeface="Verdana" charset="0"/>
              </a:rPr>
              <a:t>IRB approved a waiver of informed consent </a:t>
            </a:r>
            <a:r>
              <a:rPr lang="en-US" sz="2600" dirty="0">
                <a:latin typeface="Verdana" charset="0"/>
                <a:ea typeface="Verdana" charset="0"/>
                <a:cs typeface="Verdana" charset="0"/>
              </a:rPr>
              <a:t>for all research involving retrospective review of medical records for each of the studies </a:t>
            </a:r>
            <a:r>
              <a:rPr lang="en-US" sz="2600" b="1" dirty="0">
                <a:latin typeface="Verdana" charset="0"/>
                <a:ea typeface="Verdana" charset="0"/>
                <a:cs typeface="Verdana" charset="0"/>
              </a:rPr>
              <a:t>but failed to address all waiver criteria for the prospective use of control subjects.</a:t>
            </a:r>
          </a:p>
        </p:txBody>
      </p:sp>
      <p:sp>
        <p:nvSpPr>
          <p:cNvPr id="15" name="Shape 104"/>
          <p:cNvSpPr/>
          <p:nvPr/>
        </p:nvSpPr>
        <p:spPr>
          <a:xfrm>
            <a:off x="149873" y="5565805"/>
            <a:ext cx="494577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lvl="0">
              <a:defRPr sz="1800"/>
            </a:pPr>
            <a:r>
              <a:rPr sz="1600" dirty="0">
                <a:solidFill>
                  <a:schemeClr val="tx1">
                    <a:lumMod val="75000"/>
                    <a:lumOff val="25000"/>
                  </a:schemeClr>
                </a:solidFill>
                <a:latin typeface="Verdana" charset="0"/>
                <a:ea typeface="Verdana" charset="0"/>
                <a:cs typeface="Verdana" charset="0"/>
              </a:rPr>
              <a:t>OHRP, Letter to Patrick J. McNeilly, Ph.D. from</a:t>
            </a:r>
            <a:r>
              <a:rPr lang="en-US" sz="1600" dirty="0">
                <a:solidFill>
                  <a:schemeClr val="tx1">
                    <a:lumMod val="75000"/>
                    <a:lumOff val="25000"/>
                  </a:schemeClr>
                </a:solidFill>
                <a:latin typeface="Verdana" charset="0"/>
                <a:ea typeface="Verdana" charset="0"/>
                <a:cs typeface="Verdana" charset="0"/>
              </a:rPr>
              <a:t> </a:t>
            </a:r>
            <a:r>
              <a:rPr sz="1600" dirty="0">
                <a:solidFill>
                  <a:schemeClr val="tx1">
                    <a:lumMod val="75000"/>
                    <a:lumOff val="25000"/>
                  </a:schemeClr>
                </a:solidFill>
                <a:latin typeface="Verdana" charset="0"/>
                <a:ea typeface="Verdana" charset="0"/>
                <a:cs typeface="Verdana" charset="0"/>
              </a:rPr>
              <a:t>Fawwaz T. </a:t>
            </a:r>
            <a:r>
              <a:rPr sz="1600" dirty="0" err="1">
                <a:solidFill>
                  <a:schemeClr val="tx1">
                    <a:lumMod val="75000"/>
                    <a:lumOff val="25000"/>
                  </a:schemeClr>
                </a:solidFill>
                <a:latin typeface="Verdana" charset="0"/>
                <a:ea typeface="Verdana" charset="0"/>
                <a:cs typeface="Verdana" charset="0"/>
              </a:rPr>
              <a:t>Ulaby</a:t>
            </a:r>
            <a:r>
              <a:rPr sz="1600" dirty="0">
                <a:solidFill>
                  <a:schemeClr val="tx1">
                    <a:lumMod val="75000"/>
                    <a:lumOff val="25000"/>
                  </a:schemeClr>
                </a:solidFill>
                <a:latin typeface="Verdana" charset="0"/>
                <a:ea typeface="Verdana" charset="0"/>
                <a:cs typeface="Verdana" charset="0"/>
              </a:rPr>
              <a:t> (2/21/2003).</a:t>
            </a:r>
          </a:p>
        </p:txBody>
      </p:sp>
    </p:spTree>
    <p:extLst>
      <p:ext uri="{BB962C8B-B14F-4D97-AF65-F5344CB8AC3E}">
        <p14:creationId xmlns:p14="http://schemas.microsoft.com/office/powerpoint/2010/main" val="96081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19735" y="43657"/>
            <a:ext cx="11237058" cy="175432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200" b="0" dirty="0"/>
          </a:p>
          <a:p>
            <a:pPr lvl="0">
              <a:defRPr sz="1800"/>
            </a:pPr>
            <a:r>
              <a:rPr lang="en-US" sz="2000" b="0" dirty="0"/>
              <a:t>Not all retrospective studies are alike.</a:t>
            </a:r>
          </a:p>
          <a:p>
            <a:pPr lvl="0">
              <a:defRPr sz="1800"/>
            </a:pPr>
            <a:endParaRPr lang="en-US" sz="1200" b="0" dirty="0"/>
          </a:p>
          <a:p>
            <a:pPr lvl="0">
              <a:defRPr sz="1800"/>
            </a:pPr>
            <a:r>
              <a:rPr lang="en-US" sz="2000" b="0" dirty="0"/>
              <a:t>Depending on the nature of the retrospective review, it may still be possible to obtain informed consent from participants.</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5" name="Rectangle 14">
            <a:hlinkClick r:id="rId4" action="ppaction://hlinksldjump"/>
          </p:cNvPr>
          <p:cNvSpPr/>
          <p:nvPr/>
        </p:nvSpPr>
        <p:spPr>
          <a:xfrm>
            <a:off x="6548187" y="2141355"/>
            <a:ext cx="4555242" cy="2282214"/>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A retrospective review of medical records from patients seen years ago</a:t>
            </a:r>
          </a:p>
        </p:txBody>
      </p:sp>
      <p:sp>
        <p:nvSpPr>
          <p:cNvPr id="17" name="Rectangle 16">
            <a:hlinkClick r:id="rId5"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A retrospective review of a few records</a:t>
            </a:r>
          </a:p>
        </p:txBody>
      </p:sp>
      <p:sp>
        <p:nvSpPr>
          <p:cNvPr id="18" name="Rectangle 17">
            <a:hlinkClick r:id="rId5"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A retrospective review of medical records from patients currently seen regularly in clinic</a:t>
            </a:r>
          </a:p>
        </p:txBody>
      </p:sp>
      <p:sp>
        <p:nvSpPr>
          <p:cNvPr id="19" name="Rectangle 18">
            <a:hlinkClick r:id="rId5"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A retrospective review of thousands of records</a:t>
            </a:r>
          </a:p>
        </p:txBody>
      </p:sp>
    </p:spTree>
    <p:extLst>
      <p:ext uri="{BB962C8B-B14F-4D97-AF65-F5344CB8AC3E}">
        <p14:creationId xmlns:p14="http://schemas.microsoft.com/office/powerpoint/2010/main" val="1018548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2" action="ppaction://hlinksldjump"/>
          </p:cNvPr>
          <p:cNvPicPr>
            <a:picLocks noChangeAspect="1"/>
          </p:cNvPicPr>
          <p:nvPr/>
        </p:nvPicPr>
        <p:blipFill>
          <a:blip r:embed="rId4"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400" dirty="0"/>
              <a:t>A retrospective chart review will review the medical records of 100 patients that are currently seen in the clinic.</a:t>
            </a:r>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it Impracticable?</a:t>
            </a:r>
          </a:p>
        </p:txBody>
      </p:sp>
    </p:spTree>
    <p:extLst>
      <p:ext uri="{BB962C8B-B14F-4D97-AF65-F5344CB8AC3E}">
        <p14:creationId xmlns:p14="http://schemas.microsoft.com/office/powerpoint/2010/main" val="1363508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200" dirty="0"/>
              <a:t>A retrospective chart review will review the medical records of 100 patients that are currently seen in the clinic.</a:t>
            </a:r>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it Impracticable?</a:t>
            </a:r>
          </a:p>
        </p:txBody>
      </p:sp>
      <p:sp>
        <p:nvSpPr>
          <p:cNvPr id="14" name="Rectangle 13"/>
          <p:cNvSpPr/>
          <p:nvPr/>
        </p:nvSpPr>
        <p:spPr>
          <a:xfrm>
            <a:off x="361878" y="4076723"/>
            <a:ext cx="9282186" cy="3127756"/>
          </a:xfrm>
          <a:prstGeom prst="rect">
            <a:avLst/>
          </a:prstGeom>
          <a:solidFill>
            <a:srgbClr val="F0F0F0"/>
          </a:solidFill>
          <a:ln w="57150">
            <a:solidFill>
              <a:srgbClr val="00B050"/>
            </a:solidFill>
          </a:ln>
        </p:spPr>
        <p:txBody>
          <a:bodyPr wrap="square" lIns="182880" tIns="91440" rIns="182880" bIns="91440" rtlCol="0">
            <a:noAutofit/>
          </a:bodyPr>
          <a:lstStyle/>
          <a:p>
            <a:r>
              <a:rPr lang="en-US" sz="1600" b="1" dirty="0">
                <a:latin typeface="Verdana" charset="0"/>
                <a:ea typeface="Verdana" charset="0"/>
                <a:cs typeface="Verdana" charset="0"/>
              </a:rPr>
              <a:t>The regulations do not provide us a clear answer.</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One could ask, “How many records is too many” or “How old is too old to require investigators to go back and get informed consent?” before you can say it is impracticable to get consent.</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Regulations, agency guidance or warning letters really do not tell us a magic number for when getting consent would be impracticable. Or how old the records must before they can be considered impracticable.</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This is up to local policies to define.</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endParaRPr lang="x-none" altLang="x-none" sz="1600" dirty="0">
              <a:latin typeface="Arial" charset="0"/>
            </a:endParaRPr>
          </a:p>
        </p:txBody>
      </p:sp>
    </p:spTree>
    <p:extLst>
      <p:ext uri="{BB962C8B-B14F-4D97-AF65-F5344CB8AC3E}">
        <p14:creationId xmlns:p14="http://schemas.microsoft.com/office/powerpoint/2010/main" val="26887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81726"/>
            <a:ext cx="11150625" cy="12003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Take Away Message</a:t>
            </a:r>
          </a:p>
          <a:p>
            <a:pPr defTabSz="914400"/>
            <a:endParaRPr lang="en-US" sz="1400" dirty="0"/>
          </a:p>
          <a:p>
            <a:pPr defTabSz="914400"/>
            <a:endParaRPr lang="en-US" sz="1400" dirty="0"/>
          </a:p>
          <a:p>
            <a:pPr lvl="0">
              <a:defRPr sz="1800"/>
            </a:pPr>
            <a:r>
              <a:rPr lang="en-US" sz="2200" b="0" dirty="0"/>
              <a:t>The IRB must find and document each waiver element. No short cuts</a:t>
            </a:r>
            <a:r>
              <a:rPr lang="en-US" sz="1600" b="0" dirty="0"/>
              <a:t>.</a:t>
            </a:r>
          </a:p>
        </p:txBody>
      </p:sp>
      <p:sp>
        <p:nvSpPr>
          <p:cNvPr id="12" name="Rectangle 11"/>
          <p:cNvSpPr/>
          <p:nvPr/>
        </p:nvSpPr>
        <p:spPr>
          <a:xfrm>
            <a:off x="164161" y="1974010"/>
            <a:ext cx="5314972"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49873" y="2660863"/>
            <a:ext cx="5287492" cy="4604910"/>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t> “OHRP </a:t>
            </a:r>
            <a:r>
              <a:rPr lang="en-US" sz="2000" b="1" dirty="0"/>
              <a:t>found no evidence the IRB satisfied the requirement to find and document specific criteria </a:t>
            </a:r>
            <a:r>
              <a:rPr lang="en-US" sz="2000" dirty="0"/>
              <a:t>when approving a waiver of informed consent.”</a:t>
            </a:r>
            <a:r>
              <a:rPr lang="en-US" sz="1600" dirty="0"/>
              <a:t> </a:t>
            </a:r>
            <a:r>
              <a:rPr lang="en-US" sz="1200" dirty="0"/>
              <a:t>OHRP, Letter to Mary Beth Burns from Kristina </a:t>
            </a:r>
            <a:r>
              <a:rPr lang="en-US" sz="1200" dirty="0" err="1"/>
              <a:t>Borror</a:t>
            </a:r>
            <a:r>
              <a:rPr lang="en-US" sz="1200" dirty="0"/>
              <a:t> (12/13/2002)</a:t>
            </a:r>
          </a:p>
          <a:p>
            <a:r>
              <a:rPr lang="en-US" sz="2000" dirty="0"/>
              <a:t> “OHRP finds </a:t>
            </a:r>
            <a:r>
              <a:rPr lang="en-US" sz="2000" b="1" dirty="0"/>
              <a:t>no evidence IRB made and documented the findings</a:t>
            </a:r>
            <a:r>
              <a:rPr lang="en-US" sz="2000" dirty="0"/>
              <a:t> to waive informed consent.” </a:t>
            </a:r>
            <a:r>
              <a:rPr lang="en-US" sz="1200" dirty="0"/>
              <a:t>OHRP, Letter to Kenneth L. </a:t>
            </a:r>
            <a:r>
              <a:rPr lang="en-US" sz="1200" dirty="0" err="1"/>
              <a:t>Dretchen</a:t>
            </a:r>
            <a:r>
              <a:rPr lang="en-US" sz="1200" dirty="0"/>
              <a:t> from Kristina </a:t>
            </a:r>
            <a:r>
              <a:rPr lang="en-US" sz="1200" dirty="0" err="1"/>
              <a:t>Borror</a:t>
            </a:r>
            <a:r>
              <a:rPr lang="en-US" sz="1200" dirty="0"/>
              <a:t> (10/4/2000)</a:t>
            </a:r>
          </a:p>
          <a:p>
            <a:r>
              <a:rPr lang="en-US" sz="2000" dirty="0"/>
              <a:t>“IRB granted a waiver of informed consent but the </a:t>
            </a:r>
            <a:r>
              <a:rPr lang="en-US" sz="2000" b="1" dirty="0"/>
              <a:t>IRB approval for waiver was not adequately documented by the IRB in either the minutes or approval letter.</a:t>
            </a:r>
            <a:r>
              <a:rPr lang="en-US" sz="2000" dirty="0"/>
              <a:t>” </a:t>
            </a:r>
            <a:r>
              <a:rPr lang="en-US" sz="1200" dirty="0"/>
              <a:t>OHRP, Letter to Bruce Wellman, MD from Lisa A. Rooney, JD (12/16/2009)</a:t>
            </a:r>
          </a:p>
        </p:txBody>
      </p:sp>
      <p:sp>
        <p:nvSpPr>
          <p:cNvPr id="14" name="Text Placeholder 19"/>
          <p:cNvSpPr txBox="1">
            <a:spLocks/>
          </p:cNvSpPr>
          <p:nvPr/>
        </p:nvSpPr>
        <p:spPr>
          <a:xfrm>
            <a:off x="505413" y="1998083"/>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OHRP’s Message</a:t>
            </a:r>
          </a:p>
        </p:txBody>
      </p:sp>
      <p:sp>
        <p:nvSpPr>
          <p:cNvPr id="2" name="Rectangle 1"/>
          <p:cNvSpPr/>
          <p:nvPr/>
        </p:nvSpPr>
        <p:spPr>
          <a:xfrm>
            <a:off x="6815138" y="2654536"/>
            <a:ext cx="5043488" cy="2062103"/>
          </a:xfrm>
          <a:prstGeom prst="rect">
            <a:avLst/>
          </a:prstGeom>
        </p:spPr>
        <p:txBody>
          <a:bodyPr wrap="square">
            <a:spAutoFit/>
          </a:bodyPr>
          <a:lstStyle/>
          <a:p>
            <a:pPr lvl="0">
              <a:defRPr sz="1800"/>
            </a:pPr>
            <a:r>
              <a:rPr lang="en-US" sz="3200"/>
              <a:t>Do </a:t>
            </a:r>
            <a:r>
              <a:rPr lang="en-US" sz="3200" dirty="0"/>
              <a:t>NOT fall into the trap of collapsing the minimal risk criteria with the practicability criteria. </a:t>
            </a:r>
          </a:p>
        </p:txBody>
      </p:sp>
      <p:pic>
        <p:nvPicPr>
          <p:cNvPr id="15" name="Picture 14"/>
          <p:cNvPicPr>
            <a:picLocks noChangeAspect="1"/>
          </p:cNvPicPr>
          <p:nvPr/>
        </p:nvPicPr>
        <p:blipFill>
          <a:blip r:embed="rId3" cstate="print"/>
          <a:stretch>
            <a:fillRect/>
          </a:stretch>
        </p:blipFill>
        <p:spPr>
          <a:xfrm>
            <a:off x="11875" y="24714"/>
            <a:ext cx="1470212" cy="1785813"/>
          </a:xfrm>
          <a:prstGeom prst="rect">
            <a:avLst/>
          </a:prstGeom>
        </p:spPr>
      </p:pic>
      <p:sp>
        <p:nvSpPr>
          <p:cNvPr id="11" name="Rectangle 10"/>
          <p:cNvSpPr/>
          <p:nvPr/>
        </p:nvSpPr>
        <p:spPr>
          <a:xfrm>
            <a:off x="149873" y="1954684"/>
            <a:ext cx="5329260" cy="531108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195776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Subjects are Not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 Front of Me</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It’s Just Too Hard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to Get Consent</a:t>
            </a:r>
          </a:p>
        </p:txBody>
      </p:sp>
      <p:sp>
        <p:nvSpPr>
          <p:cNvPr id="21" name="Rectangle 20">
            <a:hlinkClick r:id="rId4" action="ppaction://hlinksldjump"/>
          </p:cNvPr>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It’s Only Retrospective</a:t>
            </a:r>
          </a:p>
        </p:txBody>
      </p:sp>
      <p:sp>
        <p:nvSpPr>
          <p:cNvPr id="22" name="Rectangle 21">
            <a:hlinkClick r:id="rId4"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Getting Consent will Lower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My Enrollment Numbers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2" name="Title 3"/>
          <p:cNvSpPr txBox="1">
            <a:spLocks/>
          </p:cNvSpPr>
          <p:nvPr/>
        </p:nvSpPr>
        <p:spPr bwMode="auto">
          <a:xfrm>
            <a:off x="1496032" y="1487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Practicably Criteria</a:t>
            </a:r>
          </a:p>
          <a:p>
            <a:pPr defTabSz="914400"/>
            <a:endParaRPr lang="en-US" sz="1400" dirty="0"/>
          </a:p>
          <a:p>
            <a:pPr defTabSz="914400"/>
            <a:r>
              <a:rPr lang="en-US" sz="2200" b="0" dirty="0"/>
              <a:t>This is the hardest element to prove.  Let’s walk through some justifications seen in warning letters.</a:t>
            </a:r>
          </a:p>
        </p:txBody>
      </p:sp>
    </p:spTree>
    <p:extLst>
      <p:ext uri="{BB962C8B-B14F-4D97-AF65-F5344CB8AC3E}">
        <p14:creationId xmlns:p14="http://schemas.microsoft.com/office/powerpoint/2010/main" val="448056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149873" y="2477137"/>
            <a:ext cx="4958339" cy="303601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74964" y="2481413"/>
            <a:ext cx="4920686"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8"/>
            <a:ext cx="4920686" cy="2298568"/>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rgbClr val="4E5252"/>
                </a:solidFill>
                <a:latin typeface="Verdana" charset="0"/>
                <a:ea typeface="Verdana" charset="0"/>
                <a:cs typeface="Verdana" charset="0"/>
              </a:rPr>
              <a:t>“It is not practicable to conduct research without the waiver as there is no actual patient participation or involvement in this study.”</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6" name="Shape 104"/>
          <p:cNvSpPr/>
          <p:nvPr/>
        </p:nvSpPr>
        <p:spPr>
          <a:xfrm>
            <a:off x="149873" y="5565805"/>
            <a:ext cx="494577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marL="0" indent="0">
              <a:buNone/>
            </a:pPr>
            <a:r>
              <a:rPr lang="en-US" sz="1600" dirty="0">
                <a:solidFill>
                  <a:srgbClr val="4E5252"/>
                </a:solidFill>
                <a:latin typeface="Verdana" charset="0"/>
                <a:ea typeface="Verdana" charset="0"/>
                <a:cs typeface="Verdana" charset="0"/>
              </a:rPr>
              <a:t>OHRP, Letter to William New from Patrick J. </a:t>
            </a:r>
            <a:r>
              <a:rPr lang="en-US" sz="1600" dirty="0" err="1">
                <a:solidFill>
                  <a:srgbClr val="4E5252"/>
                </a:solidFill>
                <a:latin typeface="Verdana" charset="0"/>
                <a:ea typeface="Verdana" charset="0"/>
                <a:cs typeface="Verdana" charset="0"/>
              </a:rPr>
              <a:t>McNeilly</a:t>
            </a:r>
            <a:r>
              <a:rPr lang="en-US" sz="1600" dirty="0">
                <a:solidFill>
                  <a:srgbClr val="4E5252"/>
                </a:solidFill>
                <a:latin typeface="Verdana" charset="0"/>
                <a:ea typeface="Verdana" charset="0"/>
                <a:cs typeface="Verdana" charset="0"/>
              </a:rPr>
              <a:t>, PhD (2/8/2001)</a:t>
            </a:r>
          </a:p>
        </p:txBody>
      </p:sp>
      <p:sp>
        <p:nvSpPr>
          <p:cNvPr id="17" name="Title 3"/>
          <p:cNvSpPr txBox="1">
            <a:spLocks/>
          </p:cNvSpPr>
          <p:nvPr/>
        </p:nvSpPr>
        <p:spPr bwMode="auto">
          <a:xfrm>
            <a:off x="1462952" y="60914"/>
            <a:ext cx="11150625" cy="11387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1600" b="0" dirty="0"/>
              <a:t>Often in a emergency room setting it can be difficult to obtain consent or subjects may not be readily available to the investigators.</a:t>
            </a:r>
          </a:p>
        </p:txBody>
      </p:sp>
      <p:sp>
        <p:nvSpPr>
          <p:cNvPr id="10" name="Rectangle 9"/>
          <p:cNvSpPr/>
          <p:nvPr/>
        </p:nvSpPr>
        <p:spPr>
          <a:xfrm>
            <a:off x="5432379" y="2477137"/>
            <a:ext cx="7181198" cy="3816429"/>
          </a:xfrm>
          <a:prstGeom prst="rect">
            <a:avLst/>
          </a:prstGeom>
        </p:spPr>
        <p:txBody>
          <a:bodyPr wrap="square">
            <a:spAutoFit/>
          </a:bodyPr>
          <a:lstStyle/>
          <a:p>
            <a:pPr lvl="0">
              <a:defRPr sz="1800"/>
            </a:pPr>
            <a:r>
              <a:rPr lang="en-US" sz="2200" dirty="0">
                <a:latin typeface="Verdana" charset="0"/>
                <a:ea typeface="Verdana" charset="0"/>
                <a:cs typeface="Verdana" charset="0"/>
              </a:rPr>
              <a:t>This study involved children and adolescents who presented at the emergency department with acute appendicitis. The consulting senior surgical resident evaluated the children. Those with equivocal clinical findings were enrolled in the study. </a:t>
            </a:r>
          </a:p>
          <a:p>
            <a:pPr lvl="0">
              <a:defRPr sz="1800"/>
            </a:pPr>
            <a:endParaRPr lang="en-US" sz="2200" dirty="0">
              <a:latin typeface="Verdana" charset="0"/>
              <a:ea typeface="Verdana" charset="0"/>
              <a:cs typeface="Verdana" charset="0"/>
            </a:endParaRPr>
          </a:p>
          <a:p>
            <a:pPr lvl="0">
              <a:defRPr sz="1800"/>
            </a:pPr>
            <a:r>
              <a:rPr lang="en-US" sz="2200" dirty="0">
                <a:latin typeface="Verdana" charset="0"/>
                <a:ea typeface="Verdana" charset="0"/>
                <a:cs typeface="Verdana" charset="0"/>
              </a:rPr>
              <a:t>The research team was informed of the ultrasonography results and prospectively collected routine clinical data related to the ER evaluation.</a:t>
            </a:r>
            <a:endParaRPr lang="en-US" sz="2200" b="1" dirty="0">
              <a:latin typeface="Verdana" charset="0"/>
              <a:ea typeface="Verdana" charset="0"/>
              <a:cs typeface="Verdana" charset="0"/>
            </a:endParaRPr>
          </a:p>
        </p:txBody>
      </p:sp>
    </p:spTree>
    <p:extLst>
      <p:ext uri="{BB962C8B-B14F-4D97-AF65-F5344CB8AC3E}">
        <p14:creationId xmlns:p14="http://schemas.microsoft.com/office/powerpoint/2010/main" val="37295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87" y="32659"/>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81726"/>
            <a:ext cx="11150625"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Informed Consent Requirements</a:t>
            </a:r>
          </a:p>
          <a:p>
            <a:pPr defTabSz="914400"/>
            <a:endParaRPr lang="en-US" sz="1400" dirty="0"/>
          </a:p>
          <a:p>
            <a:pPr defTabSz="914400"/>
            <a:r>
              <a:rPr lang="en-US" b="0" dirty="0"/>
              <a:t>Regulations give several options on how to accomplish the informed consent requirements.</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6548187"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Use of Short Form</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Waiver of Documentation</a:t>
            </a:r>
          </a:p>
        </p:txBody>
      </p:sp>
      <p:sp>
        <p:nvSpPr>
          <p:cNvPr id="13" name="Rectangle 12"/>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Informed Consent:</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General</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Waiver of Process</a:t>
            </a:r>
          </a:p>
        </p:txBody>
      </p:sp>
    </p:spTree>
    <p:extLst>
      <p:ext uri="{BB962C8B-B14F-4D97-AF65-F5344CB8AC3E}">
        <p14:creationId xmlns:p14="http://schemas.microsoft.com/office/powerpoint/2010/main" val="1793153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149873" y="2477137"/>
            <a:ext cx="4958339" cy="303601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74964" y="2481413"/>
            <a:ext cx="4920686"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8"/>
            <a:ext cx="4920686" cy="2298568"/>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rgbClr val="4E5252"/>
                </a:solidFill>
                <a:latin typeface="Verdana" charset="0"/>
                <a:ea typeface="Verdana" charset="0"/>
                <a:cs typeface="Verdana" charset="0"/>
              </a:rPr>
              <a:t>“It is not practicable to conduct research without the waiver as there is no actual patient participation or involvement in this study.”</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6" name="Shape 104"/>
          <p:cNvSpPr/>
          <p:nvPr/>
        </p:nvSpPr>
        <p:spPr>
          <a:xfrm>
            <a:off x="149873" y="5565805"/>
            <a:ext cx="494577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marL="0" indent="0">
              <a:buNone/>
            </a:pPr>
            <a:r>
              <a:rPr lang="en-US" sz="1600" dirty="0">
                <a:solidFill>
                  <a:srgbClr val="4E5252"/>
                </a:solidFill>
                <a:latin typeface="Verdana" charset="0"/>
                <a:ea typeface="Verdana" charset="0"/>
                <a:cs typeface="Verdana" charset="0"/>
              </a:rPr>
              <a:t>OHRP, Letter to William New from Patrick J. </a:t>
            </a:r>
            <a:r>
              <a:rPr lang="en-US" sz="1600" dirty="0" err="1">
                <a:solidFill>
                  <a:srgbClr val="4E5252"/>
                </a:solidFill>
                <a:latin typeface="Verdana" charset="0"/>
                <a:ea typeface="Verdana" charset="0"/>
                <a:cs typeface="Verdana" charset="0"/>
              </a:rPr>
              <a:t>McNeilly</a:t>
            </a:r>
            <a:r>
              <a:rPr lang="en-US" sz="1600" dirty="0">
                <a:solidFill>
                  <a:srgbClr val="4E5252"/>
                </a:solidFill>
                <a:latin typeface="Verdana" charset="0"/>
                <a:ea typeface="Verdana" charset="0"/>
                <a:cs typeface="Verdana" charset="0"/>
              </a:rPr>
              <a:t>, PhD (2/8/2001)</a:t>
            </a:r>
          </a:p>
        </p:txBody>
      </p:sp>
      <p:sp>
        <p:nvSpPr>
          <p:cNvPr id="17" name="Title 3"/>
          <p:cNvSpPr txBox="1">
            <a:spLocks/>
          </p:cNvSpPr>
          <p:nvPr/>
        </p:nvSpPr>
        <p:spPr bwMode="auto">
          <a:xfrm>
            <a:off x="1462952" y="60914"/>
            <a:ext cx="11150625" cy="11387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1600" b="0" dirty="0"/>
              <a:t>OHRP felt it would have been practicable to obtain parental permission for at least the conduct of the follow-up research interviews and prospective collection of routine clinical data. </a:t>
            </a:r>
          </a:p>
        </p:txBody>
      </p:sp>
      <p:sp>
        <p:nvSpPr>
          <p:cNvPr id="10" name="Rectangle 9"/>
          <p:cNvSpPr/>
          <p:nvPr/>
        </p:nvSpPr>
        <p:spPr>
          <a:xfrm>
            <a:off x="5291295" y="2477137"/>
            <a:ext cx="7322282" cy="3785652"/>
          </a:xfrm>
          <a:prstGeom prst="rect">
            <a:avLst/>
          </a:prstGeom>
        </p:spPr>
        <p:txBody>
          <a:bodyPr wrap="square">
            <a:spAutoFit/>
          </a:bodyPr>
          <a:lstStyle/>
          <a:p>
            <a:r>
              <a:rPr lang="en-US" sz="2400" dirty="0">
                <a:latin typeface="Verdana" charset="0"/>
                <a:ea typeface="Verdana" charset="0"/>
                <a:cs typeface="Verdana" charset="0"/>
              </a:rPr>
              <a:t>“[I]t appears that it would have been practicable to obtain parental permission for at least the conduct of the follow-up research interviews and probably for the prospective collection of routine clinical data related to the emergency room evaluation. </a:t>
            </a:r>
          </a:p>
          <a:p>
            <a:endParaRPr lang="en-US" sz="2400" dirty="0">
              <a:latin typeface="Verdana" charset="0"/>
              <a:ea typeface="Verdana" charset="0"/>
              <a:cs typeface="Verdana" charset="0"/>
            </a:endParaRPr>
          </a:p>
          <a:p>
            <a:r>
              <a:rPr lang="en-US" sz="2400" dirty="0">
                <a:latin typeface="Verdana" charset="0"/>
                <a:ea typeface="Verdana" charset="0"/>
                <a:cs typeface="Verdana" charset="0"/>
              </a:rPr>
              <a:t>If so, the research would have not have satisfied the requirements for waiver of informed consent.” </a:t>
            </a:r>
          </a:p>
        </p:txBody>
      </p:sp>
    </p:spTree>
    <p:extLst>
      <p:ext uri="{BB962C8B-B14F-4D97-AF65-F5344CB8AC3E}">
        <p14:creationId xmlns:p14="http://schemas.microsoft.com/office/powerpoint/2010/main" val="615083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a:solidFill>
                  <a:schemeClr val="bg2"/>
                </a:solidFill>
                <a:latin typeface="Verdana" panose="020B0604030504040204" pitchFamily="34" charset="0"/>
                <a:ea typeface="Verdana" panose="020B0604030504040204" pitchFamily="34" charset="0"/>
                <a:cs typeface="Verdana" panose="020B0604030504040204" pitchFamily="34" charset="0"/>
              </a:rPr>
              <a:t>Subjects are Not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 Front of Me</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It’s Just Too Hard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to Get Consent</a:t>
            </a:r>
          </a:p>
        </p:txBody>
      </p:sp>
      <p:sp>
        <p:nvSpPr>
          <p:cNvPr id="21" name="Rectangle 20">
            <a:hlinkClick r:id="rId4" action="ppaction://hlinksldjump"/>
          </p:cNvPr>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It’s Only Retrospective</a:t>
            </a:r>
          </a:p>
        </p:txBody>
      </p:sp>
      <p:sp>
        <p:nvSpPr>
          <p:cNvPr id="22" name="Rectangle 21">
            <a:hlinkClick r:id="rId4"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Getting Consent will Lower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My Enrollment Numbers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2" name="Title 3"/>
          <p:cNvSpPr txBox="1">
            <a:spLocks/>
          </p:cNvSpPr>
          <p:nvPr/>
        </p:nvSpPr>
        <p:spPr bwMode="auto">
          <a:xfrm>
            <a:off x="1496032" y="1487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Practicably Criteria</a:t>
            </a:r>
          </a:p>
          <a:p>
            <a:pPr defTabSz="914400"/>
            <a:endParaRPr lang="en-US" sz="1400" dirty="0"/>
          </a:p>
          <a:p>
            <a:pPr defTabSz="914400"/>
            <a:r>
              <a:rPr lang="en-US" sz="2200" b="0" dirty="0"/>
              <a:t>This is the hardest element to prove.  Let’s walk through some justifications seen in warning letters.</a:t>
            </a:r>
          </a:p>
        </p:txBody>
      </p:sp>
    </p:spTree>
    <p:extLst>
      <p:ext uri="{BB962C8B-B14F-4D97-AF65-F5344CB8AC3E}">
        <p14:creationId xmlns:p14="http://schemas.microsoft.com/office/powerpoint/2010/main" val="1629120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2" name="Rectangle 11"/>
          <p:cNvSpPr/>
          <p:nvPr/>
        </p:nvSpPr>
        <p:spPr>
          <a:xfrm>
            <a:off x="160675" y="2481413"/>
            <a:ext cx="4960065"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8"/>
            <a:ext cx="4920686" cy="2957612"/>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000" dirty="0">
                <a:solidFill>
                  <a:srgbClr val="4E5252"/>
                </a:solidFill>
                <a:latin typeface="Verdana" charset="0"/>
                <a:ea typeface="Verdana" charset="0"/>
                <a:cs typeface="Verdana" charset="0"/>
              </a:rPr>
              <a:t>“Requiring informed consent will slow down the process, and in some cases may skew survival rates shown by data.”</a:t>
            </a:r>
          </a:p>
          <a:p>
            <a:pPr lvl="0">
              <a:defRPr sz="1800"/>
            </a:pPr>
            <a:r>
              <a:rPr lang="en-US" sz="2000" dirty="0">
                <a:solidFill>
                  <a:srgbClr val="4E5252"/>
                </a:solidFill>
                <a:latin typeface="Verdana" charset="0"/>
                <a:ea typeface="Verdana" charset="0"/>
                <a:cs typeface="Verdana" charset="0"/>
              </a:rPr>
              <a:t>“It would take longer for the subjects to complete the informed consent process than it would to complete the survey…”</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6" name="Shape 104"/>
          <p:cNvSpPr/>
          <p:nvPr/>
        </p:nvSpPr>
        <p:spPr>
          <a:xfrm>
            <a:off x="174964" y="6250785"/>
            <a:ext cx="4945777" cy="107721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marL="0" indent="0">
              <a:buNone/>
            </a:pPr>
            <a:r>
              <a:rPr lang="en-US" sz="1600" dirty="0">
                <a:latin typeface="Verdana" charset="0"/>
                <a:ea typeface="Verdana" charset="0"/>
                <a:cs typeface="Verdana" charset="0"/>
              </a:rPr>
              <a:t>OHRP, Letter to Dr. Gerald </a:t>
            </a:r>
            <a:r>
              <a:rPr lang="en-US" sz="1600" dirty="0" err="1">
                <a:latin typeface="Verdana" charset="0"/>
                <a:ea typeface="Verdana" charset="0"/>
                <a:cs typeface="Verdana" charset="0"/>
              </a:rPr>
              <a:t>Litwack</a:t>
            </a:r>
            <a:r>
              <a:rPr lang="en-US" sz="1600" dirty="0">
                <a:latin typeface="Verdana" charset="0"/>
                <a:ea typeface="Verdana" charset="0"/>
                <a:cs typeface="Verdana" charset="0"/>
              </a:rPr>
              <a:t> from Carol J. Weil, JD (6/10/2002)</a:t>
            </a:r>
          </a:p>
          <a:p>
            <a:pPr marL="0" indent="0">
              <a:buNone/>
            </a:pPr>
            <a:r>
              <a:rPr lang="en-US" sz="1600" dirty="0">
                <a:latin typeface="Verdana" charset="0"/>
                <a:ea typeface="Verdana" charset="0"/>
                <a:cs typeface="Verdana" charset="0"/>
              </a:rPr>
              <a:t>OHRP, Letter to Dr. </a:t>
            </a:r>
            <a:r>
              <a:rPr lang="en-US" sz="1600" dirty="0" err="1">
                <a:latin typeface="Verdana" charset="0"/>
                <a:ea typeface="Verdana" charset="0"/>
                <a:cs typeface="Verdana" charset="0"/>
              </a:rPr>
              <a:t>Fazwaz</a:t>
            </a:r>
            <a:r>
              <a:rPr lang="en-US" sz="1600" dirty="0">
                <a:latin typeface="Verdana" charset="0"/>
                <a:ea typeface="Verdana" charset="0"/>
                <a:cs typeface="Verdana" charset="0"/>
              </a:rPr>
              <a:t> T. </a:t>
            </a:r>
            <a:r>
              <a:rPr lang="en-US" sz="1600" dirty="0" err="1">
                <a:latin typeface="Verdana" charset="0"/>
                <a:ea typeface="Verdana" charset="0"/>
                <a:cs typeface="Verdana" charset="0"/>
              </a:rPr>
              <a:t>Ulaby</a:t>
            </a:r>
            <a:r>
              <a:rPr lang="en-US" sz="1600" dirty="0">
                <a:latin typeface="Verdana" charset="0"/>
                <a:ea typeface="Verdana" charset="0"/>
                <a:cs typeface="Verdana" charset="0"/>
              </a:rPr>
              <a:t> from Carol J. Weil, JD (04/29/2002)</a:t>
            </a:r>
          </a:p>
        </p:txBody>
      </p:sp>
      <p:sp>
        <p:nvSpPr>
          <p:cNvPr id="17" name="Title 3"/>
          <p:cNvSpPr txBox="1">
            <a:spLocks/>
          </p:cNvSpPr>
          <p:nvPr/>
        </p:nvSpPr>
        <p:spPr bwMode="auto">
          <a:xfrm>
            <a:off x="1462952" y="60914"/>
            <a:ext cx="11150625" cy="11387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1600" b="0" dirty="0"/>
              <a:t>While consent can be difficult to obtain, OHRP warning letters makes it clear that inconvenience is not the equivalent to impracticable.</a:t>
            </a:r>
          </a:p>
        </p:txBody>
      </p:sp>
      <p:sp>
        <p:nvSpPr>
          <p:cNvPr id="10" name="Rectangle 9"/>
          <p:cNvSpPr/>
          <p:nvPr/>
        </p:nvSpPr>
        <p:spPr>
          <a:xfrm>
            <a:off x="5757863" y="2662674"/>
            <a:ext cx="6855714" cy="3323987"/>
          </a:xfrm>
          <a:prstGeom prst="rect">
            <a:avLst/>
          </a:prstGeom>
        </p:spPr>
        <p:txBody>
          <a:bodyPr wrap="square">
            <a:spAutoFit/>
          </a:bodyPr>
          <a:lstStyle/>
          <a:p>
            <a:r>
              <a:rPr lang="en-US" sz="3500" dirty="0">
                <a:latin typeface="Verdana" charset="0"/>
                <a:ea typeface="Verdana" charset="0"/>
                <a:cs typeface="Verdana" charset="0"/>
              </a:rPr>
              <a:t>“[N]</a:t>
            </a:r>
            <a:r>
              <a:rPr lang="en-US" sz="3500" dirty="0" err="1">
                <a:latin typeface="Verdana" charset="0"/>
                <a:ea typeface="Verdana" charset="0"/>
                <a:cs typeface="Verdana" charset="0"/>
              </a:rPr>
              <a:t>ote</a:t>
            </a:r>
            <a:r>
              <a:rPr lang="en-US" sz="3500" dirty="0">
                <a:latin typeface="Verdana" charset="0"/>
                <a:ea typeface="Verdana" charset="0"/>
                <a:cs typeface="Verdana" charset="0"/>
              </a:rPr>
              <a:t> that mere inconvenience in contacting individuals is not a justification for concluding that obtaining informed consent is impracticable.” </a:t>
            </a:r>
          </a:p>
        </p:txBody>
      </p:sp>
      <p:sp>
        <p:nvSpPr>
          <p:cNvPr id="11" name="Rectangle 10"/>
          <p:cNvSpPr/>
          <p:nvPr/>
        </p:nvSpPr>
        <p:spPr>
          <a:xfrm>
            <a:off x="149873" y="2477137"/>
            <a:ext cx="4958339" cy="3695063"/>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899950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2" name="Rectangle 11"/>
          <p:cNvSpPr/>
          <p:nvPr/>
        </p:nvSpPr>
        <p:spPr>
          <a:xfrm>
            <a:off x="160676" y="2209949"/>
            <a:ext cx="4947536"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2943124"/>
            <a:ext cx="4920686" cy="2957612"/>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latin typeface="Verdana" charset="0"/>
                <a:ea typeface="Verdana" charset="0"/>
                <a:cs typeface="Verdana" charset="0"/>
              </a:rPr>
              <a:t>“The large number of patients needed to conduct this research prohibits the collection of consent, as such a requirement would place undue cost and burden on the research team and would render the research unfeasible.”</a:t>
            </a:r>
          </a:p>
          <a:p>
            <a:r>
              <a:rPr lang="en-US" sz="2000" dirty="0">
                <a:latin typeface="Verdana" charset="0"/>
                <a:ea typeface="Verdana" charset="0"/>
                <a:cs typeface="Verdana" charset="0"/>
              </a:rPr>
              <a:t>“A prospective pilot study screening hundreds of subjects would be cost-prohibitive.”</a:t>
            </a:r>
          </a:p>
        </p:txBody>
      </p:sp>
      <p:sp>
        <p:nvSpPr>
          <p:cNvPr id="14" name="Text Placeholder 19"/>
          <p:cNvSpPr txBox="1">
            <a:spLocks/>
          </p:cNvSpPr>
          <p:nvPr/>
        </p:nvSpPr>
        <p:spPr>
          <a:xfrm>
            <a:off x="511694" y="2248310"/>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7" name="Title 3"/>
          <p:cNvSpPr txBox="1">
            <a:spLocks/>
          </p:cNvSpPr>
          <p:nvPr/>
        </p:nvSpPr>
        <p:spPr bwMode="auto">
          <a:xfrm>
            <a:off x="1462952" y="60914"/>
            <a:ext cx="11150625" cy="11387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1600" b="0" dirty="0"/>
              <a:t>Is costs ever a good justification for showing the research is not practicable without a waiver? Interestingly OHRP’s answer about cost being a justification would seem to hinge on the type of research. </a:t>
            </a:r>
          </a:p>
        </p:txBody>
      </p:sp>
      <p:sp>
        <p:nvSpPr>
          <p:cNvPr id="10" name="Rectangle 9"/>
          <p:cNvSpPr/>
          <p:nvPr/>
        </p:nvSpPr>
        <p:spPr>
          <a:xfrm>
            <a:off x="6115050" y="2852113"/>
            <a:ext cx="6498527" cy="2492990"/>
          </a:xfrm>
          <a:prstGeom prst="rect">
            <a:avLst/>
          </a:prstGeom>
        </p:spPr>
        <p:txBody>
          <a:bodyPr wrap="square">
            <a:spAutoFit/>
          </a:bodyPr>
          <a:lstStyle/>
          <a:p>
            <a:r>
              <a:rPr lang="en-US" sz="2600" dirty="0"/>
              <a:t>“If the study involves review of, say medical records, then it may be impracticable to do the research if consent is required. If the study involves a survey, or interview, then it is not clear that it would meet the practicability requirement.”</a:t>
            </a:r>
          </a:p>
        </p:txBody>
      </p:sp>
      <p:sp>
        <p:nvSpPr>
          <p:cNvPr id="2" name="Rectangle 1"/>
          <p:cNvSpPr/>
          <p:nvPr/>
        </p:nvSpPr>
        <p:spPr>
          <a:xfrm>
            <a:off x="7655238" y="6742501"/>
            <a:ext cx="4958339" cy="584775"/>
          </a:xfrm>
          <a:prstGeom prst="rect">
            <a:avLst/>
          </a:prstGeom>
        </p:spPr>
        <p:txBody>
          <a:bodyPr wrap="square">
            <a:spAutoFit/>
          </a:bodyPr>
          <a:lstStyle/>
          <a:p>
            <a:r>
              <a:rPr lang="en-US" sz="1600" dirty="0">
                <a:latin typeface="Verdana" charset="0"/>
                <a:ea typeface="Verdana" charset="0"/>
                <a:cs typeface="Verdana" charset="0"/>
              </a:rPr>
              <a:t>Email from Kristina C. </a:t>
            </a:r>
            <a:r>
              <a:rPr lang="en-US" sz="1600" dirty="0" err="1">
                <a:latin typeface="Verdana" charset="0"/>
                <a:ea typeface="Verdana" charset="0"/>
                <a:cs typeface="Verdana" charset="0"/>
              </a:rPr>
              <a:t>Borror</a:t>
            </a:r>
            <a:r>
              <a:rPr lang="en-US" sz="1600" dirty="0">
                <a:latin typeface="Verdana" charset="0"/>
                <a:ea typeface="Verdana" charset="0"/>
                <a:cs typeface="Verdana" charset="0"/>
              </a:rPr>
              <a:t>, Ph.D., Director, OHRP to Rebecca Ballard (8/17/2015)</a:t>
            </a:r>
          </a:p>
        </p:txBody>
      </p:sp>
      <p:sp>
        <p:nvSpPr>
          <p:cNvPr id="11" name="Rectangle 10"/>
          <p:cNvSpPr/>
          <p:nvPr/>
        </p:nvSpPr>
        <p:spPr>
          <a:xfrm>
            <a:off x="149873" y="2205673"/>
            <a:ext cx="4958339" cy="4295138"/>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1817221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a:solidFill>
                  <a:schemeClr val="bg2"/>
                </a:solidFill>
                <a:latin typeface="Verdana" panose="020B0604030504040204" pitchFamily="34" charset="0"/>
                <a:ea typeface="Verdana" panose="020B0604030504040204" pitchFamily="34" charset="0"/>
                <a:cs typeface="Verdana" panose="020B0604030504040204" pitchFamily="34" charset="0"/>
              </a:rPr>
              <a:t>Subjects are Not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 Front of Me</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It’s Just Too Hard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to Get Consent</a:t>
            </a:r>
          </a:p>
        </p:txBody>
      </p:sp>
      <p:sp>
        <p:nvSpPr>
          <p:cNvPr id="21" name="Rectangle 20">
            <a:hlinkClick r:id="rId4" action="ppaction://hlinksldjump"/>
          </p:cNvPr>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It’s Only Retrospective</a:t>
            </a:r>
          </a:p>
        </p:txBody>
      </p:sp>
      <p:sp>
        <p:nvSpPr>
          <p:cNvPr id="22" name="Rectangle 21">
            <a:hlinkClick r:id="rId4"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Getting Consent will Lower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My Enrollment Numbers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2" name="Title 3"/>
          <p:cNvSpPr txBox="1">
            <a:spLocks/>
          </p:cNvSpPr>
          <p:nvPr/>
        </p:nvSpPr>
        <p:spPr bwMode="auto">
          <a:xfrm>
            <a:off x="1496032" y="1487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Practicably Criteria</a:t>
            </a:r>
          </a:p>
          <a:p>
            <a:pPr defTabSz="914400"/>
            <a:endParaRPr lang="en-US" sz="1400" dirty="0"/>
          </a:p>
          <a:p>
            <a:pPr defTabSz="914400"/>
            <a:r>
              <a:rPr lang="en-US" sz="2200" b="0" dirty="0"/>
              <a:t>This is the hardest element to prove.  Let’s walk through some justifications seen in warning letters.</a:t>
            </a:r>
          </a:p>
        </p:txBody>
      </p:sp>
    </p:spTree>
    <p:extLst>
      <p:ext uri="{BB962C8B-B14F-4D97-AF65-F5344CB8AC3E}">
        <p14:creationId xmlns:p14="http://schemas.microsoft.com/office/powerpoint/2010/main" val="52714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29557"/>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2" name="Rectangle 11"/>
          <p:cNvSpPr/>
          <p:nvPr/>
        </p:nvSpPr>
        <p:spPr>
          <a:xfrm>
            <a:off x="149873" y="2481413"/>
            <a:ext cx="494577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74964" y="3214587"/>
            <a:ext cx="4920686" cy="3010261"/>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a:pPr>
            <a:r>
              <a:rPr lang="en-US" sz="2000" dirty="0">
                <a:solidFill>
                  <a:srgbClr val="4E5252"/>
                </a:solidFill>
                <a:latin typeface="Verdana" charset="0"/>
                <a:ea typeface="Verdana" charset="0"/>
                <a:cs typeface="Verdana" charset="0"/>
              </a:rPr>
              <a:t>“We believe that contacting patients via phone or letter in order to obtain informed consent is not practicable. Taking this approach may lead to a low participation rate, which will bias the data and invalidate our findings. If some patients who present to the clinic refuse to give consent, then this could also introduce bias.”</a:t>
            </a:r>
          </a:p>
        </p:txBody>
      </p:sp>
      <p:sp>
        <p:nvSpPr>
          <p:cNvPr id="14" name="Text Placeholder 19"/>
          <p:cNvSpPr txBox="1">
            <a:spLocks/>
          </p:cNvSpPr>
          <p:nvPr/>
        </p:nvSpPr>
        <p:spPr>
          <a:xfrm>
            <a:off x="511693" y="2534062"/>
            <a:ext cx="423469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Investigator Justification</a:t>
            </a:r>
          </a:p>
        </p:txBody>
      </p:sp>
      <p:sp>
        <p:nvSpPr>
          <p:cNvPr id="16" name="Shape 104"/>
          <p:cNvSpPr/>
          <p:nvPr/>
        </p:nvSpPr>
        <p:spPr>
          <a:xfrm>
            <a:off x="174964" y="6250785"/>
            <a:ext cx="494577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marL="342900" indent="-342900" defTabSz="457200">
              <a:defRPr sz="2000">
                <a:latin typeface="Arial"/>
                <a:ea typeface="Arial"/>
                <a:cs typeface="Arial"/>
                <a:sym typeface="Arial"/>
              </a:defRPr>
            </a:lvl1pPr>
          </a:lstStyle>
          <a:p>
            <a:pPr marL="0" indent="0">
              <a:buNone/>
            </a:pPr>
            <a:r>
              <a:rPr lang="en-US" sz="1600" dirty="0">
                <a:latin typeface="Verdana" charset="0"/>
                <a:ea typeface="Verdana" charset="0"/>
                <a:cs typeface="Verdana" charset="0"/>
              </a:rPr>
              <a:t>OHRP, Letter to Eugene P. </a:t>
            </a:r>
            <a:r>
              <a:rPr lang="en-US" sz="1600" dirty="0" err="1">
                <a:latin typeface="Verdana" charset="0"/>
                <a:ea typeface="Verdana" charset="0"/>
                <a:cs typeface="Verdana" charset="0"/>
              </a:rPr>
              <a:t>Trani</a:t>
            </a:r>
            <a:r>
              <a:rPr lang="en-US" sz="1600" dirty="0">
                <a:latin typeface="Verdana" charset="0"/>
                <a:ea typeface="Verdana" charset="0"/>
                <a:cs typeface="Verdana" charset="0"/>
              </a:rPr>
              <a:t>, PhD from </a:t>
            </a:r>
            <a:r>
              <a:rPr lang="en-US" sz="1600" dirty="0" err="1">
                <a:latin typeface="Verdana" charset="0"/>
                <a:ea typeface="Verdana" charset="0"/>
                <a:cs typeface="Verdana" charset="0"/>
              </a:rPr>
              <a:t>Micheale</a:t>
            </a:r>
            <a:r>
              <a:rPr lang="en-US" sz="1600" dirty="0">
                <a:latin typeface="Verdana" charset="0"/>
                <a:ea typeface="Verdana" charset="0"/>
                <a:cs typeface="Verdana" charset="0"/>
              </a:rPr>
              <a:t> </a:t>
            </a:r>
            <a:r>
              <a:rPr lang="en-US" sz="1600" dirty="0" err="1">
                <a:latin typeface="Verdana" charset="0"/>
                <a:ea typeface="Verdana" charset="0"/>
                <a:cs typeface="Verdana" charset="0"/>
              </a:rPr>
              <a:t>Carome</a:t>
            </a:r>
            <a:r>
              <a:rPr lang="en-US" sz="1600" dirty="0">
                <a:latin typeface="Verdana" charset="0"/>
                <a:ea typeface="Verdana" charset="0"/>
                <a:cs typeface="Verdana" charset="0"/>
              </a:rPr>
              <a:t>, MD (9/22/2000)</a:t>
            </a:r>
          </a:p>
        </p:txBody>
      </p:sp>
      <p:sp>
        <p:nvSpPr>
          <p:cNvPr id="17" name="Title 3"/>
          <p:cNvSpPr txBox="1">
            <a:spLocks/>
          </p:cNvSpPr>
          <p:nvPr/>
        </p:nvSpPr>
        <p:spPr bwMode="auto">
          <a:xfrm>
            <a:off x="1462952" y="111618"/>
            <a:ext cx="11150625" cy="132343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400" dirty="0"/>
          </a:p>
          <a:p>
            <a:pPr lvl="0">
              <a:defRPr sz="1800"/>
            </a:pPr>
            <a:r>
              <a:rPr lang="en-US" sz="2200" b="0" dirty="0"/>
              <a:t>Claiming that enrollment will be low if a waiver is not granted is not a viable option. </a:t>
            </a:r>
          </a:p>
        </p:txBody>
      </p:sp>
      <p:sp>
        <p:nvSpPr>
          <p:cNvPr id="10" name="Rectangle 9"/>
          <p:cNvSpPr/>
          <p:nvPr/>
        </p:nvSpPr>
        <p:spPr>
          <a:xfrm>
            <a:off x="5291295" y="2003468"/>
            <a:ext cx="7322282" cy="4832092"/>
          </a:xfrm>
          <a:prstGeom prst="rect">
            <a:avLst/>
          </a:prstGeom>
        </p:spPr>
        <p:txBody>
          <a:bodyPr wrap="square">
            <a:spAutoFit/>
          </a:bodyPr>
          <a:lstStyle/>
          <a:p>
            <a:r>
              <a:rPr lang="en-US" sz="2800" dirty="0">
                <a:latin typeface="Verdana" charset="0"/>
                <a:ea typeface="Verdana" charset="0"/>
                <a:cs typeface="Verdana" charset="0"/>
              </a:rPr>
              <a:t>“OHRP is concerned that the justification proposed by the investigator for finding that the research could not practicably be carried out without the waiver … is not ethically justifiable.”</a:t>
            </a:r>
          </a:p>
          <a:p>
            <a:endParaRPr lang="en-US" sz="2800" dirty="0">
              <a:latin typeface="Verdana" charset="0"/>
              <a:ea typeface="Verdana" charset="0"/>
              <a:cs typeface="Verdana" charset="0"/>
            </a:endParaRPr>
          </a:p>
          <a:p>
            <a:r>
              <a:rPr lang="en-US" sz="2800" dirty="0">
                <a:latin typeface="Verdana" charset="0"/>
                <a:ea typeface="Verdana" charset="0"/>
                <a:cs typeface="Verdana" charset="0"/>
              </a:rPr>
              <a:t>“[C]</a:t>
            </a:r>
            <a:r>
              <a:rPr lang="en-US" sz="2800" dirty="0" err="1">
                <a:latin typeface="Verdana" charset="0"/>
                <a:ea typeface="Verdana" charset="0"/>
                <a:cs typeface="Verdana" charset="0"/>
              </a:rPr>
              <a:t>laiming</a:t>
            </a:r>
            <a:r>
              <a:rPr lang="en-US" sz="2800" dirty="0">
                <a:latin typeface="Verdana" charset="0"/>
                <a:ea typeface="Verdana" charset="0"/>
                <a:cs typeface="Verdana" charset="0"/>
              </a:rPr>
              <a:t> that subject enrollment is too low when informed consent is solicited … would not be an acceptable justification for the waiver.”</a:t>
            </a:r>
          </a:p>
        </p:txBody>
      </p:sp>
      <p:sp>
        <p:nvSpPr>
          <p:cNvPr id="11" name="Rectangle 10"/>
          <p:cNvSpPr/>
          <p:nvPr/>
        </p:nvSpPr>
        <p:spPr>
          <a:xfrm>
            <a:off x="149873" y="2477137"/>
            <a:ext cx="4958339" cy="3695063"/>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1876405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61116"/>
            <a:ext cx="11232543" cy="161582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sz="2200" b="0" dirty="0">
                <a:latin typeface="Verdana" charset="0"/>
                <a:ea typeface="Verdana" charset="0"/>
                <a:cs typeface="Verdana" charset="0"/>
              </a:rPr>
              <a:t>While it is critical to make a finding that research could not practicably be carried out without the waiver, OHRP also tells us the IRB has great deference in making this finding.</a:t>
            </a: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30" name="TextBox 29"/>
          <p:cNvSpPr txBox="1"/>
          <p:nvPr/>
        </p:nvSpPr>
        <p:spPr>
          <a:xfrm>
            <a:off x="1346877" y="2250708"/>
            <a:ext cx="11244901" cy="400110"/>
          </a:xfrm>
          <a:prstGeom prst="rect">
            <a:avLst/>
          </a:prstGeom>
          <a:noFill/>
        </p:spPr>
        <p:txBody>
          <a:bodyPr wrap="square" rtlCol="0">
            <a:spAutoFit/>
          </a:bodyPr>
          <a:lstStyle/>
          <a:p>
            <a:r>
              <a:rPr lang="en-US" sz="2000" dirty="0"/>
              <a:t>The research involves </a:t>
            </a:r>
            <a:r>
              <a:rPr lang="en-US" sz="2000" b="1" dirty="0"/>
              <a:t>no more than minimal risk to the subjects</a:t>
            </a:r>
            <a:endParaRPr lang="en-US" sz="2000" b="1" dirty="0">
              <a:latin typeface="Verdana" charset="0"/>
              <a:ea typeface="Verdana" charset="0"/>
              <a:cs typeface="Verdana" charset="0"/>
            </a:endParaRP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7" name="Rectangle 36"/>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6" name="TextBox 45"/>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47" name="Oval 46"/>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p:nvSpPr>
        <p:spPr>
          <a:xfrm>
            <a:off x="1346877" y="4402475"/>
            <a:ext cx="11154624" cy="400110"/>
          </a:xfrm>
          <a:prstGeom prst="rect">
            <a:avLst/>
          </a:prstGeom>
          <a:noFill/>
        </p:spPr>
        <p:txBody>
          <a:bodyPr wrap="square" rtlCol="0">
            <a:spAutoFit/>
          </a:bodyPr>
          <a:lstStyle/>
          <a:p>
            <a:r>
              <a:rPr lang="en-US" sz="2000" dirty="0"/>
              <a:t>The research </a:t>
            </a:r>
            <a:r>
              <a:rPr lang="en-US" sz="2000" b="1" dirty="0"/>
              <a:t>could not practicably be carried out </a:t>
            </a:r>
            <a:r>
              <a:rPr lang="en-US" sz="2000" dirty="0"/>
              <a:t>without the waiver or alteration</a:t>
            </a:r>
            <a:endParaRPr lang="en-US" sz="2000" dirty="0">
              <a:latin typeface="Verdana" charset="0"/>
              <a:ea typeface="Verdana" charset="0"/>
              <a:cs typeface="Verdana" charset="0"/>
            </a:endParaRPr>
          </a:p>
        </p:txBody>
      </p:sp>
      <p:sp>
        <p:nvSpPr>
          <p:cNvPr id="17" name="Rectangle 16"/>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 name="Rectangle 1"/>
          <p:cNvSpPr/>
          <p:nvPr/>
        </p:nvSpPr>
        <p:spPr>
          <a:xfrm>
            <a:off x="248920" y="5179645"/>
            <a:ext cx="12529377" cy="2262158"/>
          </a:xfrm>
          <a:prstGeom prst="rect">
            <a:avLst/>
          </a:prstGeom>
        </p:spPr>
        <p:txBody>
          <a:bodyPr wrap="square">
            <a:spAutoFit/>
          </a:bodyPr>
          <a:lstStyle/>
          <a:p>
            <a:r>
              <a:rPr lang="en-US" sz="2200" dirty="0">
                <a:latin typeface="Verdana" charset="0"/>
                <a:ea typeface="Verdana" charset="0"/>
                <a:cs typeface="Verdana" charset="0"/>
              </a:rPr>
              <a:t>“OHRP recommends that when approving the waiver </a:t>
            </a:r>
            <a:r>
              <a:rPr lang="en-US" sz="2200" b="1" dirty="0">
                <a:latin typeface="Verdana" charset="0"/>
                <a:ea typeface="Verdana" charset="0"/>
                <a:cs typeface="Verdana" charset="0"/>
              </a:rPr>
              <a:t>the IRB ensures that research could not practically be carried out without the waiver.</a:t>
            </a:r>
            <a:r>
              <a:rPr lang="en-US" sz="2200" dirty="0">
                <a:latin typeface="Verdana" charset="0"/>
                <a:ea typeface="Verdana" charset="0"/>
                <a:cs typeface="Verdana" charset="0"/>
              </a:rPr>
              <a:t>” </a:t>
            </a:r>
            <a:r>
              <a:rPr lang="en-US" sz="1600" dirty="0">
                <a:latin typeface="Verdana" charset="0"/>
                <a:ea typeface="Verdana" charset="0"/>
                <a:cs typeface="Verdana" charset="0"/>
              </a:rPr>
              <a:t>OHRP, Letter to Mary Beth Burns from Kristina </a:t>
            </a:r>
            <a:r>
              <a:rPr lang="en-US" sz="1600" dirty="0" err="1">
                <a:latin typeface="Verdana" charset="0"/>
                <a:ea typeface="Verdana" charset="0"/>
                <a:cs typeface="Verdana" charset="0"/>
              </a:rPr>
              <a:t>Borror</a:t>
            </a:r>
            <a:r>
              <a:rPr lang="en-US" sz="1600" dirty="0">
                <a:latin typeface="Verdana" charset="0"/>
                <a:ea typeface="Verdana" charset="0"/>
                <a:cs typeface="Verdana" charset="0"/>
              </a:rPr>
              <a:t> (12/3/2002)</a:t>
            </a:r>
          </a:p>
          <a:p>
            <a:endParaRPr lang="en-US" dirty="0">
              <a:latin typeface="Verdana" charset="0"/>
              <a:ea typeface="Verdana" charset="0"/>
              <a:cs typeface="Verdana" charset="0"/>
            </a:endParaRPr>
          </a:p>
          <a:p>
            <a:r>
              <a:rPr lang="en-US" sz="2200" dirty="0">
                <a:latin typeface="Verdana" charset="0"/>
                <a:ea typeface="Verdana" charset="0"/>
                <a:cs typeface="Verdana" charset="0"/>
              </a:rPr>
              <a:t>“That said, we have given </a:t>
            </a:r>
            <a:r>
              <a:rPr lang="en-US" sz="2200" b="1" dirty="0">
                <a:latin typeface="Verdana" charset="0"/>
                <a:ea typeface="Verdana" charset="0"/>
                <a:cs typeface="Verdana" charset="0"/>
              </a:rPr>
              <a:t>great deference to the IRB</a:t>
            </a:r>
            <a:r>
              <a:rPr lang="en-US" sz="2200" dirty="0">
                <a:latin typeface="Verdana" charset="0"/>
                <a:ea typeface="Verdana" charset="0"/>
                <a:cs typeface="Verdana" charset="0"/>
              </a:rPr>
              <a:t> in making its decision regarding whether a specific set of facts meets the "impracticability" criteria.” </a:t>
            </a:r>
            <a:r>
              <a:rPr lang="en-US" sz="1400" dirty="0">
                <a:latin typeface="Verdana" charset="0"/>
                <a:ea typeface="Verdana" charset="0"/>
                <a:cs typeface="Verdana" charset="0"/>
              </a:rPr>
              <a:t>Email from Kristina C. </a:t>
            </a:r>
            <a:r>
              <a:rPr lang="en-US" sz="1400" dirty="0" err="1">
                <a:latin typeface="Verdana" charset="0"/>
                <a:ea typeface="Verdana" charset="0"/>
                <a:cs typeface="Verdana" charset="0"/>
              </a:rPr>
              <a:t>Borror</a:t>
            </a:r>
            <a:r>
              <a:rPr lang="en-US" sz="1400" dirty="0">
                <a:latin typeface="Verdana" charset="0"/>
                <a:ea typeface="Verdana" charset="0"/>
                <a:cs typeface="Verdana" charset="0"/>
              </a:rPr>
              <a:t>, Ph.D., Director, OHRP to Rebecca Ballard (8/17/2015)</a:t>
            </a:r>
          </a:p>
        </p:txBody>
      </p:sp>
    </p:spTree>
    <p:extLst>
      <p:ext uri="{BB962C8B-B14F-4D97-AF65-F5344CB8AC3E}">
        <p14:creationId xmlns:p14="http://schemas.microsoft.com/office/powerpoint/2010/main" val="115937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001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Consent Waiver Approval Criteria</a:t>
            </a:r>
          </a:p>
          <a:p>
            <a:pPr defTabSz="914400"/>
            <a:endParaRPr lang="en-US" sz="1400" dirty="0"/>
          </a:p>
          <a:p>
            <a:pPr defTabSz="914400"/>
            <a:r>
              <a:rPr lang="en-US" sz="2200" b="0" dirty="0">
                <a:latin typeface="Verdana" charset="0"/>
                <a:ea typeface="Verdana" charset="0"/>
                <a:cs typeface="Verdana" charset="0"/>
              </a:rPr>
              <a:t>The last element allows the IRB to require additional information be provided to subjects when appropriate. </a:t>
            </a: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9" name="Rectangle 28"/>
          <p:cNvSpPr/>
          <p:nvPr/>
        </p:nvSpPr>
        <p:spPr>
          <a:xfrm>
            <a:off x="1297609" y="5310908"/>
            <a:ext cx="11253161" cy="791448"/>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0" name="TextBox 29"/>
          <p:cNvSpPr txBox="1"/>
          <p:nvPr/>
        </p:nvSpPr>
        <p:spPr>
          <a:xfrm>
            <a:off x="1346877" y="2250708"/>
            <a:ext cx="11244901" cy="400110"/>
          </a:xfrm>
          <a:prstGeom prst="rect">
            <a:avLst/>
          </a:prstGeom>
          <a:noFill/>
        </p:spPr>
        <p:txBody>
          <a:bodyPr wrap="square" rtlCol="0">
            <a:spAutoFit/>
          </a:bodyPr>
          <a:lstStyle/>
          <a:p>
            <a:r>
              <a:rPr lang="en-US" sz="2000" dirty="0"/>
              <a:t>The research involves </a:t>
            </a:r>
            <a:r>
              <a:rPr lang="en-US" sz="2000" b="1" dirty="0"/>
              <a:t>no more than minimal risk to the subjects</a:t>
            </a:r>
            <a:endParaRPr lang="en-US" sz="2000" b="1" dirty="0">
              <a:latin typeface="Verdana" charset="0"/>
              <a:ea typeface="Verdana" charset="0"/>
              <a:cs typeface="Verdana" charset="0"/>
            </a:endParaRP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7" name="Rectangle 36"/>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6" name="TextBox 45"/>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47" name="Oval 46"/>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48" name="Rectangle 47"/>
          <p:cNvSpPr/>
          <p:nvPr/>
        </p:nvSpPr>
        <p:spPr>
          <a:xfrm>
            <a:off x="7512909" y="1563019"/>
            <a:ext cx="5584711" cy="307777"/>
          </a:xfrm>
          <a:prstGeom prst="rect">
            <a:avLst/>
          </a:prstGeom>
        </p:spPr>
        <p:txBody>
          <a:bodyPr wrap="square">
            <a:spAutoFit/>
          </a:bodyPr>
          <a:lstStyle/>
          <a:p>
            <a:pPr defTabSz="914400"/>
            <a:r>
              <a:rPr lang="en-US" sz="1400"/>
              <a:t>45 CFR 46.116(d) (pre-2018)/45 CFR 46.116(f)(3) (1/19/2017)</a:t>
            </a:r>
            <a:endParaRPr lang="en-US" sz="1400" dirty="0"/>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p:nvSpPr>
        <p:spPr>
          <a:xfrm>
            <a:off x="1346877" y="4402475"/>
            <a:ext cx="11154624" cy="400110"/>
          </a:xfrm>
          <a:prstGeom prst="rect">
            <a:avLst/>
          </a:prstGeom>
          <a:noFill/>
        </p:spPr>
        <p:txBody>
          <a:bodyPr wrap="square" rtlCol="0">
            <a:spAutoFit/>
          </a:bodyPr>
          <a:lstStyle/>
          <a:p>
            <a:r>
              <a:rPr lang="en-US" sz="2000" dirty="0"/>
              <a:t>The research </a:t>
            </a:r>
            <a:r>
              <a:rPr lang="en-US" sz="2000" b="1" dirty="0"/>
              <a:t>could not practicably be carried out </a:t>
            </a:r>
            <a:r>
              <a:rPr lang="en-US" sz="2000" dirty="0"/>
              <a:t>without the waiver or alteration</a:t>
            </a:r>
            <a:endParaRPr lang="en-US" sz="2000" dirty="0">
              <a:latin typeface="Verdana" charset="0"/>
              <a:ea typeface="Verdana" charset="0"/>
              <a:cs typeface="Verdana" charset="0"/>
            </a:endParaRPr>
          </a:p>
        </p:txBody>
      </p:sp>
      <p:sp>
        <p:nvSpPr>
          <p:cNvPr id="16" name="Oval 15"/>
          <p:cNvSpPr/>
          <p:nvPr/>
        </p:nvSpPr>
        <p:spPr>
          <a:xfrm>
            <a:off x="199198" y="5213965"/>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4</a:t>
            </a:r>
          </a:p>
        </p:txBody>
      </p:sp>
      <p:sp>
        <p:nvSpPr>
          <p:cNvPr id="17" name="Rectangle 16"/>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p:nvSpPr>
        <p:spPr>
          <a:xfrm>
            <a:off x="1346877" y="5352689"/>
            <a:ext cx="11154624" cy="707886"/>
          </a:xfrm>
          <a:prstGeom prst="rect">
            <a:avLst/>
          </a:prstGeom>
          <a:noFill/>
        </p:spPr>
        <p:txBody>
          <a:bodyPr wrap="square" rtlCol="0">
            <a:spAutoFit/>
          </a:bodyPr>
          <a:lstStyle/>
          <a:p>
            <a:r>
              <a:rPr lang="en-US" sz="2000"/>
              <a:t>Whenever appropriate, the </a:t>
            </a:r>
            <a:r>
              <a:rPr lang="en-US" sz="2000" b="1"/>
              <a:t>subjects will be provided with additional pertinent information </a:t>
            </a:r>
            <a:r>
              <a:rPr lang="en-US" sz="2000"/>
              <a:t>after participation.</a:t>
            </a:r>
            <a:endParaRPr lang="en-US" sz="2000" dirty="0"/>
          </a:p>
        </p:txBody>
      </p:sp>
    </p:spTree>
    <p:extLst>
      <p:ext uri="{BB962C8B-B14F-4D97-AF65-F5344CB8AC3E}">
        <p14:creationId xmlns:p14="http://schemas.microsoft.com/office/powerpoint/2010/main" val="2135138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001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2018 Requirements</a:t>
            </a:r>
          </a:p>
          <a:p>
            <a:pPr defTabSz="914400"/>
            <a:endParaRPr lang="en-US" sz="1400" dirty="0"/>
          </a:p>
          <a:p>
            <a:pPr defTabSz="914400"/>
            <a:r>
              <a:rPr lang="en-US" sz="2200" b="0" dirty="0">
                <a:solidFill>
                  <a:srgbClr val="4E5252"/>
                </a:solidFill>
                <a:latin typeface="Verdana" charset="0"/>
                <a:ea typeface="Verdana" charset="0"/>
                <a:cs typeface="Verdana" charset="0"/>
              </a:rPr>
              <a:t>The revised Common rule adds another criteria when research uses identifiable private information or identifiable biospecimens. </a:t>
            </a:r>
            <a:endParaRPr lang="en-US" sz="2200" b="0" dirty="0">
              <a:latin typeface="Verdana" charset="0"/>
              <a:ea typeface="Verdana" charset="0"/>
              <a:cs typeface="Verdana" charset="0"/>
            </a:endParaRP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9" name="Rectangle 28"/>
          <p:cNvSpPr/>
          <p:nvPr/>
        </p:nvSpPr>
        <p:spPr>
          <a:xfrm>
            <a:off x="1297609" y="5310908"/>
            <a:ext cx="11253161" cy="791448"/>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0" name="TextBox 29"/>
          <p:cNvSpPr txBox="1"/>
          <p:nvPr/>
        </p:nvSpPr>
        <p:spPr>
          <a:xfrm>
            <a:off x="1346877" y="2250708"/>
            <a:ext cx="11244901" cy="400110"/>
          </a:xfrm>
          <a:prstGeom prst="rect">
            <a:avLst/>
          </a:prstGeom>
          <a:noFill/>
        </p:spPr>
        <p:txBody>
          <a:bodyPr wrap="square" rtlCol="0">
            <a:spAutoFit/>
          </a:bodyPr>
          <a:lstStyle/>
          <a:p>
            <a:r>
              <a:rPr lang="en-US" sz="2000" dirty="0"/>
              <a:t>The research involves </a:t>
            </a:r>
            <a:r>
              <a:rPr lang="en-US" sz="2000" b="1" dirty="0"/>
              <a:t>no more than minimal risk to the subjects</a:t>
            </a:r>
            <a:endParaRPr lang="en-US" sz="2000" b="1" dirty="0">
              <a:latin typeface="Verdana" charset="0"/>
              <a:ea typeface="Verdana" charset="0"/>
              <a:cs typeface="Verdana" charset="0"/>
            </a:endParaRP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7" name="Rectangle 36"/>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6" name="TextBox 45"/>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47" name="Oval 46"/>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48" name="Rectangle 47"/>
          <p:cNvSpPr/>
          <p:nvPr/>
        </p:nvSpPr>
        <p:spPr>
          <a:xfrm>
            <a:off x="9195371" y="1526548"/>
            <a:ext cx="3396407" cy="307777"/>
          </a:xfrm>
          <a:prstGeom prst="rect">
            <a:avLst/>
          </a:prstGeom>
        </p:spPr>
        <p:txBody>
          <a:bodyPr wrap="square">
            <a:spAutoFit/>
          </a:bodyPr>
          <a:lstStyle/>
          <a:p>
            <a:pPr defTabSz="914400"/>
            <a:r>
              <a:rPr lang="en-US" sz="1400"/>
              <a:t>45 </a:t>
            </a:r>
            <a:r>
              <a:rPr lang="en-US" sz="1400" dirty="0"/>
              <a:t>CFR 46.116(f)(3) (1/19/2017)</a:t>
            </a:r>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p:nvSpPr>
        <p:spPr>
          <a:xfrm>
            <a:off x="1346877" y="4402475"/>
            <a:ext cx="11154624" cy="400110"/>
          </a:xfrm>
          <a:prstGeom prst="rect">
            <a:avLst/>
          </a:prstGeom>
          <a:noFill/>
        </p:spPr>
        <p:txBody>
          <a:bodyPr wrap="square" rtlCol="0">
            <a:spAutoFit/>
          </a:bodyPr>
          <a:lstStyle/>
          <a:p>
            <a:r>
              <a:rPr lang="en-US" sz="2000" dirty="0"/>
              <a:t>The research </a:t>
            </a:r>
            <a:r>
              <a:rPr lang="en-US" sz="2000" b="1" dirty="0"/>
              <a:t>could not practicably be carried out </a:t>
            </a:r>
            <a:r>
              <a:rPr lang="en-US" sz="2000" dirty="0"/>
              <a:t>without the waiver or alteration</a:t>
            </a:r>
            <a:endParaRPr lang="en-US" sz="2000" dirty="0">
              <a:latin typeface="Verdana" charset="0"/>
              <a:ea typeface="Verdana" charset="0"/>
              <a:cs typeface="Verdana" charset="0"/>
            </a:endParaRPr>
          </a:p>
        </p:txBody>
      </p:sp>
      <p:sp>
        <p:nvSpPr>
          <p:cNvPr id="16" name="Oval 15"/>
          <p:cNvSpPr/>
          <p:nvPr/>
        </p:nvSpPr>
        <p:spPr>
          <a:xfrm>
            <a:off x="199198" y="5213965"/>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4</a:t>
            </a:r>
          </a:p>
        </p:txBody>
      </p:sp>
      <p:sp>
        <p:nvSpPr>
          <p:cNvPr id="17" name="Rectangle 16"/>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p:nvSpPr>
        <p:spPr>
          <a:xfrm>
            <a:off x="1346877" y="5352689"/>
            <a:ext cx="11154624" cy="707886"/>
          </a:xfrm>
          <a:prstGeom prst="rect">
            <a:avLst/>
          </a:prstGeom>
          <a:noFill/>
        </p:spPr>
        <p:txBody>
          <a:bodyPr wrap="square" rtlCol="0">
            <a:spAutoFit/>
          </a:bodyPr>
          <a:lstStyle/>
          <a:p>
            <a:r>
              <a:rPr lang="en-US" sz="2000" dirty="0"/>
              <a:t>Whenever appropriate, the </a:t>
            </a:r>
            <a:r>
              <a:rPr lang="en-US" sz="2000" b="1" dirty="0"/>
              <a:t>subjects will be provided with additional pertinent information </a:t>
            </a:r>
            <a:r>
              <a:rPr lang="en-US" sz="2000" dirty="0"/>
              <a:t>after participation.</a:t>
            </a:r>
          </a:p>
        </p:txBody>
      </p:sp>
      <p:sp>
        <p:nvSpPr>
          <p:cNvPr id="19" name="Rectangle 18"/>
          <p:cNvSpPr/>
          <p:nvPr/>
        </p:nvSpPr>
        <p:spPr>
          <a:xfrm>
            <a:off x="1297609" y="6297500"/>
            <a:ext cx="11253161" cy="1006504"/>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0" name="Oval 19"/>
          <p:cNvSpPr/>
          <p:nvPr/>
        </p:nvSpPr>
        <p:spPr>
          <a:xfrm>
            <a:off x="199198" y="6288341"/>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5</a:t>
            </a:r>
          </a:p>
        </p:txBody>
      </p:sp>
      <p:sp>
        <p:nvSpPr>
          <p:cNvPr id="4" name="Rectangle 2"/>
          <p:cNvSpPr>
            <a:spLocks noChangeArrowheads="1"/>
          </p:cNvSpPr>
          <p:nvPr/>
        </p:nvSpPr>
        <p:spPr bwMode="auto">
          <a:xfrm>
            <a:off x="1322243" y="6288341"/>
            <a:ext cx="112038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2000" b="0" i="0" u="none" strike="noStrike" cap="none" normalizeH="0" baseline="0" dirty="0">
                <a:ln>
                  <a:noFill/>
                </a:ln>
                <a:solidFill>
                  <a:schemeClr val="tx1"/>
                </a:solidFill>
                <a:effectLst/>
                <a:ea typeface="Arial" charset="0"/>
                <a:cs typeface="Arial" charset="0"/>
              </a:rPr>
              <a:t>If the research involves </a:t>
            </a:r>
            <a:r>
              <a:rPr kumimoji="0" lang="x-none" altLang="x-none" sz="2000" b="1" i="0" u="none" strike="noStrike" cap="none" normalizeH="0" baseline="0" dirty="0">
                <a:ln>
                  <a:noFill/>
                </a:ln>
                <a:solidFill>
                  <a:schemeClr val="tx1"/>
                </a:solidFill>
                <a:effectLst/>
                <a:ea typeface="Arial" charset="0"/>
                <a:cs typeface="Arial" charset="0"/>
              </a:rPr>
              <a:t>using identifiable private information or identifiable biospecimens</a:t>
            </a:r>
            <a:r>
              <a:rPr kumimoji="0" lang="x-none" altLang="x-none" sz="2000" b="0" i="0" u="none" strike="noStrike" cap="none" normalizeH="0" baseline="0" dirty="0">
                <a:ln>
                  <a:noFill/>
                </a:ln>
                <a:solidFill>
                  <a:schemeClr val="tx1"/>
                </a:solidFill>
                <a:effectLst/>
                <a:ea typeface="Arial" charset="0"/>
                <a:cs typeface="Arial" charset="0"/>
              </a:rPr>
              <a:t>, the research could not practicably be carried out without using such information or biospecimens in an identifiable format</a:t>
            </a:r>
            <a:r>
              <a:rPr kumimoji="0" lang="en-US" altLang="x-none" sz="2000" b="0" i="0" u="none" strike="noStrike" cap="none" normalizeH="0" baseline="0" dirty="0">
                <a:ln>
                  <a:noFill/>
                </a:ln>
                <a:solidFill>
                  <a:schemeClr val="tx1"/>
                </a:solidFill>
                <a:effectLst/>
                <a:ea typeface="Arial" charset="0"/>
                <a:cs typeface="Arial" charset="0"/>
              </a:rPr>
              <a:t>.</a:t>
            </a:r>
            <a:r>
              <a:rPr kumimoji="0" lang="x-none" altLang="x-none" sz="2000" b="0" i="0" u="none" strike="noStrike" cap="none" normalizeH="0" baseline="0" dirty="0">
                <a:ln>
                  <a:noFill/>
                </a:ln>
                <a:solidFill>
                  <a:schemeClr val="tx1"/>
                </a:solidFill>
                <a:effectLst/>
                <a:ea typeface="Arial" charset="0"/>
                <a:cs typeface="Arial" charset="0"/>
              </a:rPr>
              <a:t> </a:t>
            </a:r>
          </a:p>
        </p:txBody>
      </p:sp>
    </p:spTree>
    <p:extLst>
      <p:ext uri="{BB962C8B-B14F-4D97-AF65-F5344CB8AC3E}">
        <p14:creationId xmlns:p14="http://schemas.microsoft.com/office/powerpoint/2010/main" val="1589860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73"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71919"/>
            <a:ext cx="10911121" cy="14003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FDA Waiver of Informed Consent</a:t>
            </a:r>
          </a:p>
          <a:p>
            <a:pPr defTabSz="914400"/>
            <a:endParaRPr lang="en-US" sz="2200" dirty="0"/>
          </a:p>
          <a:p>
            <a:r>
              <a:rPr lang="en-US" sz="2200" b="0" dirty="0"/>
              <a:t>Until FDA promulgates these regulations, we do not intend to object to an IRB approving a consent procedure when the IRB finds and documents:</a:t>
            </a:r>
          </a:p>
        </p:txBody>
      </p:sp>
      <p:pic>
        <p:nvPicPr>
          <p:cNvPr id="23" name="Picture 22"/>
          <p:cNvPicPr>
            <a:picLocks noChangeAspect="1"/>
          </p:cNvPicPr>
          <p:nvPr/>
        </p:nvPicPr>
        <p:blipFill>
          <a:blip r:embed="rId3" cstate="print"/>
          <a:stretch>
            <a:fillRect/>
          </a:stretch>
        </p:blipFill>
        <p:spPr>
          <a:xfrm>
            <a:off x="23465" y="40585"/>
            <a:ext cx="1390616" cy="1850010"/>
          </a:xfrm>
          <a:prstGeom prst="rect">
            <a:avLst/>
          </a:prstGeom>
        </p:spPr>
      </p:pic>
      <p:sp>
        <p:nvSpPr>
          <p:cNvPr id="21" name="Rectangle 20"/>
          <p:cNvSpPr/>
          <p:nvPr/>
        </p:nvSpPr>
        <p:spPr>
          <a:xfrm>
            <a:off x="354851" y="2123018"/>
            <a:ext cx="5057352"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4" name="Text Placeholder 19"/>
          <p:cNvSpPr txBox="1">
            <a:spLocks/>
          </p:cNvSpPr>
          <p:nvPr/>
        </p:nvSpPr>
        <p:spPr>
          <a:xfrm>
            <a:off x="302457" y="2163356"/>
            <a:ext cx="5132141"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Was</a:t>
            </a:r>
          </a:p>
        </p:txBody>
      </p:sp>
      <p:sp>
        <p:nvSpPr>
          <p:cNvPr id="26" name="Rectangle 25"/>
          <p:cNvSpPr/>
          <p:nvPr/>
        </p:nvSpPr>
        <p:spPr>
          <a:xfrm>
            <a:off x="5903186" y="6681528"/>
            <a:ext cx="6299806" cy="523220"/>
          </a:xfrm>
          <a:prstGeom prst="rect">
            <a:avLst/>
          </a:prstGeom>
        </p:spPr>
        <p:txBody>
          <a:bodyPr wrap="square">
            <a:spAutoFit/>
          </a:bodyPr>
          <a:lstStyle/>
          <a:p>
            <a:pPr defTabSz="914400"/>
            <a:r>
              <a:rPr lang="en-US" sz="1400" dirty="0"/>
              <a:t>FDA, IRB Waiver or Alteration of Informed Consent for Clinical Investigations Involving no More </a:t>
            </a:r>
            <a:r>
              <a:rPr lang="en-US" sz="1400"/>
              <a:t>Than Minimal Risk to Human Subjects (July 2017)</a:t>
            </a:r>
            <a:endParaRPr lang="en-US" sz="1400" dirty="0"/>
          </a:p>
        </p:txBody>
      </p:sp>
      <p:sp>
        <p:nvSpPr>
          <p:cNvPr id="27" name="Rectangle 26"/>
          <p:cNvSpPr/>
          <p:nvPr/>
        </p:nvSpPr>
        <p:spPr>
          <a:xfrm>
            <a:off x="5712900" y="2109569"/>
            <a:ext cx="6676324"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2" name="Text Placeholder 19"/>
          <p:cNvSpPr txBox="1">
            <a:spLocks/>
          </p:cNvSpPr>
          <p:nvPr/>
        </p:nvSpPr>
        <p:spPr>
          <a:xfrm>
            <a:off x="6590719" y="2161379"/>
            <a:ext cx="4920686" cy="603803"/>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sz="3200" dirty="0"/>
              <a:t>Now</a:t>
            </a:r>
          </a:p>
        </p:txBody>
      </p:sp>
      <p:sp>
        <p:nvSpPr>
          <p:cNvPr id="33" name="Rectangle 32"/>
          <p:cNvSpPr/>
          <p:nvPr/>
        </p:nvSpPr>
        <p:spPr>
          <a:xfrm>
            <a:off x="5699025" y="2090087"/>
            <a:ext cx="6708128" cy="5261372"/>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4" name="Text Placeholder 19"/>
          <p:cNvSpPr txBox="1">
            <a:spLocks/>
          </p:cNvSpPr>
          <p:nvPr/>
        </p:nvSpPr>
        <p:spPr>
          <a:xfrm>
            <a:off x="410830" y="2840429"/>
            <a:ext cx="5037643" cy="4364319"/>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500" dirty="0">
                <a:latin typeface="Verdana" charset="0"/>
                <a:ea typeface="Verdana" charset="0"/>
                <a:cs typeface="Verdana" charset="0"/>
              </a:rPr>
              <a:t>FDA </a:t>
            </a:r>
            <a:r>
              <a:rPr lang="en-US" sz="2800" dirty="0"/>
              <a:t>Informed consent is required for participation in FDA-regulated clinical investigations except under limited circumstances as described in 21 CFR 50.23 (involving certain life-threatening situations, military operations, or public health emergencies) and 21 CFR 50.24 (involving emergency research.)</a:t>
            </a:r>
            <a:endParaRPr lang="en-US" sz="2500" dirty="0">
              <a:latin typeface="Verdana" charset="0"/>
              <a:ea typeface="Verdana" charset="0"/>
              <a:cs typeface="Verdana" charset="0"/>
            </a:endParaRPr>
          </a:p>
        </p:txBody>
      </p:sp>
      <p:sp>
        <p:nvSpPr>
          <p:cNvPr id="28" name="Text Placeholder 19"/>
          <p:cNvSpPr txBox="1">
            <a:spLocks/>
          </p:cNvSpPr>
          <p:nvPr/>
        </p:nvSpPr>
        <p:spPr>
          <a:xfrm>
            <a:off x="5730829" y="2808583"/>
            <a:ext cx="6676324" cy="4396166"/>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800" dirty="0"/>
              <a:t>FDA intends to revise its informed consent regulations to add this waiver or alteration. </a:t>
            </a:r>
          </a:p>
          <a:p>
            <a:r>
              <a:rPr lang="en-US" sz="2500" dirty="0">
                <a:latin typeface="Verdana" charset="0"/>
                <a:ea typeface="Verdana" charset="0"/>
                <a:cs typeface="Verdana" charset="0"/>
              </a:rPr>
              <a:t>FDA does </a:t>
            </a:r>
            <a:r>
              <a:rPr lang="en-US" sz="2800" dirty="0"/>
              <a:t>not intend to object to an IRB8 approving a consent procedure that does not include, or that alters, some or all of the elements of informed consent set forth in 21 CFR 50.25, or waiving the requirements to obtain informed consent. </a:t>
            </a:r>
          </a:p>
        </p:txBody>
      </p:sp>
      <p:sp>
        <p:nvSpPr>
          <p:cNvPr id="25" name="Rectangle 24"/>
          <p:cNvSpPr/>
          <p:nvPr/>
        </p:nvSpPr>
        <p:spPr>
          <a:xfrm>
            <a:off x="314528" y="2090086"/>
            <a:ext cx="5102141" cy="526499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extLst>
      <p:ext uri="{BB962C8B-B14F-4D97-AF65-F5344CB8AC3E}">
        <p14:creationId xmlns:p14="http://schemas.microsoft.com/office/powerpoint/2010/main" val="689854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61" y="32659"/>
            <a:ext cx="12728837" cy="1783375"/>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34416" y="61708"/>
            <a:ext cx="9136323" cy="6001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endParaRPr lang="en-US" dirty="0"/>
          </a:p>
          <a:p>
            <a:pPr defTabSz="914400"/>
            <a:endParaRPr lang="en-US" sz="1400" dirty="0"/>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 y="1827219"/>
            <a:ext cx="5212047" cy="5542233"/>
          </a:xfrm>
          <a:prstGeom prst="rect">
            <a:avLst/>
          </a:prstGeom>
        </p:spPr>
      </p:pic>
      <p:sp>
        <p:nvSpPr>
          <p:cNvPr id="41" name="Title 3"/>
          <p:cNvSpPr txBox="1">
            <a:spLocks/>
          </p:cNvSpPr>
          <p:nvPr/>
        </p:nvSpPr>
        <p:spPr bwMode="auto">
          <a:xfrm>
            <a:off x="1435395" y="57012"/>
            <a:ext cx="11293180"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Informed Consent Waivers</a:t>
            </a:r>
          </a:p>
          <a:p>
            <a:pPr defTabSz="914400"/>
            <a:endParaRPr lang="en-US" sz="1400" dirty="0"/>
          </a:p>
          <a:p>
            <a:pPr defTabSz="914400"/>
            <a:r>
              <a:rPr lang="en-US" b="0" dirty="0"/>
              <a:t>Regulations provide </a:t>
            </a:r>
            <a:r>
              <a:rPr lang="en-US" dirty="0"/>
              <a:t>two distinct exceptions </a:t>
            </a:r>
            <a:r>
              <a:rPr lang="en-US" b="0" dirty="0"/>
              <a:t>to the general requirements to secure written informed consent from participants.</a:t>
            </a:r>
          </a:p>
        </p:txBody>
      </p:sp>
      <p:sp>
        <p:nvSpPr>
          <p:cNvPr id="43" name="Rectangle 42"/>
          <p:cNvSpPr/>
          <p:nvPr/>
        </p:nvSpPr>
        <p:spPr>
          <a:xfrm>
            <a:off x="9075761" y="3336702"/>
            <a:ext cx="3471945" cy="523220"/>
          </a:xfrm>
          <a:prstGeom prst="rect">
            <a:avLst/>
          </a:prstGeom>
        </p:spPr>
        <p:txBody>
          <a:bodyPr wrap="square">
            <a:spAutoFit/>
          </a:bodyPr>
          <a:lstStyle/>
          <a:p>
            <a:pPr defTabSz="914400"/>
            <a:r>
              <a:rPr lang="en-US" sz="1400" dirty="0"/>
              <a:t>45 CFR 46.117(c) (pre-2018)</a:t>
            </a:r>
          </a:p>
          <a:p>
            <a:pPr defTabSz="914400"/>
            <a:r>
              <a:rPr lang="en-US" sz="1400" dirty="0"/>
              <a:t>45 CFR 46.117(c) (1/19/2017)</a:t>
            </a:r>
          </a:p>
        </p:txBody>
      </p:sp>
      <p:sp>
        <p:nvSpPr>
          <p:cNvPr id="44" name="TextBox 43"/>
          <p:cNvSpPr txBox="1"/>
          <p:nvPr/>
        </p:nvSpPr>
        <p:spPr>
          <a:xfrm>
            <a:off x="5380665" y="2301947"/>
            <a:ext cx="7167041" cy="1015663"/>
          </a:xfrm>
          <a:prstGeom prst="rect">
            <a:avLst/>
          </a:prstGeom>
          <a:noFill/>
        </p:spPr>
        <p:txBody>
          <a:bodyPr wrap="square" rtlCol="0">
            <a:spAutoFit/>
          </a:bodyPr>
          <a:lstStyle/>
          <a:p>
            <a:pPr marL="457200" indent="-457200">
              <a:buFont typeface="Arial" charset="0"/>
              <a:buChar char="•"/>
            </a:pPr>
            <a:r>
              <a:rPr lang="en-US" sz="3000" dirty="0">
                <a:solidFill>
                  <a:srgbClr val="0A2240"/>
                </a:solidFill>
              </a:rPr>
              <a:t>Waive the requirement to document the informed consent process</a:t>
            </a:r>
          </a:p>
        </p:txBody>
      </p:sp>
      <p:sp>
        <p:nvSpPr>
          <p:cNvPr id="45" name="Rectangle 44"/>
          <p:cNvSpPr/>
          <p:nvPr/>
        </p:nvSpPr>
        <p:spPr>
          <a:xfrm>
            <a:off x="9075761" y="6074734"/>
            <a:ext cx="3471945" cy="738664"/>
          </a:xfrm>
          <a:prstGeom prst="rect">
            <a:avLst/>
          </a:prstGeom>
        </p:spPr>
        <p:txBody>
          <a:bodyPr wrap="square">
            <a:spAutoFit/>
          </a:bodyPr>
          <a:lstStyle/>
          <a:p>
            <a:pPr defTabSz="914400"/>
            <a:r>
              <a:rPr lang="en-US" sz="1400" dirty="0"/>
              <a:t>45 CFR 46.116(c) (pre-2018)</a:t>
            </a:r>
          </a:p>
          <a:p>
            <a:pPr defTabSz="914400"/>
            <a:r>
              <a:rPr lang="en-US" sz="1400" dirty="0"/>
              <a:t>45 CFR 46.116(f) (1/19/2017)</a:t>
            </a:r>
          </a:p>
          <a:p>
            <a:pPr defTabSz="914400"/>
            <a:r>
              <a:rPr lang="en-US" sz="1400" dirty="0"/>
              <a:t>21 CFR 56.108(b)</a:t>
            </a:r>
          </a:p>
        </p:txBody>
      </p:sp>
      <p:sp>
        <p:nvSpPr>
          <p:cNvPr id="46" name="TextBox 45"/>
          <p:cNvSpPr txBox="1"/>
          <p:nvPr/>
        </p:nvSpPr>
        <p:spPr>
          <a:xfrm>
            <a:off x="5380665" y="5059071"/>
            <a:ext cx="7167041" cy="1015663"/>
          </a:xfrm>
          <a:prstGeom prst="rect">
            <a:avLst/>
          </a:prstGeom>
          <a:noFill/>
        </p:spPr>
        <p:txBody>
          <a:bodyPr wrap="square" rtlCol="0">
            <a:spAutoFit/>
          </a:bodyPr>
          <a:lstStyle/>
          <a:p>
            <a:pPr marL="457200" indent="-457200">
              <a:buFont typeface="Arial" charset="0"/>
              <a:buChar char="•"/>
            </a:pPr>
            <a:r>
              <a:rPr lang="en-US" sz="3000" dirty="0">
                <a:solidFill>
                  <a:srgbClr val="0A2240"/>
                </a:solidFill>
              </a:rPr>
              <a:t>Waive the requirement to perform the consent process and documentation</a:t>
            </a:r>
          </a:p>
        </p:txBody>
      </p:sp>
    </p:spTree>
    <p:extLst>
      <p:ext uri="{BB962C8B-B14F-4D97-AF65-F5344CB8AC3E}">
        <p14:creationId xmlns:p14="http://schemas.microsoft.com/office/powerpoint/2010/main" val="253585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96032" y="100139"/>
            <a:ext cx="11232543" cy="12772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FDA Guidance</a:t>
            </a:r>
          </a:p>
          <a:p>
            <a:pPr defTabSz="914400"/>
            <a:endParaRPr lang="en-US" sz="1400" dirty="0"/>
          </a:p>
          <a:p>
            <a:pPr defTabSz="914400"/>
            <a:r>
              <a:rPr lang="en-US" sz="2200" b="0" dirty="0">
                <a:latin typeface="Verdana" charset="0"/>
                <a:ea typeface="Verdana" charset="0"/>
                <a:cs typeface="Verdana" charset="0"/>
              </a:rPr>
              <a:t>The revised Common rule adds another criteria when research uses identifiable private information or identifiable biospecimens. </a:t>
            </a:r>
          </a:p>
        </p:txBody>
      </p:sp>
      <p:pic>
        <p:nvPicPr>
          <p:cNvPr id="23" name="Picture 22"/>
          <p:cNvPicPr>
            <a:picLocks noChangeAspect="1"/>
          </p:cNvPicPr>
          <p:nvPr/>
        </p:nvPicPr>
        <p:blipFill>
          <a:blip r:embed="rId3" cstate="print"/>
          <a:stretch>
            <a:fillRect/>
          </a:stretch>
        </p:blipFill>
        <p:spPr>
          <a:xfrm>
            <a:off x="5536" y="22656"/>
            <a:ext cx="1390616" cy="1850010"/>
          </a:xfrm>
          <a:prstGeom prst="rect">
            <a:avLst/>
          </a:prstGeom>
        </p:spPr>
      </p:pic>
      <p:sp>
        <p:nvSpPr>
          <p:cNvPr id="29" name="Rectangle 28"/>
          <p:cNvSpPr/>
          <p:nvPr/>
        </p:nvSpPr>
        <p:spPr>
          <a:xfrm>
            <a:off x="1297609" y="5310908"/>
            <a:ext cx="11253161" cy="791448"/>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30" name="TextBox 29"/>
          <p:cNvSpPr txBox="1"/>
          <p:nvPr/>
        </p:nvSpPr>
        <p:spPr>
          <a:xfrm>
            <a:off x="1346877" y="2108131"/>
            <a:ext cx="11244901" cy="707886"/>
          </a:xfrm>
          <a:prstGeom prst="rect">
            <a:avLst/>
          </a:prstGeom>
          <a:noFill/>
        </p:spPr>
        <p:txBody>
          <a:bodyPr wrap="square" rtlCol="0">
            <a:spAutoFit/>
          </a:bodyPr>
          <a:lstStyle/>
          <a:p>
            <a:r>
              <a:rPr lang="en-US" sz="2000" dirty="0"/>
              <a:t>The clinical investigation involves no more than minimal risk (as defined in 21 CFR 50.3(k) or 56.102(</a:t>
            </a:r>
            <a:r>
              <a:rPr lang="en-US" sz="2000" dirty="0" err="1"/>
              <a:t>i</a:t>
            </a:r>
            <a:r>
              <a:rPr lang="en-US" sz="2000" dirty="0"/>
              <a:t>)) to the subjects. </a:t>
            </a:r>
          </a:p>
        </p:txBody>
      </p:sp>
      <p:sp>
        <p:nvSpPr>
          <p:cNvPr id="31" name="Oval 30"/>
          <p:cNvSpPr/>
          <p:nvPr/>
        </p:nvSpPr>
        <p:spPr>
          <a:xfrm>
            <a:off x="199198" y="1958096"/>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1</a:t>
            </a:r>
          </a:p>
        </p:txBody>
      </p:sp>
      <p:sp>
        <p:nvSpPr>
          <p:cNvPr id="37" name="Rectangle 36"/>
          <p:cNvSpPr/>
          <p:nvPr/>
        </p:nvSpPr>
        <p:spPr>
          <a:xfrm>
            <a:off x="1297610" y="317191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46" name="TextBox 45"/>
          <p:cNvSpPr txBox="1"/>
          <p:nvPr/>
        </p:nvSpPr>
        <p:spPr>
          <a:xfrm>
            <a:off x="1346877" y="3367580"/>
            <a:ext cx="11154624" cy="400110"/>
          </a:xfrm>
          <a:prstGeom prst="rect">
            <a:avLst/>
          </a:prstGeom>
          <a:noFill/>
        </p:spPr>
        <p:txBody>
          <a:bodyPr wrap="square" rtlCol="0">
            <a:spAutoFit/>
          </a:bodyPr>
          <a:lstStyle/>
          <a:p>
            <a:r>
              <a:rPr lang="en-US" sz="2000" dirty="0"/>
              <a:t>Waiver or alteration </a:t>
            </a:r>
            <a:r>
              <a:rPr lang="en-US" sz="2000" b="1" dirty="0"/>
              <a:t>will not adversely affect the rights and welfare</a:t>
            </a:r>
            <a:r>
              <a:rPr lang="en-US" sz="2000" dirty="0"/>
              <a:t> of the subjects</a:t>
            </a:r>
            <a:endParaRPr lang="en-US" sz="2000" dirty="0">
              <a:latin typeface="Verdana" charset="0"/>
              <a:ea typeface="Verdana" charset="0"/>
              <a:cs typeface="Verdana" charset="0"/>
            </a:endParaRPr>
          </a:p>
        </p:txBody>
      </p:sp>
      <p:sp>
        <p:nvSpPr>
          <p:cNvPr id="47" name="Oval 46"/>
          <p:cNvSpPr/>
          <p:nvPr/>
        </p:nvSpPr>
        <p:spPr>
          <a:xfrm>
            <a:off x="199198" y="304837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2</a:t>
            </a:r>
          </a:p>
        </p:txBody>
      </p:sp>
      <p:sp>
        <p:nvSpPr>
          <p:cNvPr id="48" name="Rectangle 47"/>
          <p:cNvSpPr/>
          <p:nvPr/>
        </p:nvSpPr>
        <p:spPr>
          <a:xfrm>
            <a:off x="9195371" y="1526548"/>
            <a:ext cx="3396407" cy="307777"/>
          </a:xfrm>
          <a:prstGeom prst="rect">
            <a:avLst/>
          </a:prstGeom>
        </p:spPr>
        <p:txBody>
          <a:bodyPr wrap="square">
            <a:spAutoFit/>
          </a:bodyPr>
          <a:lstStyle/>
          <a:p>
            <a:pPr defTabSz="914400"/>
            <a:r>
              <a:rPr lang="en-US" sz="1400"/>
              <a:t>45 </a:t>
            </a:r>
            <a:r>
              <a:rPr lang="en-US" sz="1400" dirty="0"/>
              <a:t>CFR 46.116(f)(3) (1/19/2017)</a:t>
            </a:r>
          </a:p>
        </p:txBody>
      </p:sp>
      <p:sp>
        <p:nvSpPr>
          <p:cNvPr id="13" name="Oval 12"/>
          <p:cNvSpPr/>
          <p:nvPr/>
        </p:nvSpPr>
        <p:spPr>
          <a:xfrm>
            <a:off x="199198" y="4115313"/>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3</a:t>
            </a:r>
          </a:p>
        </p:txBody>
      </p:sp>
      <p:sp>
        <p:nvSpPr>
          <p:cNvPr id="14" name="Rectangle 13"/>
          <p:cNvSpPr/>
          <p:nvPr/>
        </p:nvSpPr>
        <p:spPr>
          <a:xfrm>
            <a:off x="1297611" y="2059332"/>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5" name="TextBox 14"/>
          <p:cNvSpPr txBox="1"/>
          <p:nvPr/>
        </p:nvSpPr>
        <p:spPr>
          <a:xfrm>
            <a:off x="1346877" y="4402475"/>
            <a:ext cx="11154624" cy="400110"/>
          </a:xfrm>
          <a:prstGeom prst="rect">
            <a:avLst/>
          </a:prstGeom>
          <a:noFill/>
        </p:spPr>
        <p:txBody>
          <a:bodyPr wrap="square" rtlCol="0">
            <a:spAutoFit/>
          </a:bodyPr>
          <a:lstStyle/>
          <a:p>
            <a:r>
              <a:rPr lang="en-US" sz="2000" dirty="0"/>
              <a:t>The clinical investigation could </a:t>
            </a:r>
            <a:r>
              <a:rPr lang="en-US" sz="2000" b="1" dirty="0"/>
              <a:t>not practicably be carried out</a:t>
            </a:r>
            <a:r>
              <a:rPr lang="en-US" sz="2000" dirty="0"/>
              <a:t> without the waiver or alteration. </a:t>
            </a:r>
          </a:p>
        </p:txBody>
      </p:sp>
      <p:sp>
        <p:nvSpPr>
          <p:cNvPr id="16" name="Oval 15"/>
          <p:cNvSpPr/>
          <p:nvPr/>
        </p:nvSpPr>
        <p:spPr>
          <a:xfrm>
            <a:off x="199198" y="5213965"/>
            <a:ext cx="1003287" cy="985335"/>
          </a:xfrm>
          <a:prstGeom prst="ellipse">
            <a:avLst/>
          </a:prstGeom>
          <a:solidFill>
            <a:srgbClr val="0A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chemeClr val="bg2"/>
                </a:solidFill>
              </a:rPr>
              <a:t>4</a:t>
            </a:r>
          </a:p>
        </p:txBody>
      </p:sp>
      <p:sp>
        <p:nvSpPr>
          <p:cNvPr id="17" name="Rectangle 16"/>
          <p:cNvSpPr/>
          <p:nvPr/>
        </p:nvSpPr>
        <p:spPr>
          <a:xfrm>
            <a:off x="1297609" y="4206807"/>
            <a:ext cx="11253161" cy="791447"/>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8" name="TextBox 17"/>
          <p:cNvSpPr txBox="1"/>
          <p:nvPr/>
        </p:nvSpPr>
        <p:spPr>
          <a:xfrm>
            <a:off x="1346877" y="5352689"/>
            <a:ext cx="11154624" cy="707886"/>
          </a:xfrm>
          <a:prstGeom prst="rect">
            <a:avLst/>
          </a:prstGeom>
          <a:noFill/>
        </p:spPr>
        <p:txBody>
          <a:bodyPr wrap="square" rtlCol="0">
            <a:spAutoFit/>
          </a:bodyPr>
          <a:lstStyle/>
          <a:p>
            <a:r>
              <a:rPr lang="en-US" sz="2000" dirty="0"/>
              <a:t>Whenever appropriate, the </a:t>
            </a:r>
            <a:r>
              <a:rPr lang="en-US" sz="2000" b="1" dirty="0"/>
              <a:t>subjects will be provided with additional pertinent information </a:t>
            </a:r>
          </a:p>
          <a:p>
            <a:r>
              <a:rPr lang="en-US" sz="2000" dirty="0"/>
              <a:t>after participation.</a:t>
            </a:r>
          </a:p>
        </p:txBody>
      </p:sp>
      <p:sp>
        <p:nvSpPr>
          <p:cNvPr id="21" name="Rectangle 20"/>
          <p:cNvSpPr/>
          <p:nvPr/>
        </p:nvSpPr>
        <p:spPr>
          <a:xfrm>
            <a:off x="6250964" y="6663598"/>
            <a:ext cx="6299806" cy="523220"/>
          </a:xfrm>
          <a:prstGeom prst="rect">
            <a:avLst/>
          </a:prstGeom>
        </p:spPr>
        <p:txBody>
          <a:bodyPr wrap="square">
            <a:spAutoFit/>
          </a:bodyPr>
          <a:lstStyle/>
          <a:p>
            <a:pPr defTabSz="914400"/>
            <a:r>
              <a:rPr lang="en-US" sz="1400" dirty="0"/>
              <a:t>FDA, IRB Waiver or Alteration of Informed Consent for Clinical Investigations Involving no More </a:t>
            </a:r>
            <a:r>
              <a:rPr lang="en-US" sz="1400"/>
              <a:t>Than Minimal Risk to Human Subjects (July 2017)</a:t>
            </a:r>
            <a:endParaRPr lang="en-US" sz="1400" dirty="0"/>
          </a:p>
        </p:txBody>
      </p:sp>
    </p:spTree>
    <p:extLst>
      <p:ext uri="{BB962C8B-B14F-4D97-AF65-F5344CB8AC3E}">
        <p14:creationId xmlns:p14="http://schemas.microsoft.com/office/powerpoint/2010/main" val="804914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35" y="1985883"/>
            <a:ext cx="12718940" cy="537226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4" name="Rectangle 3"/>
          <p:cNvSpPr/>
          <p:nvPr/>
        </p:nvSpPr>
        <p:spPr>
          <a:xfrm>
            <a:off x="1588439" y="189363"/>
            <a:ext cx="10774402" cy="1554272"/>
          </a:xfrm>
          <a:prstGeom prst="rect">
            <a:avLst/>
          </a:prstGeom>
        </p:spPr>
        <p:txBody>
          <a:bodyPr wrap="square">
            <a:spAutoFit/>
          </a:bodyPr>
          <a:lstStyle/>
          <a:p>
            <a:r>
              <a:rPr lang="en-US" sz="2400" b="1" dirty="0">
                <a:solidFill>
                  <a:srgbClr val="0A2240"/>
                </a:solidFill>
                <a:latin typeface="Verdana" panose="020B0604030504040204" pitchFamily="34" charset="0"/>
                <a:ea typeface="Verdana" panose="020B0604030504040204" pitchFamily="34" charset="0"/>
                <a:cs typeface="Verdana" panose="020B0604030504040204" pitchFamily="34" charset="0"/>
              </a:rPr>
              <a:t>We’ve gone through a lot of information.</a:t>
            </a:r>
          </a:p>
          <a:p>
            <a:endParaRPr lang="en-US" sz="24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a:p>
            <a:r>
              <a:rPr lang="en-US" sz="2400" dirty="0">
                <a:solidFill>
                  <a:srgbClr val="0A2240"/>
                </a:solidFill>
                <a:latin typeface="Verdana" panose="020B0604030504040204" pitchFamily="34" charset="0"/>
                <a:ea typeface="Verdana" panose="020B0604030504040204" pitchFamily="34" charset="0"/>
                <a:cs typeface="Verdana" panose="020B0604030504040204" pitchFamily="34" charset="0"/>
              </a:rPr>
              <a:t>Let’s apply what we’ve learned.</a:t>
            </a:r>
            <a:endParaRPr lang="en-US" sz="2400"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a:p>
            <a:endParaRPr lang="en-US"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cstate="print"/>
          <a:stretch>
            <a:fillRect/>
          </a:stretch>
        </p:blipFill>
        <p:spPr>
          <a:xfrm>
            <a:off x="17929" y="60735"/>
            <a:ext cx="1570510" cy="1903780"/>
          </a:xfrm>
          <a:prstGeom prst="rect">
            <a:avLst/>
          </a:prstGeom>
        </p:spPr>
      </p:pic>
      <p:sp>
        <p:nvSpPr>
          <p:cNvPr id="14" name="Title 4"/>
          <p:cNvSpPr txBox="1">
            <a:spLocks/>
          </p:cNvSpPr>
          <p:nvPr/>
        </p:nvSpPr>
        <p:spPr bwMode="auto">
          <a:xfrm>
            <a:off x="298780" y="2307569"/>
            <a:ext cx="8667162"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0" i="0" kern="1200" baseline="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a:t>Course Objectives:</a:t>
            </a:r>
            <a:endParaRPr lang="en-US" dirty="0"/>
          </a:p>
        </p:txBody>
      </p:sp>
      <p:sp>
        <p:nvSpPr>
          <p:cNvPr id="11" name="Text Placeholder 3"/>
          <p:cNvSpPr txBox="1">
            <a:spLocks/>
          </p:cNvSpPr>
          <p:nvPr/>
        </p:nvSpPr>
        <p:spPr>
          <a:xfrm>
            <a:off x="628795" y="2857904"/>
            <a:ext cx="11911548" cy="4979823"/>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dirty="0"/>
              <a:t>General overview of informed consent requirements</a:t>
            </a:r>
          </a:p>
          <a:p>
            <a:pPr defTabSz="914400"/>
            <a:r>
              <a:rPr lang="en-US" dirty="0"/>
              <a:t>Review informed consent waiver options</a:t>
            </a:r>
          </a:p>
          <a:p>
            <a:pPr defTabSz="914400"/>
            <a:r>
              <a:rPr lang="en-US" dirty="0"/>
              <a:t>Review the criteria to waive informed consent</a:t>
            </a:r>
          </a:p>
          <a:p>
            <a:pPr lvl="1" defTabSz="914400"/>
            <a:r>
              <a:rPr lang="en-US" dirty="0"/>
              <a:t>Focusing on the “Research could not practicably be carried out without the waiver”</a:t>
            </a:r>
          </a:p>
        </p:txBody>
      </p:sp>
    </p:spTree>
    <p:extLst>
      <p:ext uri="{BB962C8B-B14F-4D97-AF65-F5344CB8AC3E}">
        <p14:creationId xmlns:p14="http://schemas.microsoft.com/office/powerpoint/2010/main" val="1600891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survey study of patients on their thoughts about healthcare outcomes</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study on resident education techniques that uses a pre and post test to measure education effectiveness</a:t>
            </a:r>
          </a:p>
        </p:txBody>
      </p:sp>
      <p:sp>
        <p:nvSpPr>
          <p:cNvPr id="21" name="Rectangle 20">
            <a:hlinkClick r:id="rId4"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Retrospective study that uses and records identifiable data</a:t>
            </a:r>
          </a:p>
        </p:txBody>
      </p:sp>
      <p:sp>
        <p:nvSpPr>
          <p:cNvPr id="22" name="Rectangle 21">
            <a:hlinkClick r:id="rId4"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 A chart review study that will telephone some subjects to fill in updated information where missing in their medical chart </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Waiver of Consent Process</a:t>
            </a:r>
          </a:p>
          <a:p>
            <a:pPr defTabSz="914400"/>
            <a:endParaRPr lang="en-US" sz="1400" dirty="0"/>
          </a:p>
          <a:p>
            <a:pPr defTabSz="914400"/>
            <a:r>
              <a:rPr lang="en-US" sz="2000" b="0" dirty="0"/>
              <a:t>Pick the study where waiver of informed consent could be applied.</a:t>
            </a:r>
          </a:p>
        </p:txBody>
      </p:sp>
    </p:spTree>
    <p:extLst>
      <p:ext uri="{BB962C8B-B14F-4D97-AF65-F5344CB8AC3E}">
        <p14:creationId xmlns:p14="http://schemas.microsoft.com/office/powerpoint/2010/main" val="139523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survey study of patients on their thoughts about healthcare outcomes</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study on resident education techniques that uses a pre and post test to measure education effectiveness</a:t>
            </a:r>
          </a:p>
        </p:txBody>
      </p:sp>
      <p:sp>
        <p:nvSpPr>
          <p:cNvPr id="21" name="Rectangle 20">
            <a:hlinkClick r:id="rId4"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Retrospective study that uses and records identifiable data</a:t>
            </a:r>
          </a:p>
        </p:txBody>
      </p:sp>
      <p:sp>
        <p:nvSpPr>
          <p:cNvPr id="22" name="Rectangle 21">
            <a:hlinkClick r:id="rId4" action="ppaction://hlinksldjump"/>
          </p:cNvPr>
          <p:cNvSpPr/>
          <p:nvPr/>
        </p:nvSpPr>
        <p:spPr>
          <a:xfrm>
            <a:off x="6548187" y="4740244"/>
            <a:ext cx="4555242"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chart review study that will telephone some subjects to fill in updated information where missing in their medical chart </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Waiver of Consent Process</a:t>
            </a:r>
          </a:p>
          <a:p>
            <a:pPr defTabSz="914400"/>
            <a:endParaRPr lang="en-US" sz="1400" dirty="0"/>
          </a:p>
          <a:p>
            <a:pPr defTabSz="914400"/>
            <a:r>
              <a:rPr lang="en-US" sz="2000" b="0" dirty="0"/>
              <a:t>Pick a study where waiver of informed consent is normally applied</a:t>
            </a:r>
          </a:p>
        </p:txBody>
      </p:sp>
      <p:sp>
        <p:nvSpPr>
          <p:cNvPr id="12" name="Rectangle 11"/>
          <p:cNvSpPr/>
          <p:nvPr/>
        </p:nvSpPr>
        <p:spPr>
          <a:xfrm>
            <a:off x="2812576" y="521335"/>
            <a:ext cx="9827402" cy="1346331"/>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Great!</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The survey and education survey involves participant interaction and is best suited for a waiver of documentation. The study that has a prospective component in addition to the retrospective chart review makes it practicable to obtain consent.</a:t>
            </a:r>
          </a:p>
        </p:txBody>
      </p:sp>
      <p:sp>
        <p:nvSpPr>
          <p:cNvPr id="13" name="Rounded Rectangle 12">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144721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survey study of patients on their thoughts about healthcare outcomes</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study on resident education techniques that uses a pre and post test to measure education effectiveness</a:t>
            </a:r>
          </a:p>
        </p:txBody>
      </p:sp>
      <p:sp>
        <p:nvSpPr>
          <p:cNvPr id="21" name="Rectangle 20">
            <a:hlinkClick r:id="rId4"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Retrospective study that uses and records identifiable data</a:t>
            </a:r>
          </a:p>
        </p:txBody>
      </p:sp>
      <p:sp>
        <p:nvSpPr>
          <p:cNvPr id="22" name="Rectangle 21">
            <a:hlinkClick r:id="rId4" action="ppaction://hlinksldjump"/>
          </p:cNvPr>
          <p:cNvSpPr/>
          <p:nvPr/>
        </p:nvSpPr>
        <p:spPr>
          <a:xfrm>
            <a:off x="6548187" y="4740244"/>
            <a:ext cx="4555242"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A chart review study that will telephone some subjects to fill in updated information where missing in their medical chart </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Waiver of Consent Process</a:t>
            </a:r>
          </a:p>
          <a:p>
            <a:pPr defTabSz="914400"/>
            <a:endParaRPr lang="en-US" sz="1400" dirty="0"/>
          </a:p>
          <a:p>
            <a:pPr defTabSz="914400"/>
            <a:r>
              <a:rPr lang="en-US" sz="2000" b="0" dirty="0"/>
              <a:t>Pick a study where waiver of informed consent is normally applied</a:t>
            </a:r>
          </a:p>
        </p:txBody>
      </p:sp>
      <p:sp>
        <p:nvSpPr>
          <p:cNvPr id="13" name="Rectangle 12"/>
          <p:cNvSpPr/>
          <p:nvPr/>
        </p:nvSpPr>
        <p:spPr>
          <a:xfrm>
            <a:off x="2545868" y="59017"/>
            <a:ext cx="10182707" cy="1847630"/>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Not quite.</a:t>
            </a:r>
          </a:p>
          <a:p>
            <a:endParaRPr lang="en-US" sz="1400" dirty="0">
              <a:latin typeface="Verdana" charset="0"/>
              <a:ea typeface="Verdana" charset="0"/>
              <a:cs typeface="Verdana" charset="0"/>
            </a:endParaRPr>
          </a:p>
          <a:p>
            <a:r>
              <a:rPr lang="en-US" sz="1600" dirty="0">
                <a:latin typeface="Verdana" charset="0"/>
                <a:ea typeface="Verdana" charset="0"/>
                <a:cs typeface="Verdana" charset="0"/>
              </a:rPr>
              <a:t>The survey and education survey involves participant interaction and is best suited for a waiver of documentation. The study that has a prospective component in addition to the retrospective chart review makes it practicable to obtain consent.</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This leaves the retrospective study as the best answer.</a:t>
            </a:r>
          </a:p>
        </p:txBody>
      </p:sp>
      <p:sp>
        <p:nvSpPr>
          <p:cNvPr id="14" name="Rounded Rectangle 13">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283562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200" dirty="0"/>
              <a:t>The study will perform a social network map of cancer survivors to study how their social support system helped in their cancer outcome. Participants sit down with the researcher and map out their social network and relationships much like a family tree. Limited identifiable information of the individuals in the participant’s network will be collected, such as name and relationship. </a:t>
            </a:r>
          </a:p>
          <a:p>
            <a:r>
              <a:rPr lang="en-US" sz="2200" dirty="0"/>
              <a:t>The primary subjects, the cancer survivors, the investigator will obtain informed consent. </a:t>
            </a:r>
          </a:p>
          <a:p>
            <a:r>
              <a:rPr lang="en-US" sz="2200" dirty="0"/>
              <a:t>The investigator wants to waive informed consent for the secondary subjects (persons identified through the social networking).</a:t>
            </a:r>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Tree>
    <p:extLst>
      <p:ext uri="{BB962C8B-B14F-4D97-AF65-F5344CB8AC3E}">
        <p14:creationId xmlns:p14="http://schemas.microsoft.com/office/powerpoint/2010/main" val="1536866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25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
        <p:nvSpPr>
          <p:cNvPr id="14" name="Rectangle 13"/>
          <p:cNvSpPr/>
          <p:nvPr/>
        </p:nvSpPr>
        <p:spPr>
          <a:xfrm>
            <a:off x="2421924" y="125281"/>
            <a:ext cx="10177253" cy="2054143"/>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x-none" altLang="x-none" sz="1600" dirty="0">
                <a:latin typeface="Arial" charset="0"/>
              </a:rPr>
              <a:t>That the research presents no more than minimal risk of harm to subjects and involves no procedures for which written consent is normally required outside of the research context</a:t>
            </a:r>
            <a:r>
              <a:rPr lang="en-US" altLang="x-none" sz="1600" dirty="0">
                <a:latin typeface="Arial" charset="0"/>
              </a:rPr>
              <a:t>.</a:t>
            </a:r>
          </a:p>
          <a:p>
            <a:pPr lvl="0" defTabSz="914400" eaLnBrk="0" fontAlgn="base" hangingPunct="0">
              <a:spcBef>
                <a:spcPct val="0"/>
              </a:spcBef>
              <a:spcAft>
                <a:spcPct val="0"/>
              </a:spcAft>
            </a:pPr>
            <a:endParaRPr lang="en-US" altLang="x-none" sz="1600" dirty="0">
              <a:latin typeface="Arial" charset="0"/>
            </a:endParaRPr>
          </a:p>
          <a:p>
            <a:pPr defTabSz="914400" eaLnBrk="0" fontAlgn="base" hangingPunct="0">
              <a:spcBef>
                <a:spcPct val="0"/>
              </a:spcBef>
              <a:spcAft>
                <a:spcPct val="0"/>
              </a:spcAft>
            </a:pPr>
            <a:r>
              <a:rPr lang="en-US" altLang="x-none" sz="1600" dirty="0">
                <a:latin typeface="Arial" charset="0"/>
              </a:rPr>
              <a:t>It’s ok to waive consent for some and not all the subjects in the study. </a:t>
            </a:r>
          </a:p>
          <a:p>
            <a:pPr lvl="0" defTabSz="914400" eaLnBrk="0" fontAlgn="base" hangingPunct="0">
              <a:spcBef>
                <a:spcPct val="0"/>
              </a:spcBef>
              <a:spcAft>
                <a:spcPct val="0"/>
              </a:spcAft>
            </a:pPr>
            <a:endParaRPr lang="en-US" altLang="x-none" sz="1600" dirty="0">
              <a:latin typeface="Arial" charset="0"/>
            </a:endParaRPr>
          </a:p>
          <a:p>
            <a:pPr lvl="0" defTabSz="914400" eaLnBrk="0" fontAlgn="base" hangingPunct="0">
              <a:spcBef>
                <a:spcPct val="0"/>
              </a:spcBef>
              <a:spcAft>
                <a:spcPct val="0"/>
              </a:spcAft>
            </a:pPr>
            <a:r>
              <a:rPr lang="en-US" altLang="x-none" sz="1600" dirty="0">
                <a:latin typeface="Arial" charset="0"/>
              </a:rPr>
              <a:t>A waiver of informed consent documentation is appropriate.</a:t>
            </a:r>
            <a:endParaRPr lang="x-none" altLang="x-none" sz="1600" dirty="0">
              <a:latin typeface="Arial" charset="0"/>
            </a:endParaRPr>
          </a:p>
        </p:txBody>
      </p:sp>
      <p:sp>
        <p:nvSpPr>
          <p:cNvPr id="15"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200" dirty="0"/>
              <a:t>The study will perform a social network map of cancer survivors to study how their social support system helped in their cancer outcome. Participants sit down with the researcher and map out their social network and relationships much like a family tree. Limited identifiable information of the individuals in the participant’s network will be collected, such as name and relationship. </a:t>
            </a:r>
          </a:p>
          <a:p>
            <a:r>
              <a:rPr lang="en-US" sz="2200" dirty="0"/>
              <a:t>The primary subjects, the cancer survivors, the investigator will obtain informed consent. </a:t>
            </a:r>
          </a:p>
          <a:p>
            <a:r>
              <a:rPr lang="en-US" sz="2200" dirty="0"/>
              <a:t>The investigator wants to waive informed consent for the secondary subjects (persons identified through the social networking).</a:t>
            </a:r>
          </a:p>
        </p:txBody>
      </p:sp>
      <p:sp>
        <p:nvSpPr>
          <p:cNvPr id="16" name="Rounded Rectangle 15">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02044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25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
        <p:nvSpPr>
          <p:cNvPr id="15" name="Rectangle 14"/>
          <p:cNvSpPr/>
          <p:nvPr/>
        </p:nvSpPr>
        <p:spPr>
          <a:xfrm>
            <a:off x="2309752" y="124045"/>
            <a:ext cx="10182707" cy="2071025"/>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Nope</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x-none" altLang="x-none" sz="1600" dirty="0">
                <a:latin typeface="Arial" charset="0"/>
              </a:rPr>
              <a:t>That the research presents no more than minimal risk of harm to </a:t>
            </a:r>
            <a:r>
              <a:rPr lang="en-US" altLang="x-none" sz="1600" dirty="0">
                <a:latin typeface="Arial" charset="0"/>
              </a:rPr>
              <a:t>the secondary </a:t>
            </a:r>
            <a:r>
              <a:rPr lang="x-none" altLang="x-none" sz="1600" dirty="0">
                <a:latin typeface="Arial" charset="0"/>
              </a:rPr>
              <a:t>subjects and involves no procedures for which written consent is normally required outside of the research context</a:t>
            </a:r>
            <a:r>
              <a:rPr lang="en-US" altLang="x-none" sz="1600" dirty="0">
                <a:latin typeface="Arial" charset="0"/>
              </a:rPr>
              <a:t>. </a:t>
            </a:r>
          </a:p>
          <a:p>
            <a:pPr lvl="0" defTabSz="914400" eaLnBrk="0" fontAlgn="base" hangingPunct="0">
              <a:spcBef>
                <a:spcPct val="0"/>
              </a:spcBef>
              <a:spcAft>
                <a:spcPct val="0"/>
              </a:spcAft>
            </a:pPr>
            <a:endParaRPr lang="en-US" altLang="x-none" sz="1600" dirty="0">
              <a:latin typeface="Arial" charset="0"/>
            </a:endParaRPr>
          </a:p>
          <a:p>
            <a:pPr lvl="0" defTabSz="914400" eaLnBrk="0" fontAlgn="base" hangingPunct="0">
              <a:spcBef>
                <a:spcPct val="0"/>
              </a:spcBef>
              <a:spcAft>
                <a:spcPct val="0"/>
              </a:spcAft>
            </a:pPr>
            <a:r>
              <a:rPr lang="en-US" altLang="x-none" sz="1600" dirty="0">
                <a:latin typeface="Arial" charset="0"/>
              </a:rPr>
              <a:t>It’s ok to waive consent for some and not all the subjects in the study.</a:t>
            </a:r>
          </a:p>
          <a:p>
            <a:pPr lvl="0" defTabSz="914400" eaLnBrk="0" fontAlgn="base" hangingPunct="0">
              <a:spcBef>
                <a:spcPct val="0"/>
              </a:spcBef>
              <a:spcAft>
                <a:spcPct val="0"/>
              </a:spcAft>
            </a:pPr>
            <a:endParaRPr lang="en-US" altLang="x-none" sz="1600" dirty="0">
              <a:latin typeface="Arial" charset="0"/>
            </a:endParaRPr>
          </a:p>
          <a:p>
            <a:pPr lvl="0" defTabSz="914400" eaLnBrk="0" fontAlgn="base" hangingPunct="0">
              <a:spcBef>
                <a:spcPct val="0"/>
              </a:spcBef>
              <a:spcAft>
                <a:spcPct val="0"/>
              </a:spcAft>
            </a:pPr>
            <a:r>
              <a:rPr lang="en-US" altLang="x-none" sz="1600" dirty="0">
                <a:latin typeface="Arial" charset="0"/>
              </a:rPr>
              <a:t>A waiver of informed consent documentation is appropriate.</a:t>
            </a:r>
            <a:endParaRPr lang="x-none" altLang="x-none" sz="1600" dirty="0">
              <a:latin typeface="Arial" charset="0"/>
            </a:endParaRPr>
          </a:p>
        </p:txBody>
      </p:sp>
      <p:sp>
        <p:nvSpPr>
          <p:cNvPr id="16"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200" dirty="0"/>
              <a:t>The study will perform a social network map of cancer survivors to study how their social support system helped in their cancer outcome. Participants sit down with the researcher and map out their social network and relationships much like a family tree. Limited identifiable information of the individuals in the participant’s network will be collected, such as name and relationship. </a:t>
            </a:r>
          </a:p>
          <a:p>
            <a:r>
              <a:rPr lang="en-US" sz="2200" dirty="0"/>
              <a:t>The primary subjects, the cancer survivors, the investigator will obtain informed consent. </a:t>
            </a:r>
          </a:p>
          <a:p>
            <a:r>
              <a:rPr lang="en-US" sz="2200" dirty="0"/>
              <a:t>The investigator wants to waive informed consent for the secondary subjects (persons identified through the social networking).</a:t>
            </a:r>
          </a:p>
        </p:txBody>
      </p:sp>
      <p:sp>
        <p:nvSpPr>
          <p:cNvPr id="14" name="Rounded Rectangle 13">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08632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800" dirty="0"/>
              <a:t>The Family Educational Rights and Privacy Act (FERPA; 20 U.S.C. 1232g; 34 CFR Part 99) is a federal law that protects the privacy of personally identifiable information contained within a student's educational record. Generally, educational agencies and institutions must have written permission from the student (or parent if the student is a minor) in order to release any personally identifiable information from a student's education record unless it meets one of a list of specified conditions for which release is allowed. </a:t>
            </a:r>
          </a:p>
          <a:p>
            <a:r>
              <a:rPr lang="en-US" sz="1800" dirty="0"/>
              <a:t>The investigator from a local university's college of education requests a waiver of consent to review the educational records (grades and GPA) of students at the university for the past 20 years and maintain identifiers for a research project.</a:t>
            </a:r>
          </a:p>
          <a:p>
            <a:endParaRPr lang="en-US" sz="2200" dirty="0"/>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Tree>
    <p:extLst>
      <p:ext uri="{BB962C8B-B14F-4D97-AF65-F5344CB8AC3E}">
        <p14:creationId xmlns:p14="http://schemas.microsoft.com/office/powerpoint/2010/main" val="2146613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800" dirty="0"/>
              <a:t>The Family Educational Rights and Privacy Act (FERPA; 20 U.S.C. 1232g; 34 CFR Part 99) is a federal law that protects the privacy of personally identifiable information contained within a student's educational record. Generally, educational agencies and institutions must have written permission from the student (or parent if the student is a minor) in order to release any personally identifiable information from a student's education record unless it meets one of a list of specified conditions for which release is allowed. </a:t>
            </a:r>
          </a:p>
          <a:p>
            <a:r>
              <a:rPr lang="en-US" sz="1800" dirty="0"/>
              <a:t>The investigator from a local university's college of education requests a waiver of consent to review the educational records (grades and GPA) of students at the university for the past 20 years and maintain identifiers for a </a:t>
            </a:r>
            <a:r>
              <a:rPr lang="en-US" sz="1800"/>
              <a:t>research project.</a:t>
            </a:r>
            <a:endParaRPr lang="en-US" sz="1800" dirty="0"/>
          </a:p>
          <a:p>
            <a:endParaRPr lang="en-US" sz="2200" dirty="0"/>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
        <p:nvSpPr>
          <p:cNvPr id="14" name="Rectangle 13"/>
          <p:cNvSpPr/>
          <p:nvPr/>
        </p:nvSpPr>
        <p:spPr>
          <a:xfrm>
            <a:off x="2462666" y="136447"/>
            <a:ext cx="10177253" cy="2310170"/>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Way to go!</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This example comes from the J</a:t>
            </a:r>
            <a:r>
              <a:rPr lang="en-US" sz="1600" dirty="0"/>
              <a:t>anuary 31, 2008 SACHRP letter to HHS Secretary: Recommendations related to waiver of informed consent and interpretation of “minimal risk”. </a:t>
            </a:r>
          </a:p>
          <a:p>
            <a:pPr lvl="0" defTabSz="914400" eaLnBrk="0" fontAlgn="base" hangingPunct="0">
              <a:spcBef>
                <a:spcPct val="0"/>
              </a:spcBef>
              <a:spcAft>
                <a:spcPct val="0"/>
              </a:spcAft>
            </a:pPr>
            <a:endParaRPr lang="en-US" sz="1600" dirty="0"/>
          </a:p>
          <a:p>
            <a:pPr lvl="0" defTabSz="914400" eaLnBrk="0" fontAlgn="base" hangingPunct="0">
              <a:spcBef>
                <a:spcPct val="0"/>
              </a:spcBef>
              <a:spcAft>
                <a:spcPct val="0"/>
              </a:spcAft>
            </a:pPr>
            <a:r>
              <a:rPr lang="en-US" sz="1600" dirty="0"/>
              <a:t>If an investigator from a local university's college of education requests a waiver of consent to review the educational records (grades and GPA) of students at the university for the past 20 years and maintain identifiers for a research project, the rights granted to students under the federal legislation of FERPA would be violated and the criteria for waiver of informed consent at 45 CFR 46.116(d)(2) could not be met.</a:t>
            </a:r>
          </a:p>
        </p:txBody>
      </p:sp>
      <p:sp>
        <p:nvSpPr>
          <p:cNvPr id="15" name="Rounded Rectangle 14">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88345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77" y="32659"/>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69369"/>
            <a:ext cx="11150625"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Waiver of Process</a:t>
            </a:r>
          </a:p>
          <a:p>
            <a:pPr defTabSz="914400"/>
            <a:endParaRPr lang="en-US" sz="1400" dirty="0"/>
          </a:p>
          <a:p>
            <a:pPr defTabSz="914400"/>
            <a:r>
              <a:rPr lang="en-US" b="0" dirty="0"/>
              <a:t>In this training session, we will focus on the waiver of consent process.</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1" name="Rectangle 10"/>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Use of Short Form</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1658480" y="4740244"/>
            <a:ext cx="4555244"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 </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Waiver of Documentation</a:t>
            </a:r>
          </a:p>
        </p:txBody>
      </p:sp>
      <p:sp>
        <p:nvSpPr>
          <p:cNvPr id="13" name="Rectangle 12"/>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Informed Consent:</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General</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Informed Consent</a:t>
            </a:r>
          </a:p>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Waiver of Process</a:t>
            </a:r>
          </a:p>
        </p:txBody>
      </p:sp>
    </p:spTree>
    <p:extLst>
      <p:ext uri="{BB962C8B-B14F-4D97-AF65-F5344CB8AC3E}">
        <p14:creationId xmlns:p14="http://schemas.microsoft.com/office/powerpoint/2010/main" val="1489091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1800" dirty="0"/>
              <a:t>The Family Educational Rights and Privacy Act (FERPA; 20 U.S.C. 1232g; 34 CFR Part 99) is a federal law that protects the privacy of personally identifiable information contained within a student's educational record. Generally, educational agencies and institutions must have written permission from the student (or parent if the student is a minor) in order to release any personally identifiable information from a student's education record unless it meets one of a list of specified conditions for which release is allowed. </a:t>
            </a:r>
          </a:p>
          <a:p>
            <a:r>
              <a:rPr lang="en-US" sz="1800" dirty="0"/>
              <a:t>The investigator from a local university's college of education requests a waiver of consent to review the educational records (grades and GPA) of students at the university for the past 20 years and maintain identifiers for a </a:t>
            </a:r>
            <a:r>
              <a:rPr lang="en-US" sz="1800"/>
              <a:t>research project.</a:t>
            </a:r>
            <a:endParaRPr lang="en-US" sz="1800" dirty="0"/>
          </a:p>
          <a:p>
            <a:endParaRPr lang="en-US" sz="2200" dirty="0"/>
          </a:p>
        </p:txBody>
      </p:sp>
      <p:sp>
        <p:nvSpPr>
          <p:cNvPr id="10" name="Title 16"/>
          <p:cNvSpPr>
            <a:spLocks noGrp="1"/>
          </p:cNvSpPr>
          <p:nvPr>
            <p:ph type="title"/>
          </p:nvPr>
        </p:nvSpPr>
        <p:spPr>
          <a:xfrm>
            <a:off x="169358" y="795394"/>
            <a:ext cx="12283169" cy="984885"/>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this situation</a:t>
            </a:r>
            <a:r>
              <a:rPr lang="en-US" sz="1600" b="1" dirty="0">
                <a:solidFill>
                  <a:srgbClr val="0A2240"/>
                </a:solidFill>
                <a:effectLst/>
                <a:latin typeface="Verdana" charset="0"/>
                <a:ea typeface="Verdana" charset="0"/>
                <a:cs typeface="Verdana" charset="0"/>
              </a:rPr>
              <a:t> would qualify for an informed consent waiver</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Can Informed Consent be Waived?</a:t>
            </a:r>
          </a:p>
        </p:txBody>
      </p:sp>
      <p:sp>
        <p:nvSpPr>
          <p:cNvPr id="14" name="Rectangle 13"/>
          <p:cNvSpPr/>
          <p:nvPr/>
        </p:nvSpPr>
        <p:spPr>
          <a:xfrm>
            <a:off x="2309752" y="124045"/>
            <a:ext cx="10182707" cy="2322572"/>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Nope</a:t>
            </a:r>
          </a:p>
          <a:p>
            <a:endParaRPr lang="en-US" sz="1400" dirty="0">
              <a:latin typeface="Verdana" charset="0"/>
              <a:ea typeface="Verdana" charset="0"/>
              <a:cs typeface="Verdana" charset="0"/>
            </a:endParaRPr>
          </a:p>
          <a:p>
            <a:pPr lvl="0" defTabSz="914400" eaLnBrk="0" fontAlgn="base" hangingPunct="0">
              <a:spcBef>
                <a:spcPct val="0"/>
              </a:spcBef>
              <a:spcAft>
                <a:spcPct val="0"/>
              </a:spcAft>
            </a:pPr>
            <a:r>
              <a:rPr lang="en-US" altLang="x-none" sz="1600" dirty="0">
                <a:latin typeface="Arial" charset="0"/>
              </a:rPr>
              <a:t>This example comes from the J</a:t>
            </a:r>
            <a:r>
              <a:rPr lang="en-US" sz="1600" dirty="0"/>
              <a:t>anuary 31, 2008 SACHRP letter to HHS Secretary: Recommendations related to waiver of informed consent and interpretation of “minimal risk”. </a:t>
            </a:r>
          </a:p>
          <a:p>
            <a:pPr lvl="0" defTabSz="914400" eaLnBrk="0" fontAlgn="base" hangingPunct="0">
              <a:spcBef>
                <a:spcPct val="0"/>
              </a:spcBef>
              <a:spcAft>
                <a:spcPct val="0"/>
              </a:spcAft>
            </a:pPr>
            <a:endParaRPr lang="en-US" sz="1600" dirty="0"/>
          </a:p>
          <a:p>
            <a:pPr lvl="0" defTabSz="914400" eaLnBrk="0" fontAlgn="base" hangingPunct="0">
              <a:spcBef>
                <a:spcPct val="0"/>
              </a:spcBef>
              <a:spcAft>
                <a:spcPct val="0"/>
              </a:spcAft>
            </a:pPr>
            <a:r>
              <a:rPr lang="en-US" sz="1600" dirty="0"/>
              <a:t>If an investigator from a local university's college of education requests a waiver of consent to review the educational records (grades and GPA) of students at the university for the past 20 years and maintain identifiers for a research project, the rights granted to students under the federal legislation of FERPA would be violated and the criteria for waiver of informed consent at 45 CFR 46.116(d)(2) could not be met.</a:t>
            </a:r>
          </a:p>
        </p:txBody>
      </p:sp>
      <p:sp>
        <p:nvSpPr>
          <p:cNvPr id="15" name="Rounded Rectangle 14">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314638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rgbClr val="4E5252"/>
                </a:solidFill>
              </a:rPr>
              <a:t>“It would not be practical to obtain signed consent from the research subjects, and because the study would cause no more than minimal risk, it would not benefit the patient to pursue consent.”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Tree>
    <p:extLst>
      <p:ext uri="{BB962C8B-B14F-4D97-AF65-F5344CB8AC3E}">
        <p14:creationId xmlns:p14="http://schemas.microsoft.com/office/powerpoint/2010/main" val="1426082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mt="60000"/>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rgbClr val="4E5252"/>
                </a:solidFill>
              </a:rPr>
              <a:t>“It would not be practical to obtain signed consent from the research subjects, and because the study would cause no more than minimal risk, it would not benefit the patient to pursue consent.”</a:t>
            </a:r>
          </a:p>
        </p:txBody>
      </p:sp>
      <p:sp>
        <p:nvSpPr>
          <p:cNvPr id="10"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6" name="Rectangle 15"/>
          <p:cNvSpPr/>
          <p:nvPr/>
        </p:nvSpPr>
        <p:spPr>
          <a:xfrm>
            <a:off x="734326" y="4652823"/>
            <a:ext cx="9264482" cy="2550024"/>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r>
              <a:rPr lang="en-US" sz="1600" dirty="0">
                <a:latin typeface="Verdana" charset="0"/>
                <a:ea typeface="Verdana" charset="0"/>
                <a:cs typeface="Verdana" charset="0"/>
              </a:rPr>
              <a:t>This is like the examples we discussed about the investigator’s justification that it is “just retrospective.”</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This example comes from a warning letter where the IRB found the research presented no more than minimal risk. OHRP found no documentation that the IRB made the three additional requirements at 45 CFR 46.116(d). </a:t>
            </a:r>
          </a:p>
          <a:p>
            <a:endParaRPr lang="en-US" sz="1600" dirty="0">
              <a:latin typeface="Verdana" charset="0"/>
              <a:ea typeface="Verdana" charset="0"/>
              <a:cs typeface="Verdana" charset="0"/>
            </a:endParaRPr>
          </a:p>
          <a:p>
            <a:r>
              <a:rPr lang="en-US" sz="1600" dirty="0">
                <a:latin typeface="Verdana" charset="0"/>
                <a:ea typeface="Verdana" charset="0"/>
                <a:cs typeface="Verdana" charset="0"/>
              </a:rPr>
              <a:t>OHRP, Letter to Dr. Norman Altman from </a:t>
            </a:r>
            <a:r>
              <a:rPr lang="en-US" sz="1600" dirty="0" err="1">
                <a:latin typeface="Verdana" charset="0"/>
                <a:ea typeface="Verdana" charset="0"/>
                <a:cs typeface="Verdana" charset="0"/>
              </a:rPr>
              <a:t>Sandford</a:t>
            </a:r>
            <a:r>
              <a:rPr lang="en-US" sz="1600" dirty="0">
                <a:latin typeface="Verdana" charset="0"/>
                <a:ea typeface="Verdana" charset="0"/>
                <a:cs typeface="Verdana" charset="0"/>
              </a:rPr>
              <a:t> </a:t>
            </a:r>
            <a:r>
              <a:rPr lang="en-US" sz="1600" dirty="0" err="1">
                <a:latin typeface="Verdana" charset="0"/>
                <a:ea typeface="Verdana" charset="0"/>
                <a:cs typeface="Verdana" charset="0"/>
              </a:rPr>
              <a:t>Leikin</a:t>
            </a:r>
            <a:r>
              <a:rPr lang="en-US" sz="1600" dirty="0">
                <a:latin typeface="Verdana" charset="0"/>
                <a:ea typeface="Verdana" charset="0"/>
                <a:cs typeface="Verdana" charset="0"/>
              </a:rPr>
              <a:t>, MD (1/19/2001)</a:t>
            </a:r>
          </a:p>
        </p:txBody>
      </p:sp>
      <p:sp>
        <p:nvSpPr>
          <p:cNvPr id="17" name="Rounded Rectangle 16">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759129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mt="60000"/>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rgbClr val="4E5252"/>
                </a:solidFill>
              </a:rPr>
              <a:t>“It would not be practical to obtain signed consent from the research subjects, and because the study would cause no more than minimal risk, it would not benefit the patient to pursue consent.”</a:t>
            </a:r>
          </a:p>
        </p:txBody>
      </p:sp>
      <p:sp>
        <p:nvSpPr>
          <p:cNvPr id="10"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3"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4" name="Rectangle 13"/>
          <p:cNvSpPr/>
          <p:nvPr/>
        </p:nvSpPr>
        <p:spPr>
          <a:xfrm>
            <a:off x="361879" y="4787381"/>
            <a:ext cx="9636930" cy="2395765"/>
          </a:xfrm>
          <a:prstGeom prst="rect">
            <a:avLst/>
          </a:prstGeom>
          <a:solidFill>
            <a:srgbClr val="F0F0F0"/>
          </a:solidFill>
          <a:ln w="57150">
            <a:solidFill>
              <a:srgbClr val="FF0000"/>
            </a:solidFill>
          </a:ln>
        </p:spPr>
        <p:txBody>
          <a:bodyPr wrap="square" lIns="182880" tIns="91440" rIns="182880" bIns="91440" rtlCol="0">
            <a:noAutofit/>
          </a:bodyPr>
          <a:lstStyle/>
          <a:p>
            <a:r>
              <a:rPr lang="en-US" sz="1200" b="1" dirty="0">
                <a:latin typeface="Verdana" charset="0"/>
                <a:ea typeface="Verdana" charset="0"/>
                <a:cs typeface="Verdana" charset="0"/>
              </a:rPr>
              <a:t>Not quite.</a:t>
            </a:r>
          </a:p>
          <a:p>
            <a:endParaRPr lang="en-US" sz="1200" dirty="0">
              <a:latin typeface="Verdana" charset="0"/>
              <a:ea typeface="Verdana" charset="0"/>
              <a:cs typeface="Verdana" charset="0"/>
            </a:endParaRPr>
          </a:p>
          <a:p>
            <a:r>
              <a:rPr lang="en-US" sz="1400" dirty="0">
                <a:latin typeface="Verdana" charset="0"/>
                <a:ea typeface="Verdana" charset="0"/>
                <a:cs typeface="Verdana" charset="0"/>
              </a:rPr>
              <a:t>This is like the examples we discussed about the investigator’s justification that it is “just retrospective.”</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This example comes from a warning letter where the IRB found the research presented no more than minimal risk. OHRP found no documentation that the IRB made the three additional requirements at 45 CFR 46.116(d). </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OHRP, Letter to Dr. Norman Altman from </a:t>
            </a:r>
            <a:r>
              <a:rPr lang="en-US" sz="1400" dirty="0" err="1">
                <a:latin typeface="Verdana" charset="0"/>
                <a:ea typeface="Verdana" charset="0"/>
                <a:cs typeface="Verdana" charset="0"/>
              </a:rPr>
              <a:t>Sandford</a:t>
            </a:r>
            <a:r>
              <a:rPr lang="en-US" sz="1400" dirty="0">
                <a:latin typeface="Verdana" charset="0"/>
                <a:ea typeface="Verdana" charset="0"/>
                <a:cs typeface="Verdana" charset="0"/>
              </a:rPr>
              <a:t> </a:t>
            </a:r>
            <a:r>
              <a:rPr lang="en-US" sz="1400" dirty="0" err="1">
                <a:latin typeface="Verdana" charset="0"/>
                <a:ea typeface="Verdana" charset="0"/>
                <a:cs typeface="Verdana" charset="0"/>
              </a:rPr>
              <a:t>Leikin</a:t>
            </a:r>
            <a:r>
              <a:rPr lang="en-US" sz="1400" dirty="0">
                <a:latin typeface="Verdana" charset="0"/>
                <a:ea typeface="Verdana" charset="0"/>
                <a:cs typeface="Verdana" charset="0"/>
              </a:rPr>
              <a:t>, MD (1/19/2001)</a:t>
            </a:r>
          </a:p>
        </p:txBody>
      </p:sp>
      <p:sp>
        <p:nvSpPr>
          <p:cNvPr id="15" name="Rounded Rectangle 14">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724326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19735" y="43657"/>
            <a:ext cx="11237058"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200" b="0" dirty="0"/>
          </a:p>
          <a:p>
            <a:pPr lvl="0">
              <a:defRPr sz="1800"/>
            </a:pPr>
            <a:r>
              <a:rPr lang="en-US" sz="2000" b="0" dirty="0"/>
              <a:t>Choose the justification that would </a:t>
            </a:r>
            <a:r>
              <a:rPr lang="en-US" sz="2000" dirty="0"/>
              <a:t>NOT</a:t>
            </a:r>
            <a:r>
              <a:rPr lang="en-US" sz="2000" b="0" dirty="0"/>
              <a:t> be appropriate for showing the research would be impracticable if a waiver of consent is not granted by the IRB.</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5" name="Rectangle 14">
            <a:hlinkClick r:id="rId4" action="ppaction://hlinksldjump"/>
          </p:cNvPr>
          <p:cNvSpPr/>
          <p:nvPr/>
        </p:nvSpPr>
        <p:spPr>
          <a:xfrm>
            <a:off x="6548187" y="1823070"/>
            <a:ext cx="4555242" cy="2600499"/>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proportion of individuals to be reviewed are no longer followed or have died. The research results may lose statistical power.</a:t>
            </a:r>
          </a:p>
        </p:txBody>
      </p:sp>
      <p:sp>
        <p:nvSpPr>
          <p:cNvPr id="17" name="Rectangle 16">
            <a:hlinkClick r:id="rId5" action="ppaction://hlinksldjump"/>
          </p:cNvPr>
          <p:cNvSpPr/>
          <p:nvPr/>
        </p:nvSpPr>
        <p:spPr>
          <a:xfrm>
            <a:off x="1658480" y="4513246"/>
            <a:ext cx="4555244" cy="2736207"/>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There is a risk of inflicting harm by contacting the families of recently deceased persons and additional threats to privacy by linking identifiers needed to </a:t>
            </a:r>
            <a:r>
              <a:rPr lang="en-US" sz="2500" b="1">
                <a:solidFill>
                  <a:schemeClr val="bg2"/>
                </a:solidFill>
                <a:latin typeface="Tw Cen MT"/>
                <a:ea typeface="Tw Cen MT"/>
                <a:cs typeface="Tw Cen MT"/>
                <a:sym typeface="Tw Cen MT"/>
              </a:rPr>
              <a:t>contact individuals to give consent</a:t>
            </a:r>
            <a:endParaRPr lang="en-US" sz="2500" b="1" dirty="0">
              <a:solidFill>
                <a:schemeClr val="bg2"/>
              </a:solidFill>
              <a:latin typeface="Tw Cen MT"/>
              <a:ea typeface="Tw Cen MT"/>
              <a:cs typeface="Tw Cen MT"/>
              <a:sym typeface="Tw Cen MT"/>
            </a:endParaRPr>
          </a:p>
        </p:txBody>
      </p:sp>
      <p:sp>
        <p:nvSpPr>
          <p:cNvPr id="18" name="Rectangle 17">
            <a:hlinkClick r:id="rId5" action="ppaction://hlinksldjump"/>
          </p:cNvPr>
          <p:cNvSpPr/>
          <p:nvPr/>
        </p:nvSpPr>
        <p:spPr>
          <a:xfrm>
            <a:off x="1658482" y="1823070"/>
            <a:ext cx="4555242" cy="2600499"/>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sample size is so large that including only records from those subjects who consent would prohibit conclusions to be drawn or bias the sample</a:t>
            </a:r>
          </a:p>
        </p:txBody>
      </p:sp>
      <p:sp>
        <p:nvSpPr>
          <p:cNvPr id="19" name="Rectangle 18">
            <a:hlinkClick r:id="rId5" action="ppaction://hlinksldjump"/>
          </p:cNvPr>
          <p:cNvSpPr/>
          <p:nvPr/>
        </p:nvSpPr>
        <p:spPr>
          <a:xfrm>
            <a:off x="6548187" y="4513246"/>
            <a:ext cx="4555242" cy="2736207"/>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Obtaining written consent for subjects while in the clinic waiting room can disrupt and slow down the clinic and their staff</a:t>
            </a:r>
          </a:p>
        </p:txBody>
      </p:sp>
    </p:spTree>
    <p:extLst>
      <p:ext uri="{BB962C8B-B14F-4D97-AF65-F5344CB8AC3E}">
        <p14:creationId xmlns:p14="http://schemas.microsoft.com/office/powerpoint/2010/main" val="1399963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19735" y="43657"/>
            <a:ext cx="11237058"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200" b="0" dirty="0"/>
          </a:p>
          <a:p>
            <a:pPr lvl="0">
              <a:defRPr sz="1800"/>
            </a:pPr>
            <a:r>
              <a:rPr lang="en-US" sz="2000" b="0" dirty="0"/>
              <a:t>Choose the justification that would </a:t>
            </a:r>
            <a:r>
              <a:rPr lang="en-US" sz="2000" dirty="0"/>
              <a:t>NOT</a:t>
            </a:r>
            <a:r>
              <a:rPr lang="en-US" sz="2000" b="0" dirty="0"/>
              <a:t> be appropriate for showing the research would be impracticable if a waiver of consent is not granted by the IRB.</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5" name="Rectangle 14">
            <a:hlinkClick r:id="rId4" action="ppaction://hlinksldjump"/>
          </p:cNvPr>
          <p:cNvSpPr/>
          <p:nvPr/>
        </p:nvSpPr>
        <p:spPr>
          <a:xfrm>
            <a:off x="6548187" y="1823070"/>
            <a:ext cx="4555242" cy="2600499"/>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proportion of individuals to be reviewed are no longer followed or have died. The research results may lose statistical power.</a:t>
            </a:r>
          </a:p>
        </p:txBody>
      </p:sp>
      <p:sp>
        <p:nvSpPr>
          <p:cNvPr id="17" name="Rectangle 16">
            <a:hlinkClick r:id="rId5" action="ppaction://hlinksldjump"/>
          </p:cNvPr>
          <p:cNvSpPr/>
          <p:nvPr/>
        </p:nvSpPr>
        <p:spPr>
          <a:xfrm>
            <a:off x="1658480" y="4513246"/>
            <a:ext cx="4555244" cy="2736207"/>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There is a risk of inflicting harm by contacting the families of recently deceased persons and additional threats to privacy by linking identifiers needed to contact individuals to give consent</a:t>
            </a:r>
          </a:p>
        </p:txBody>
      </p:sp>
      <p:sp>
        <p:nvSpPr>
          <p:cNvPr id="18" name="Rectangle 17">
            <a:hlinkClick r:id="rId5" action="ppaction://hlinksldjump"/>
          </p:cNvPr>
          <p:cNvSpPr/>
          <p:nvPr/>
        </p:nvSpPr>
        <p:spPr>
          <a:xfrm>
            <a:off x="1658482" y="1823070"/>
            <a:ext cx="4555242" cy="2600499"/>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sample size is so large that including only records from those subjects who consent would prohibit conclusions to be drawn or bias the sample</a:t>
            </a:r>
          </a:p>
        </p:txBody>
      </p:sp>
      <p:sp>
        <p:nvSpPr>
          <p:cNvPr id="19" name="Rectangle 18">
            <a:hlinkClick r:id="rId5" action="ppaction://hlinksldjump"/>
          </p:cNvPr>
          <p:cNvSpPr/>
          <p:nvPr/>
        </p:nvSpPr>
        <p:spPr>
          <a:xfrm>
            <a:off x="6548187" y="4513246"/>
            <a:ext cx="4555242" cy="2736207"/>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Obtaining written consent for subjects while in the clinic waiting room can disrupt and slow down the clinic and their staff</a:t>
            </a:r>
          </a:p>
        </p:txBody>
      </p:sp>
      <p:sp>
        <p:nvSpPr>
          <p:cNvPr id="9" name="Rectangle 8"/>
          <p:cNvSpPr/>
          <p:nvPr/>
        </p:nvSpPr>
        <p:spPr>
          <a:xfrm>
            <a:off x="2607939" y="188879"/>
            <a:ext cx="10048854" cy="1463882"/>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Nice.</a:t>
            </a:r>
          </a:p>
          <a:p>
            <a:endParaRPr lang="en-US" sz="14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Where scientific validity would be compromised if consent was required and where ethical concerns are raised if consent were required are appropriate justifications for the IRB to consider.  Practicability should not be determined solely by considerations of convenience, cost or speed.</a:t>
            </a:r>
            <a:endParaRPr lang="en-US" sz="1400" dirty="0"/>
          </a:p>
          <a:p>
            <a:pPr lvl="0"/>
            <a:r>
              <a:rPr lang="en-US" sz="1400" dirty="0">
                <a:solidFill>
                  <a:srgbClr val="404040"/>
                </a:solidFill>
                <a:latin typeface="Verdana" charset="0"/>
                <a:ea typeface="Verdana" charset="0"/>
                <a:cs typeface="Verdana" charset="0"/>
              </a:rPr>
              <a:t> </a:t>
            </a:r>
          </a:p>
        </p:txBody>
      </p:sp>
      <p:sp>
        <p:nvSpPr>
          <p:cNvPr id="10" name="Rounded Rectangle 9">
            <a:hlinkClick r:id="rId5"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147998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419735" y="43657"/>
            <a:ext cx="11237058"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Research could not practicably be carried out</a:t>
            </a:r>
          </a:p>
          <a:p>
            <a:pPr defTabSz="914400"/>
            <a:endParaRPr lang="en-US" sz="1200" b="0" dirty="0"/>
          </a:p>
          <a:p>
            <a:pPr lvl="0">
              <a:defRPr sz="1800"/>
            </a:pPr>
            <a:r>
              <a:rPr lang="en-US" sz="2000" b="0" dirty="0"/>
              <a:t>Choose the justification that would </a:t>
            </a:r>
            <a:r>
              <a:rPr lang="en-US" sz="2000" dirty="0"/>
              <a:t>NOT</a:t>
            </a:r>
            <a:r>
              <a:rPr lang="en-US" sz="2000" b="0" dirty="0"/>
              <a:t> be appropriate for showing the research would be impracticable if a waiver of consent is not granted by the IRB.</a:t>
            </a:r>
          </a:p>
        </p:txBody>
      </p:sp>
      <p:pic>
        <p:nvPicPr>
          <p:cNvPr id="23" name="Picture 22"/>
          <p:cNvPicPr>
            <a:picLocks noChangeAspect="1"/>
          </p:cNvPicPr>
          <p:nvPr/>
        </p:nvPicPr>
        <p:blipFill>
          <a:blip r:embed="rId3" cstate="print"/>
          <a:stretch>
            <a:fillRect/>
          </a:stretch>
        </p:blipFill>
        <p:spPr>
          <a:xfrm>
            <a:off x="15047" y="43845"/>
            <a:ext cx="1320550" cy="1764830"/>
          </a:xfrm>
          <a:prstGeom prst="rect">
            <a:avLst/>
          </a:prstGeom>
        </p:spPr>
      </p:pic>
      <p:sp>
        <p:nvSpPr>
          <p:cNvPr id="15" name="Rectangle 14">
            <a:hlinkClick r:id="rId4" action="ppaction://hlinksldjump"/>
          </p:cNvPr>
          <p:cNvSpPr/>
          <p:nvPr/>
        </p:nvSpPr>
        <p:spPr>
          <a:xfrm>
            <a:off x="6548187" y="1823070"/>
            <a:ext cx="4555242" cy="2600499"/>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proportion of individuals to be reviewed are no longer followed or have died. The research results may lose statistical power.</a:t>
            </a:r>
          </a:p>
        </p:txBody>
      </p:sp>
      <p:sp>
        <p:nvSpPr>
          <p:cNvPr id="17" name="Rectangle 16">
            <a:hlinkClick r:id="rId5" action="ppaction://hlinksldjump"/>
          </p:cNvPr>
          <p:cNvSpPr/>
          <p:nvPr/>
        </p:nvSpPr>
        <p:spPr>
          <a:xfrm>
            <a:off x="1658480" y="4513246"/>
            <a:ext cx="4555244" cy="2736207"/>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There is a risk of inflicting harm by contacting the families of recently deceased persons and additional threats to privacy by linking identifiers needed to contact individuals to give consent</a:t>
            </a:r>
          </a:p>
        </p:txBody>
      </p:sp>
      <p:sp>
        <p:nvSpPr>
          <p:cNvPr id="18" name="Rectangle 17">
            <a:hlinkClick r:id="rId5" action="ppaction://hlinksldjump"/>
          </p:cNvPr>
          <p:cNvSpPr/>
          <p:nvPr/>
        </p:nvSpPr>
        <p:spPr>
          <a:xfrm>
            <a:off x="1658482" y="1823070"/>
            <a:ext cx="4555242" cy="2600499"/>
          </a:xfrm>
          <a:prstGeom prst="rect">
            <a:avLst/>
          </a:prstGeom>
          <a:solidFill>
            <a:srgbClr val="0A2240">
              <a:alpha val="60000"/>
            </a:srgbClr>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The sample size is so large that including only records from those subjects who consent would prohibit conclusions to be drawn or bias the sample</a:t>
            </a:r>
          </a:p>
        </p:txBody>
      </p:sp>
      <p:sp>
        <p:nvSpPr>
          <p:cNvPr id="19" name="Rectangle 18">
            <a:hlinkClick r:id="rId5" action="ppaction://hlinksldjump"/>
          </p:cNvPr>
          <p:cNvSpPr/>
          <p:nvPr/>
        </p:nvSpPr>
        <p:spPr>
          <a:xfrm>
            <a:off x="6548187" y="4513246"/>
            <a:ext cx="4555242" cy="2736207"/>
          </a:xfrm>
          <a:prstGeom prst="rect">
            <a:avLst/>
          </a:prstGeom>
          <a:solidFill>
            <a:srgbClr val="0A2240"/>
          </a:solidFill>
        </p:spPr>
        <p:txBody>
          <a:bodyPr wrap="square" anchor="ctr">
            <a:noAutofit/>
          </a:bodyPr>
          <a:lstStyle/>
          <a:p>
            <a:pPr lvl="0" algn="ctr">
              <a:spcBef>
                <a:spcPts val="700"/>
              </a:spcBef>
              <a:buClr>
                <a:srgbClr val="C00000"/>
              </a:buClr>
              <a:buSzPct val="100000"/>
              <a:defRPr sz="1800" b="0" i="0"/>
            </a:pPr>
            <a:r>
              <a:rPr lang="en-US" sz="2500" b="1" dirty="0">
                <a:solidFill>
                  <a:schemeClr val="bg2"/>
                </a:solidFill>
                <a:latin typeface="Tw Cen MT"/>
                <a:ea typeface="Tw Cen MT"/>
                <a:cs typeface="Tw Cen MT"/>
                <a:sym typeface="Tw Cen MT"/>
              </a:rPr>
              <a:t>Obtaining written consent for subjects while in the clinic waiting room can disrupt and slow down the clinic and their staff</a:t>
            </a:r>
          </a:p>
        </p:txBody>
      </p:sp>
      <p:sp>
        <p:nvSpPr>
          <p:cNvPr id="9" name="Rectangle 8"/>
          <p:cNvSpPr/>
          <p:nvPr/>
        </p:nvSpPr>
        <p:spPr>
          <a:xfrm>
            <a:off x="2728246" y="153987"/>
            <a:ext cx="9783429" cy="1474788"/>
          </a:xfrm>
          <a:prstGeom prst="rect">
            <a:avLst/>
          </a:prstGeom>
          <a:solidFill>
            <a:srgbClr val="F0F0F0"/>
          </a:solidFill>
          <a:ln w="57150">
            <a:solidFill>
              <a:srgbClr val="FF0000"/>
            </a:solidFill>
          </a:ln>
        </p:spPr>
        <p:txBody>
          <a:bodyPr wrap="square" lIns="182880" tIns="91440" rIns="182880" bIns="91440" rtlCol="0">
            <a:noAutofit/>
          </a:bodyPr>
          <a:lstStyle/>
          <a:p>
            <a:r>
              <a:rPr lang="en-US" sz="1200" b="1" dirty="0">
                <a:latin typeface="Verdana" charset="0"/>
                <a:ea typeface="Verdana" charset="0"/>
                <a:cs typeface="Verdana" charset="0"/>
              </a:rPr>
              <a:t>That’s not it.</a:t>
            </a:r>
          </a:p>
          <a:p>
            <a:endParaRPr lang="en-US" sz="12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Where scientific validity would be compromised if consent was required and where ethical concerns are raised if consent were required are appropriate justifications for the IRB to consider.  Practicability should not be determined solely by considerations of convenience, cost or speed. </a:t>
            </a:r>
            <a:endParaRPr lang="en-US" sz="1400" dirty="0"/>
          </a:p>
        </p:txBody>
      </p:sp>
      <p:sp>
        <p:nvSpPr>
          <p:cNvPr id="10" name="Rounded Rectangle 9">
            <a:hlinkClick r:id="rId5"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278279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defRPr sz="1800"/>
            </a:pPr>
            <a:r>
              <a:rPr lang="en-US" sz="2400" dirty="0">
                <a:solidFill>
                  <a:srgbClr val="4E5252"/>
                </a:solidFill>
              </a:rPr>
              <a:t>Investigator wants to advertise in a magazine his research survey study. Individuals responding to the ad can enter the web address in the add to fill out the survey. Survey questions are not sensitive questions. </a:t>
            </a:r>
          </a:p>
          <a:p>
            <a:pPr>
              <a:defRPr sz="1800"/>
            </a:pPr>
            <a:r>
              <a:rPr lang="en-US" sz="2400" dirty="0">
                <a:solidFill>
                  <a:srgbClr val="4E5252"/>
                </a:solidFill>
              </a:rPr>
              <a:t>The investigator is asking for a waiver of consent, stating that the space limits for the magazine prevents including all the elements of informed consent.</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Tree>
    <p:extLst>
      <p:ext uri="{BB962C8B-B14F-4D97-AF65-F5344CB8AC3E}">
        <p14:creationId xmlns:p14="http://schemas.microsoft.com/office/powerpoint/2010/main" val="460108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mt="60000"/>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chemeClr val="tx1">
                    <a:lumMod val="75000"/>
                    <a:lumOff val="25000"/>
                  </a:schemeClr>
                </a:solidFill>
              </a:rPr>
              <a:t>Investigator wants to advertise in a magazine his research survey study. Individuals responding to the ad can enter the web address in the add to fill out the survey. Survey questions are not sensitive questions.</a:t>
            </a:r>
          </a:p>
          <a:p>
            <a:pPr lvl="0">
              <a:defRPr sz="1800"/>
            </a:pPr>
            <a:r>
              <a:rPr lang="en-US" sz="2400" dirty="0">
                <a:solidFill>
                  <a:schemeClr val="tx1">
                    <a:lumMod val="75000"/>
                    <a:lumOff val="25000"/>
                  </a:schemeClr>
                </a:solidFill>
              </a:rPr>
              <a:t>The investigator is asking for a waiver of consent, stating that the space limits for the magazine prevents including all the elements of informed consent.</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3" name="Rectangle 12"/>
          <p:cNvSpPr/>
          <p:nvPr/>
        </p:nvSpPr>
        <p:spPr>
          <a:xfrm>
            <a:off x="2853715" y="76410"/>
            <a:ext cx="9818787" cy="2074402"/>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The informed consent elements could have been presented on the website. </a:t>
            </a:r>
          </a:p>
          <a:p>
            <a:pPr lvl="0"/>
            <a:endParaRPr lang="en-US" sz="1400" dirty="0">
              <a:solidFill>
                <a:srgbClr val="404040"/>
              </a:solidFill>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OHRP didn’t buy this justification either stating, “It is difficult to see how the other surveys would have been impracticable to carry out by including these and other required elements, particularly for the web-based version of the questionnaire, as well as questionnaires that were mailed to subjects, which did not have the same space restraints as those printed in magazines.” OHRP, Letter to Mary Beth Burnside, Ph.D. from Kristina C. </a:t>
            </a:r>
            <a:r>
              <a:rPr lang="en-US" sz="1400" dirty="0" err="1">
                <a:solidFill>
                  <a:srgbClr val="404040"/>
                </a:solidFill>
                <a:latin typeface="Verdana" charset="0"/>
                <a:ea typeface="Verdana" charset="0"/>
                <a:cs typeface="Verdana" charset="0"/>
              </a:rPr>
              <a:t>Borror</a:t>
            </a:r>
            <a:r>
              <a:rPr lang="en-US" sz="1400" dirty="0">
                <a:solidFill>
                  <a:srgbClr val="404040"/>
                </a:solidFill>
                <a:latin typeface="Verdana" charset="0"/>
                <a:ea typeface="Verdana" charset="0"/>
                <a:cs typeface="Verdana" charset="0"/>
              </a:rPr>
              <a:t>, Ph.D. 12/3/2002</a:t>
            </a:r>
          </a:p>
        </p:txBody>
      </p:sp>
      <p:sp>
        <p:nvSpPr>
          <p:cNvPr id="14" name="Rounded Rectangle 13">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994642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alphaModFix amt="60000"/>
          </a:blip>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lvl="0">
              <a:defRPr sz="1800"/>
            </a:pPr>
            <a:r>
              <a:rPr lang="en-US" sz="2400" dirty="0">
                <a:solidFill>
                  <a:schemeClr val="tx1">
                    <a:lumMod val="75000"/>
                    <a:lumOff val="25000"/>
                  </a:schemeClr>
                </a:solidFill>
              </a:rPr>
              <a:t>Investigator wants to advertise in a magazine his research survey study. Individuals responding to the ad can enter the web address in the add to fill out the survey. Survey questions are not sensitive questions.</a:t>
            </a:r>
          </a:p>
          <a:p>
            <a:pPr lvl="0">
              <a:defRPr sz="1800"/>
            </a:pPr>
            <a:r>
              <a:rPr lang="en-US" sz="2400" dirty="0">
                <a:solidFill>
                  <a:schemeClr val="tx1">
                    <a:lumMod val="75000"/>
                    <a:lumOff val="25000"/>
                  </a:schemeClr>
                </a:solidFill>
              </a:rPr>
              <a:t>The investigator is asking for a waiver of consent, stating that the space limits for the magazine prevents including all the elements of informed consent.</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4" name="Rectangle 13"/>
          <p:cNvSpPr/>
          <p:nvPr/>
        </p:nvSpPr>
        <p:spPr>
          <a:xfrm>
            <a:off x="2962247" y="129866"/>
            <a:ext cx="9636930" cy="2123608"/>
          </a:xfrm>
          <a:prstGeom prst="rect">
            <a:avLst/>
          </a:prstGeom>
          <a:solidFill>
            <a:srgbClr val="F0F0F0"/>
          </a:solidFill>
          <a:ln w="57150">
            <a:solidFill>
              <a:srgbClr val="FF0000"/>
            </a:solidFill>
          </a:ln>
        </p:spPr>
        <p:txBody>
          <a:bodyPr wrap="square" lIns="182880" tIns="91440" rIns="182880" bIns="91440" rtlCol="0">
            <a:noAutofit/>
          </a:bodyPr>
          <a:lstStyle/>
          <a:p>
            <a:r>
              <a:rPr lang="en-US" sz="1200" b="1" dirty="0">
                <a:latin typeface="Verdana" charset="0"/>
                <a:ea typeface="Verdana" charset="0"/>
                <a:cs typeface="Verdana" charset="0"/>
              </a:rPr>
              <a:t>Nope.</a:t>
            </a:r>
          </a:p>
          <a:p>
            <a:endParaRPr lang="en-US" sz="12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The informed consent elements could have been presented on the website. </a:t>
            </a:r>
          </a:p>
          <a:p>
            <a:pPr lvl="0"/>
            <a:endParaRPr lang="en-US" sz="1400" dirty="0">
              <a:solidFill>
                <a:srgbClr val="404040"/>
              </a:solidFill>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OHRP didn’t buy this justification either stating, “It is difficult to see how the other surveys would have been impracticable to carry out by including these and other required elements, particularly for the web-based version of the questionnaire, as well as questionnaires that were mailed to subjects, which did not have the same space restraints as those printed in magazines.” OHRP, Letter to Mary Beth Burnside, Ph.D. from Kristina C. </a:t>
            </a:r>
            <a:r>
              <a:rPr lang="en-US" sz="1400" dirty="0" err="1">
                <a:solidFill>
                  <a:srgbClr val="404040"/>
                </a:solidFill>
                <a:latin typeface="Verdana" charset="0"/>
                <a:ea typeface="Verdana" charset="0"/>
                <a:cs typeface="Verdana" charset="0"/>
              </a:rPr>
              <a:t>Borror</a:t>
            </a:r>
            <a:r>
              <a:rPr lang="en-US" sz="1400" dirty="0">
                <a:solidFill>
                  <a:srgbClr val="404040"/>
                </a:solidFill>
                <a:latin typeface="Verdana" charset="0"/>
                <a:ea typeface="Verdana" charset="0"/>
                <a:cs typeface="Verdana" charset="0"/>
              </a:rPr>
              <a:t>, Ph.D. 12/3/2002</a:t>
            </a:r>
          </a:p>
        </p:txBody>
      </p:sp>
      <p:sp>
        <p:nvSpPr>
          <p:cNvPr id="15" name="Rounded Rectangle 14">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205994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97734" y="1907808"/>
            <a:ext cx="4127639" cy="5414758"/>
            <a:chOff x="215380" y="2311879"/>
            <a:chExt cx="9929927" cy="4951005"/>
          </a:xfrm>
        </p:grpSpPr>
        <p:sp>
          <p:nvSpPr>
            <p:cNvPr id="5" name="Rectangle 4"/>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7" name="Title 3"/>
          <p:cNvSpPr txBox="1">
            <a:spLocks/>
          </p:cNvSpPr>
          <p:nvPr/>
        </p:nvSpPr>
        <p:spPr bwMode="auto">
          <a:xfrm>
            <a:off x="1633468" y="1897943"/>
            <a:ext cx="3868307" cy="7694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Waiver of Documentation</a:t>
            </a:r>
          </a:p>
        </p:txBody>
      </p:sp>
      <p:sp>
        <p:nvSpPr>
          <p:cNvPr id="10" name="Rectangle 9"/>
          <p:cNvSpPr/>
          <p:nvPr/>
        </p:nvSpPr>
        <p:spPr>
          <a:xfrm>
            <a:off x="47010" y="32659"/>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1" name="Title 3"/>
          <p:cNvSpPr txBox="1">
            <a:spLocks/>
          </p:cNvSpPr>
          <p:nvPr/>
        </p:nvSpPr>
        <p:spPr bwMode="auto">
          <a:xfrm>
            <a:off x="1543758" y="69369"/>
            <a:ext cx="11150625"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Key Distinction: Waiver of Documentation</a:t>
            </a:r>
          </a:p>
          <a:p>
            <a:pPr defTabSz="914400"/>
            <a:endParaRPr lang="en-US" sz="1400" dirty="0"/>
          </a:p>
          <a:p>
            <a:pPr defTabSz="914400"/>
            <a:r>
              <a:rPr lang="en-US" b="0" dirty="0"/>
              <a:t>A key distinction between the two waivers is that for a waiver of documentation a consent conversation will still occur. </a:t>
            </a:r>
          </a:p>
        </p:txBody>
      </p:sp>
      <p:pic>
        <p:nvPicPr>
          <p:cNvPr id="13" name="Picture 12"/>
          <p:cNvPicPr>
            <a:picLocks noChangeAspect="1"/>
          </p:cNvPicPr>
          <p:nvPr/>
        </p:nvPicPr>
        <p:blipFill>
          <a:blip r:embed="rId2" cstate="print"/>
          <a:stretch>
            <a:fillRect/>
          </a:stretch>
        </p:blipFill>
        <p:spPr>
          <a:xfrm>
            <a:off x="17929" y="22732"/>
            <a:ext cx="1501562" cy="1820201"/>
          </a:xfrm>
          <a:prstGeom prst="rect">
            <a:avLst/>
          </a:prstGeom>
        </p:spPr>
      </p:pic>
      <p:grpSp>
        <p:nvGrpSpPr>
          <p:cNvPr id="14" name="Group 13"/>
          <p:cNvGrpSpPr/>
          <p:nvPr/>
        </p:nvGrpSpPr>
        <p:grpSpPr>
          <a:xfrm>
            <a:off x="6966412" y="1900719"/>
            <a:ext cx="4127639" cy="5414758"/>
            <a:chOff x="215380" y="2311879"/>
            <a:chExt cx="9929927" cy="4951005"/>
          </a:xfrm>
        </p:grpSpPr>
        <p:sp>
          <p:nvSpPr>
            <p:cNvPr id="15" name="Rectangle 14"/>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7" name="Title 3"/>
          <p:cNvSpPr txBox="1">
            <a:spLocks/>
          </p:cNvSpPr>
          <p:nvPr/>
        </p:nvSpPr>
        <p:spPr bwMode="auto">
          <a:xfrm>
            <a:off x="7134044" y="2050342"/>
            <a:ext cx="3868307"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Waiver of Process</a:t>
            </a:r>
          </a:p>
        </p:txBody>
      </p:sp>
      <p:pic>
        <p:nvPicPr>
          <p:cNvPr id="1026" name="Picture 2"/>
          <p:cNvPicPr>
            <a:picLocks noChangeAspect="1" noChangeArrowheads="1"/>
          </p:cNvPicPr>
          <p:nvPr/>
        </p:nvPicPr>
        <p:blipFill>
          <a:blip r:embed="rId3" cstate="print"/>
          <a:srcRect/>
          <a:stretch>
            <a:fillRect/>
          </a:stretch>
        </p:blipFill>
        <p:spPr bwMode="auto">
          <a:xfrm>
            <a:off x="2461252" y="2704953"/>
            <a:ext cx="2079987" cy="1792620"/>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a:off x="8163847" y="2740394"/>
            <a:ext cx="2079987" cy="1792620"/>
          </a:xfrm>
          <a:prstGeom prst="rect">
            <a:avLst/>
          </a:prstGeom>
          <a:noFill/>
          <a:ln w="9525">
            <a:noFill/>
            <a:miter lim="800000"/>
            <a:headEnd/>
            <a:tailEnd/>
          </a:ln>
        </p:spPr>
      </p:pic>
      <p:sp>
        <p:nvSpPr>
          <p:cNvPr id="19" name="&quot;No&quot; Symbol 18"/>
          <p:cNvSpPr/>
          <p:nvPr/>
        </p:nvSpPr>
        <p:spPr>
          <a:xfrm>
            <a:off x="7754195" y="2665367"/>
            <a:ext cx="2547257" cy="2189000"/>
          </a:xfrm>
          <a:prstGeom prst="noSmoking">
            <a:avLst>
              <a:gd name="adj" fmla="val 10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pic>
        <p:nvPicPr>
          <p:cNvPr id="1027" name="Picture 3"/>
          <p:cNvPicPr>
            <a:picLocks noChangeAspect="1" noChangeArrowheads="1"/>
          </p:cNvPicPr>
          <p:nvPr/>
        </p:nvPicPr>
        <p:blipFill>
          <a:blip r:embed="rId4" cstate="print"/>
          <a:srcRect/>
          <a:stretch>
            <a:fillRect/>
          </a:stretch>
        </p:blipFill>
        <p:spPr bwMode="auto">
          <a:xfrm>
            <a:off x="2531251" y="5174636"/>
            <a:ext cx="1913158" cy="1647442"/>
          </a:xfrm>
          <a:prstGeom prst="rect">
            <a:avLst/>
          </a:prstGeom>
          <a:noFill/>
          <a:ln w="9525">
            <a:noFill/>
            <a:miter lim="800000"/>
            <a:headEnd/>
            <a:tailEnd/>
          </a:ln>
        </p:spPr>
      </p:pic>
      <p:pic>
        <p:nvPicPr>
          <p:cNvPr id="23" name="Picture 3"/>
          <p:cNvPicPr>
            <a:picLocks noChangeAspect="1" noChangeArrowheads="1"/>
          </p:cNvPicPr>
          <p:nvPr/>
        </p:nvPicPr>
        <p:blipFill>
          <a:blip r:embed="rId4" cstate="print"/>
          <a:srcRect/>
          <a:stretch>
            <a:fillRect/>
          </a:stretch>
        </p:blipFill>
        <p:spPr bwMode="auto">
          <a:xfrm>
            <a:off x="8329540" y="5220709"/>
            <a:ext cx="1913158" cy="1647442"/>
          </a:xfrm>
          <a:prstGeom prst="rect">
            <a:avLst/>
          </a:prstGeom>
          <a:noFill/>
          <a:ln w="9525">
            <a:noFill/>
            <a:miter lim="800000"/>
            <a:headEnd/>
            <a:tailEnd/>
          </a:ln>
        </p:spPr>
      </p:pic>
      <p:sp>
        <p:nvSpPr>
          <p:cNvPr id="25" name="&quot;No&quot; Symbol 24"/>
          <p:cNvSpPr/>
          <p:nvPr/>
        </p:nvSpPr>
        <p:spPr>
          <a:xfrm>
            <a:off x="7842800" y="5093135"/>
            <a:ext cx="2547257" cy="2189000"/>
          </a:xfrm>
          <a:prstGeom prst="noSmoking">
            <a:avLst>
              <a:gd name="adj" fmla="val 10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6" name="&quot;No&quot; Symbol 25"/>
          <p:cNvSpPr/>
          <p:nvPr/>
        </p:nvSpPr>
        <p:spPr>
          <a:xfrm>
            <a:off x="2136662" y="5117944"/>
            <a:ext cx="2547257" cy="2189000"/>
          </a:xfrm>
          <a:prstGeom prst="noSmoking">
            <a:avLst>
              <a:gd name="adj" fmla="val 10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defRPr sz="1800"/>
            </a:pPr>
            <a:r>
              <a:rPr lang="en-US" sz="2400" dirty="0">
                <a:solidFill>
                  <a:srgbClr val="4E5252"/>
                </a:solidFill>
              </a:rPr>
              <a:t>Subjects will be recruited in a busy urgent care clinic. Getting signed informed consent will slow down the clinic and could result in a delay of the patient in getting critical medical care.</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Tree>
    <p:extLst>
      <p:ext uri="{BB962C8B-B14F-4D97-AF65-F5344CB8AC3E}">
        <p14:creationId xmlns:p14="http://schemas.microsoft.com/office/powerpoint/2010/main" val="170052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defRPr sz="1800"/>
            </a:pPr>
            <a:r>
              <a:rPr lang="en-US" sz="2400" dirty="0">
                <a:solidFill>
                  <a:schemeClr val="tx1">
                    <a:lumMod val="75000"/>
                    <a:lumOff val="25000"/>
                  </a:schemeClr>
                </a:solidFill>
              </a:rPr>
              <a:t>Subjects will be recruited in a busy urgent care clinic. Getting signed informed consent will slow down the clinic and could result in a delay of the patient in getting critical medical care.</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3" name="Rectangle 12"/>
          <p:cNvSpPr/>
          <p:nvPr/>
        </p:nvSpPr>
        <p:spPr>
          <a:xfrm>
            <a:off x="361878" y="4443413"/>
            <a:ext cx="10048854" cy="2627694"/>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Mere inconvenience is not enough to qualify as impracticable. But OHRP gives us a bit more insight.</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“The burden of the researcher to the IRB is to meet the benchmark of the word ‘</a:t>
            </a:r>
            <a:r>
              <a:rPr lang="en-US" sz="1400" b="1" dirty="0">
                <a:latin typeface="Verdana" charset="0"/>
                <a:ea typeface="Verdana" charset="0"/>
                <a:cs typeface="Verdana" charset="0"/>
              </a:rPr>
              <a:t>practicably</a:t>
            </a:r>
            <a:r>
              <a:rPr lang="en-US" sz="1400" dirty="0">
                <a:latin typeface="Verdana" charset="0"/>
                <a:ea typeface="Verdana" charset="0"/>
                <a:cs typeface="Verdana" charset="0"/>
              </a:rPr>
              <a:t>’ requires </a:t>
            </a:r>
            <a:r>
              <a:rPr lang="en-US" sz="1400" b="1" dirty="0">
                <a:latin typeface="Verdana" charset="0"/>
                <a:ea typeface="Verdana" charset="0"/>
                <a:cs typeface="Verdana" charset="0"/>
              </a:rPr>
              <a:t>more than mere inconvenience</a:t>
            </a:r>
            <a:r>
              <a:rPr lang="en-US" sz="1400" dirty="0">
                <a:latin typeface="Verdana" charset="0"/>
                <a:ea typeface="Verdana" charset="0"/>
                <a:cs typeface="Verdana" charset="0"/>
              </a:rPr>
              <a:t>. That is, the </a:t>
            </a:r>
            <a:r>
              <a:rPr lang="en-US" sz="1400" b="1" dirty="0">
                <a:latin typeface="Verdana" charset="0"/>
                <a:ea typeface="Verdana" charset="0"/>
                <a:cs typeface="Verdana" charset="0"/>
              </a:rPr>
              <a:t>researcher must provide </a:t>
            </a:r>
            <a:r>
              <a:rPr lang="en-US" sz="1400" b="1" dirty="0">
                <a:solidFill>
                  <a:srgbClr val="CC4F42"/>
                </a:solidFill>
                <a:latin typeface="Verdana" charset="0"/>
                <a:ea typeface="Verdana" charset="0"/>
                <a:cs typeface="Verdana" charset="0"/>
              </a:rPr>
              <a:t>substantial evidence </a:t>
            </a:r>
            <a:r>
              <a:rPr lang="en-US" sz="1400" b="1" dirty="0">
                <a:latin typeface="Verdana" charset="0"/>
                <a:ea typeface="Verdana" charset="0"/>
                <a:cs typeface="Verdana" charset="0"/>
              </a:rPr>
              <a:t>that not waiving the consent form </a:t>
            </a:r>
            <a:r>
              <a:rPr lang="en-US" sz="1400" b="1" dirty="0">
                <a:solidFill>
                  <a:srgbClr val="CC4F42"/>
                </a:solidFill>
                <a:latin typeface="Verdana" charset="0"/>
                <a:ea typeface="Verdana" charset="0"/>
                <a:cs typeface="Verdana" charset="0"/>
              </a:rPr>
              <a:t>will be intrusive (well beyond “slowing down the process”) </a:t>
            </a:r>
            <a:r>
              <a:rPr lang="en-US" sz="1400" b="1" dirty="0">
                <a:latin typeface="Verdana" charset="0"/>
                <a:ea typeface="Verdana" charset="0"/>
                <a:cs typeface="Verdana" charset="0"/>
              </a:rPr>
              <a:t>and </a:t>
            </a:r>
            <a:r>
              <a:rPr lang="en-US" sz="1400" b="1" dirty="0">
                <a:solidFill>
                  <a:srgbClr val="CC4F42"/>
                </a:solidFill>
                <a:latin typeface="Verdana" charset="0"/>
                <a:ea typeface="Verdana" charset="0"/>
                <a:cs typeface="Verdana" charset="0"/>
              </a:rPr>
              <a:t>add confounding bias to the research such as delaying immediate needed health care thus placing subjects in health crisis.</a:t>
            </a:r>
            <a:r>
              <a:rPr lang="en-US" sz="1400" b="1" dirty="0">
                <a:latin typeface="Verdana" charset="0"/>
                <a:ea typeface="Verdana" charset="0"/>
                <a:cs typeface="Verdana" charset="0"/>
              </a:rPr>
              <a:t> </a:t>
            </a:r>
            <a:r>
              <a:rPr lang="en-US" sz="1400" dirty="0">
                <a:latin typeface="Verdana" charset="0"/>
                <a:ea typeface="Verdana" charset="0"/>
                <a:cs typeface="Verdana" charset="0"/>
              </a:rPr>
              <a:t>To add a consent form to a package of forms the subject is already completing to receive health care does NOT meet this benchmark.” Email from Alfredo R. Sancho, PhD, MPH, Commander, U.S. Public Health Services to Rebecca Ballard (8/13/2015) (emphasis added in red)</a:t>
            </a:r>
          </a:p>
          <a:p>
            <a:endParaRPr lang="en-US" sz="1400" dirty="0"/>
          </a:p>
          <a:p>
            <a:pPr lvl="0"/>
            <a:r>
              <a:rPr lang="en-US" sz="1400" dirty="0">
                <a:solidFill>
                  <a:srgbClr val="404040"/>
                </a:solidFill>
                <a:latin typeface="Verdana" charset="0"/>
                <a:ea typeface="Verdana" charset="0"/>
                <a:cs typeface="Verdana" charset="0"/>
              </a:rPr>
              <a:t> </a:t>
            </a:r>
          </a:p>
        </p:txBody>
      </p:sp>
      <p:sp>
        <p:nvSpPr>
          <p:cNvPr id="14" name="Rounded Rectangle 13">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904231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alphaModFix amt="60000"/>
          </a:blip>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defRPr sz="1800"/>
            </a:pPr>
            <a:r>
              <a:rPr lang="en-US" sz="2400" dirty="0">
                <a:solidFill>
                  <a:schemeClr val="tx1">
                    <a:lumMod val="75000"/>
                    <a:lumOff val="25000"/>
                  </a:schemeClr>
                </a:solidFill>
              </a:rPr>
              <a:t>Subjects will be recruited in a busy urgent care clinic. Getting signed informed consent will slow down the clinic and could result in a delay of the patient in getting critical medical care.</a:t>
            </a: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
        <p:nvSpPr>
          <p:cNvPr id="14" name="Rectangle 13"/>
          <p:cNvSpPr/>
          <p:nvPr/>
        </p:nvSpPr>
        <p:spPr>
          <a:xfrm>
            <a:off x="361877" y="4652822"/>
            <a:ext cx="9783429" cy="2551655"/>
          </a:xfrm>
          <a:prstGeom prst="rect">
            <a:avLst/>
          </a:prstGeom>
          <a:solidFill>
            <a:srgbClr val="F0F0F0"/>
          </a:solidFill>
          <a:ln w="57150">
            <a:solidFill>
              <a:srgbClr val="FF0000"/>
            </a:solidFill>
          </a:ln>
        </p:spPr>
        <p:txBody>
          <a:bodyPr wrap="square" lIns="182880" tIns="91440" rIns="182880" bIns="91440" rtlCol="0">
            <a:noAutofit/>
          </a:bodyPr>
          <a:lstStyle/>
          <a:p>
            <a:r>
              <a:rPr lang="en-US" sz="1200" b="1">
                <a:latin typeface="Verdana" charset="0"/>
                <a:ea typeface="Verdana" charset="0"/>
                <a:cs typeface="Verdana" charset="0"/>
              </a:rPr>
              <a:t>Not quite.</a:t>
            </a:r>
            <a:endParaRPr lang="en-US" sz="1200" b="1" dirty="0">
              <a:latin typeface="Verdana" charset="0"/>
              <a:ea typeface="Verdana" charset="0"/>
              <a:cs typeface="Verdana" charset="0"/>
            </a:endParaRPr>
          </a:p>
          <a:p>
            <a:endParaRPr lang="en-US" sz="1200" dirty="0">
              <a:latin typeface="Verdana" charset="0"/>
              <a:ea typeface="Verdana" charset="0"/>
              <a:cs typeface="Verdana" charset="0"/>
            </a:endParaRPr>
          </a:p>
          <a:p>
            <a:pPr lvl="0"/>
            <a:r>
              <a:rPr lang="en-US" sz="1400" dirty="0">
                <a:solidFill>
                  <a:srgbClr val="404040"/>
                </a:solidFill>
                <a:latin typeface="Verdana" charset="0"/>
                <a:ea typeface="Verdana" charset="0"/>
                <a:cs typeface="Verdana" charset="0"/>
              </a:rPr>
              <a:t>Mere inconvenience is not enough to qualify as impracticable. But OHRP gives us a bit more insight.</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“The burden of the researcher to the IRB is to meet the benchmark of the word ‘</a:t>
            </a:r>
            <a:r>
              <a:rPr lang="en-US" sz="1400" b="1" dirty="0">
                <a:latin typeface="Verdana" charset="0"/>
                <a:ea typeface="Verdana" charset="0"/>
                <a:cs typeface="Verdana" charset="0"/>
              </a:rPr>
              <a:t>practicably</a:t>
            </a:r>
            <a:r>
              <a:rPr lang="en-US" sz="1400" dirty="0">
                <a:latin typeface="Verdana" charset="0"/>
                <a:ea typeface="Verdana" charset="0"/>
                <a:cs typeface="Verdana" charset="0"/>
              </a:rPr>
              <a:t>’ requires </a:t>
            </a:r>
            <a:r>
              <a:rPr lang="en-US" sz="1400" b="1" dirty="0">
                <a:latin typeface="Verdana" charset="0"/>
                <a:ea typeface="Verdana" charset="0"/>
                <a:cs typeface="Verdana" charset="0"/>
              </a:rPr>
              <a:t>more than mere inconvenience</a:t>
            </a:r>
            <a:r>
              <a:rPr lang="en-US" sz="1400" dirty="0">
                <a:latin typeface="Verdana" charset="0"/>
                <a:ea typeface="Verdana" charset="0"/>
                <a:cs typeface="Verdana" charset="0"/>
              </a:rPr>
              <a:t>. That is, the </a:t>
            </a:r>
            <a:r>
              <a:rPr lang="en-US" sz="1400" b="1" dirty="0">
                <a:latin typeface="Verdana" charset="0"/>
                <a:ea typeface="Verdana" charset="0"/>
                <a:cs typeface="Verdana" charset="0"/>
              </a:rPr>
              <a:t>researcher must provide </a:t>
            </a:r>
            <a:r>
              <a:rPr lang="en-US" sz="1400" b="1" dirty="0">
                <a:solidFill>
                  <a:srgbClr val="CC4F42"/>
                </a:solidFill>
                <a:latin typeface="Verdana" charset="0"/>
                <a:ea typeface="Verdana" charset="0"/>
                <a:cs typeface="Verdana" charset="0"/>
              </a:rPr>
              <a:t>substantial evidence </a:t>
            </a:r>
            <a:r>
              <a:rPr lang="en-US" sz="1400" b="1" dirty="0">
                <a:latin typeface="Verdana" charset="0"/>
                <a:ea typeface="Verdana" charset="0"/>
                <a:cs typeface="Verdana" charset="0"/>
              </a:rPr>
              <a:t>that not waiving the consent form </a:t>
            </a:r>
            <a:r>
              <a:rPr lang="en-US" sz="1400" b="1" dirty="0">
                <a:solidFill>
                  <a:srgbClr val="CC4F42"/>
                </a:solidFill>
                <a:latin typeface="Verdana" charset="0"/>
                <a:ea typeface="Verdana" charset="0"/>
                <a:cs typeface="Verdana" charset="0"/>
              </a:rPr>
              <a:t>will be intrusive (well beyond “slowing down the process”) </a:t>
            </a:r>
            <a:r>
              <a:rPr lang="en-US" sz="1400" b="1" dirty="0">
                <a:latin typeface="Verdana" charset="0"/>
                <a:ea typeface="Verdana" charset="0"/>
                <a:cs typeface="Verdana" charset="0"/>
              </a:rPr>
              <a:t>and </a:t>
            </a:r>
            <a:r>
              <a:rPr lang="en-US" sz="1400" b="1" dirty="0">
                <a:solidFill>
                  <a:srgbClr val="CC4F42"/>
                </a:solidFill>
                <a:latin typeface="Verdana" charset="0"/>
                <a:ea typeface="Verdana" charset="0"/>
                <a:cs typeface="Verdana" charset="0"/>
              </a:rPr>
              <a:t>add confounding bias to the research such as delaying immediate needed health care thus placing subjects in health crisis.</a:t>
            </a:r>
            <a:r>
              <a:rPr lang="en-US" sz="1400" b="1" dirty="0">
                <a:latin typeface="Verdana" charset="0"/>
                <a:ea typeface="Verdana" charset="0"/>
                <a:cs typeface="Verdana" charset="0"/>
              </a:rPr>
              <a:t> </a:t>
            </a:r>
            <a:r>
              <a:rPr lang="en-US" sz="1400" dirty="0">
                <a:latin typeface="Verdana" charset="0"/>
                <a:ea typeface="Verdana" charset="0"/>
                <a:cs typeface="Verdana" charset="0"/>
              </a:rPr>
              <a:t>To add a consent form to a package of forms the subject is already completing to receive health care does NOT meet this benchmark.” Email from Alfredo R. Sancho, PhD, MPH, Commander, U.S. Public Health Services to Rebecca Ballard (8/13/2015) (emphasis added in red)</a:t>
            </a:r>
          </a:p>
        </p:txBody>
      </p:sp>
      <p:sp>
        <p:nvSpPr>
          <p:cNvPr id="15" name="Rounded Rectangle 14">
            <a:hlinkClick r:id="rId6"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510771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stretch>
            <a:fillRect/>
          </a:stretch>
        </p:blipFill>
        <p:spPr>
          <a:xfrm>
            <a:off x="10444587" y="2683381"/>
            <a:ext cx="1974087" cy="1969442"/>
          </a:xfrm>
          <a:prstGeom prst="rect">
            <a:avLst/>
          </a:prstGeom>
        </p:spPr>
      </p:pic>
      <p:pic>
        <p:nvPicPr>
          <p:cNvPr id="4" name="Picture 3">
            <a:hlinkClick r:id="rId4" action="ppaction://hlinksldjump"/>
          </p:cNvPr>
          <p:cNvPicPr>
            <a:picLocks noChangeAspect="1"/>
          </p:cNvPicPr>
          <p:nvPr/>
        </p:nvPicPr>
        <p:blipFill>
          <a:blip r:embed="rId5" cstate="print"/>
          <a:stretch>
            <a:fillRect/>
          </a:stretch>
        </p:blipFill>
        <p:spPr>
          <a:xfrm>
            <a:off x="10410732" y="5164876"/>
            <a:ext cx="2041795" cy="1906231"/>
          </a:xfrm>
          <a:prstGeom prst="rect">
            <a:avLst/>
          </a:prstGeom>
        </p:spPr>
      </p:pic>
      <p:sp>
        <p:nvSpPr>
          <p:cNvPr id="6" name="Rectangle 5"/>
          <p:cNvSpPr/>
          <p:nvPr/>
        </p:nvSpPr>
        <p:spPr>
          <a:xfrm>
            <a:off x="17252" y="37471"/>
            <a:ext cx="12728575" cy="188055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8" name="Rectangle 7"/>
          <p:cNvSpPr/>
          <p:nvPr/>
        </p:nvSpPr>
        <p:spPr>
          <a:xfrm>
            <a:off x="51758" y="124045"/>
            <a:ext cx="2728632" cy="584775"/>
          </a:xfrm>
          <a:prstGeom prst="rect">
            <a:avLst/>
          </a:prstGeom>
        </p:spPr>
        <p:txBody>
          <a:bodyPr wrap="none">
            <a:spAutoFit/>
          </a:bodyPr>
          <a:lstStyle/>
          <a:p>
            <a:pPr marL="0" lvl="1"/>
            <a:r>
              <a:rPr lang="en-US" sz="3200" b="1" dirty="0">
                <a:solidFill>
                  <a:srgbClr val="0A2240"/>
                </a:solidFill>
                <a:effectLst/>
                <a:latin typeface="Verdana" charset="0"/>
                <a:ea typeface="Verdana" charset="0"/>
                <a:cs typeface="Verdana" charset="0"/>
              </a:rPr>
              <a:t>Let’s Apply</a:t>
            </a:r>
          </a:p>
        </p:txBody>
      </p:sp>
      <p:sp>
        <p:nvSpPr>
          <p:cNvPr id="9" name="Text Placeholder 5"/>
          <p:cNvSpPr txBox="1">
            <a:spLocks/>
          </p:cNvSpPr>
          <p:nvPr/>
        </p:nvSpPr>
        <p:spPr>
          <a:xfrm>
            <a:off x="270088" y="3068738"/>
            <a:ext cx="9875219" cy="4135741"/>
          </a:xfrm>
          <a:prstGeom prst="rect">
            <a:avLst/>
          </a:prstGeom>
        </p:spPr>
        <p:txBody>
          <a:bodyPr/>
          <a:lstStyle>
            <a:lvl1pPr marL="0" indent="0" algn="l" rtl="0" eaLnBrk="1" fontAlgn="base" hangingPunct="1">
              <a:spcBef>
                <a:spcPts val="2291"/>
              </a:spcBef>
              <a:spcAft>
                <a:spcPct val="0"/>
              </a:spcAft>
              <a:buClr>
                <a:srgbClr val="0A2240"/>
              </a:buClr>
              <a:buFont typeface="Arial" pitchFamily="34" charset="0"/>
              <a:buNone/>
              <a:defRPr sz="2500" kern="120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2pPr>
            <a:lvl3pPr marL="1105079" indent="-290916" algn="l" rtl="0" eaLnBrk="1" fontAlgn="base" hangingPunct="1">
              <a:spcBef>
                <a:spcPts val="764"/>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3pPr>
            <a:lvl4pPr marL="1511149" indent="-28687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Verdana" charset="0"/>
                <a:ea typeface="Verdana" charset="0"/>
                <a:cs typeface="Verdana"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defRPr sz="1800"/>
            </a:pPr>
            <a:r>
              <a:rPr lang="en-US" sz="2400" dirty="0"/>
              <a:t>A prospective pilot study screening hundreds of subjects would be cost-prohibitive.</a:t>
            </a:r>
            <a:endParaRPr lang="en-US" sz="2400" dirty="0">
              <a:solidFill>
                <a:schemeClr val="tx1">
                  <a:lumMod val="75000"/>
                  <a:lumOff val="25000"/>
                </a:schemeClr>
              </a:solidFill>
            </a:endParaRPr>
          </a:p>
          <a:p>
            <a:pPr lvl="0">
              <a:defRPr sz="1800"/>
            </a:pPr>
            <a:endParaRPr lang="en-US" sz="2400" dirty="0">
              <a:solidFill>
                <a:schemeClr val="tx1">
                  <a:lumMod val="75000"/>
                  <a:lumOff val="25000"/>
                </a:schemeClr>
              </a:solidFill>
            </a:endParaRPr>
          </a:p>
        </p:txBody>
      </p:sp>
      <p:grpSp>
        <p:nvGrpSpPr>
          <p:cNvPr id="12" name="Group 11"/>
          <p:cNvGrpSpPr/>
          <p:nvPr/>
        </p:nvGrpSpPr>
        <p:grpSpPr>
          <a:xfrm>
            <a:off x="215380" y="2311879"/>
            <a:ext cx="9929927" cy="4951005"/>
            <a:chOff x="215380" y="2311879"/>
            <a:chExt cx="9929927" cy="4951005"/>
          </a:xfrm>
        </p:grpSpPr>
        <p:sp>
          <p:nvSpPr>
            <p:cNvPr id="7" name="Rectangle 6"/>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6" name="Title 16"/>
          <p:cNvSpPr>
            <a:spLocks noGrp="1"/>
          </p:cNvSpPr>
          <p:nvPr>
            <p:ph type="title"/>
          </p:nvPr>
        </p:nvSpPr>
        <p:spPr>
          <a:xfrm>
            <a:off x="169358" y="795394"/>
            <a:ext cx="12283169" cy="738664"/>
          </a:xfrm>
        </p:spPr>
        <p:txBody>
          <a:bodyPr/>
          <a:lstStyle>
            <a:lvl1pPr>
              <a:defRPr>
                <a:solidFill>
                  <a:schemeClr val="bg2"/>
                </a:solidFill>
              </a:defRPr>
            </a:lvl1pPr>
          </a:lstStyle>
          <a:p>
            <a:pPr marL="0" lvl="1"/>
            <a:r>
              <a:rPr lang="en-US" sz="1600" b="1" dirty="0">
                <a:solidFill>
                  <a:srgbClr val="0A2240"/>
                </a:solidFill>
                <a:effectLst/>
                <a:latin typeface="Verdana" charset="0"/>
                <a:ea typeface="Verdana" charset="0"/>
                <a:cs typeface="Verdana" charset="0"/>
              </a:rPr>
              <a:t>Read the description below.</a:t>
            </a:r>
            <a:br>
              <a:rPr lang="en-US" sz="1600" b="1" dirty="0">
                <a:solidFill>
                  <a:srgbClr val="0A2240"/>
                </a:solidFill>
                <a:effectLst/>
                <a:latin typeface="Verdana" charset="0"/>
                <a:ea typeface="Verdana" charset="0"/>
                <a:cs typeface="Verdana" charset="0"/>
              </a:rPr>
            </a:br>
            <a:br>
              <a:rPr lang="en-US" sz="1600" b="1" dirty="0">
                <a:solidFill>
                  <a:srgbClr val="0A2240"/>
                </a:solidFill>
                <a:effectLst/>
                <a:latin typeface="Verdana" charset="0"/>
                <a:ea typeface="Verdana" charset="0"/>
                <a:cs typeface="Verdana" charset="0"/>
              </a:rPr>
            </a:br>
            <a:r>
              <a:rPr lang="en-US" sz="1600" b="1" dirty="0">
                <a:solidFill>
                  <a:srgbClr val="0A2240"/>
                </a:solidFill>
                <a:effectLst/>
                <a:latin typeface="Verdana" charset="0"/>
                <a:ea typeface="Verdana" charset="0"/>
                <a:cs typeface="Verdana" charset="0"/>
              </a:rPr>
              <a:t>Click</a:t>
            </a:r>
            <a:r>
              <a:rPr lang="en-US" sz="1600" b="1" baseline="0" dirty="0">
                <a:solidFill>
                  <a:srgbClr val="0A2240"/>
                </a:solidFill>
                <a:effectLst/>
                <a:latin typeface="Verdana" charset="0"/>
                <a:ea typeface="Verdana" charset="0"/>
                <a:cs typeface="Verdana" charset="0"/>
              </a:rPr>
              <a:t> “thumbs up” if the</a:t>
            </a:r>
            <a:r>
              <a:rPr lang="en-US" sz="1600" b="1" dirty="0">
                <a:solidFill>
                  <a:srgbClr val="0A2240"/>
                </a:solidFill>
                <a:effectLst/>
                <a:latin typeface="Verdana" charset="0"/>
                <a:ea typeface="Verdana" charset="0"/>
                <a:cs typeface="Verdana" charset="0"/>
              </a:rPr>
              <a:t> justification would satisfy the impracticable criteria</a:t>
            </a:r>
            <a:r>
              <a:rPr lang="en-US" sz="1600" b="1" baseline="0" dirty="0">
                <a:solidFill>
                  <a:srgbClr val="0A2240"/>
                </a:solidFill>
                <a:effectLst/>
                <a:latin typeface="Verdana" charset="0"/>
                <a:ea typeface="Verdana" charset="0"/>
                <a:cs typeface="Verdana" charset="0"/>
              </a:rPr>
              <a:t>.</a:t>
            </a:r>
            <a:r>
              <a:rPr lang="en-US" sz="1600" b="1" dirty="0">
                <a:solidFill>
                  <a:srgbClr val="0A2240"/>
                </a:solidFill>
                <a:effectLst/>
                <a:latin typeface="Verdana" charset="0"/>
                <a:ea typeface="Verdana" charset="0"/>
                <a:cs typeface="Verdana" charset="0"/>
              </a:rPr>
              <a:t> Click “thumbs down” if not.</a:t>
            </a:r>
          </a:p>
        </p:txBody>
      </p:sp>
      <p:sp>
        <p:nvSpPr>
          <p:cNvPr id="17" name="Title 3"/>
          <p:cNvSpPr txBox="1">
            <a:spLocks/>
          </p:cNvSpPr>
          <p:nvPr/>
        </p:nvSpPr>
        <p:spPr bwMode="auto">
          <a:xfrm>
            <a:off x="361878" y="2446617"/>
            <a:ext cx="9636930"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Is this a Valid Justification for a Waiver?</a:t>
            </a:r>
          </a:p>
        </p:txBody>
      </p:sp>
    </p:spTree>
    <p:extLst>
      <p:ext uri="{BB962C8B-B14F-4D97-AF65-F5344CB8AC3E}">
        <p14:creationId xmlns:p14="http://schemas.microsoft.com/office/powerpoint/2010/main" val="290581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Whenever appropriate, the subject will be provided with additional pertinent information after participation</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If the research involves using identifiable private information, the research could not practicably be carried out without  using such information</a:t>
            </a:r>
          </a:p>
        </p:txBody>
      </p:sp>
      <p:sp>
        <p:nvSpPr>
          <p:cNvPr id="21" name="Rectangle 20">
            <a:hlinkClick r:id="rId3" action="ppaction://hlinksldjump"/>
          </p:cNvPr>
          <p:cNvSpPr/>
          <p:nvPr/>
        </p:nvSpPr>
        <p:spPr>
          <a:xfrm>
            <a:off x="1658482" y="2141355"/>
            <a:ext cx="4555242" cy="2282214"/>
          </a:xfrm>
          <a:prstGeom prst="rect">
            <a:avLst/>
          </a:prstGeom>
          <a:solidFill>
            <a:srgbClr val="0A2240"/>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Research involves no more than minimal risk to the subjects</a:t>
            </a:r>
          </a:p>
        </p:txBody>
      </p:sp>
      <p:sp>
        <p:nvSpPr>
          <p:cNvPr id="22" name="Rectangle 21">
            <a:hlinkClick r:id="rId3" action="ppaction://hlinksldjump"/>
          </p:cNvPr>
          <p:cNvSpPr/>
          <p:nvPr/>
        </p:nvSpPr>
        <p:spPr>
          <a:xfrm>
            <a:off x="6548187" y="4740244"/>
            <a:ext cx="4555242"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 The waiver will not adversely affect the rights and welfare of the subjects.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2018 Requirements</a:t>
            </a:r>
          </a:p>
          <a:p>
            <a:pPr defTabSz="914400"/>
            <a:endParaRPr lang="en-US" sz="1400" dirty="0"/>
          </a:p>
          <a:p>
            <a:pPr defTabSz="914400"/>
            <a:r>
              <a:rPr lang="en-US" sz="2000" b="0" dirty="0"/>
              <a:t>Pick the waiver criteria that is new to the Revised Common Rule.</a:t>
            </a:r>
          </a:p>
        </p:txBody>
      </p:sp>
    </p:spTree>
    <p:extLst>
      <p:ext uri="{BB962C8B-B14F-4D97-AF65-F5344CB8AC3E}">
        <p14:creationId xmlns:p14="http://schemas.microsoft.com/office/powerpoint/2010/main" val="1780725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hlinkClick r:id="rId3"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If the research involves using identifiable private information, the research could not practicably be carried out without  using such information</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4"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2018 Requirements</a:t>
            </a:r>
          </a:p>
          <a:p>
            <a:pPr defTabSz="914400"/>
            <a:endParaRPr lang="en-US" sz="1400" dirty="0"/>
          </a:p>
          <a:p>
            <a:pPr defTabSz="914400"/>
            <a:r>
              <a:rPr lang="en-US" sz="2000" b="0" dirty="0"/>
              <a:t>Pick the waiver criteria that is new to the Revised Common Rule.</a:t>
            </a:r>
          </a:p>
        </p:txBody>
      </p:sp>
      <p:sp>
        <p:nvSpPr>
          <p:cNvPr id="16" name="Rectangle 15"/>
          <p:cNvSpPr/>
          <p:nvPr/>
        </p:nvSpPr>
        <p:spPr>
          <a:xfrm>
            <a:off x="5417117" y="469855"/>
            <a:ext cx="7045978" cy="1173650"/>
          </a:xfrm>
          <a:prstGeom prst="rect">
            <a:avLst/>
          </a:prstGeom>
          <a:solidFill>
            <a:srgbClr val="F0F0F0"/>
          </a:solidFill>
          <a:ln w="57150">
            <a:solidFill>
              <a:srgbClr val="00B050"/>
            </a:solidFill>
          </a:ln>
        </p:spPr>
        <p:txBody>
          <a:bodyPr wrap="square" lIns="182880" tIns="91440" rIns="182880" bIns="91440" rtlCol="0">
            <a:noAutofit/>
          </a:bodyPr>
          <a:lstStyle/>
          <a:p>
            <a:r>
              <a:rPr lang="en-US" sz="1400" b="1" dirty="0">
                <a:latin typeface="Verdana" charset="0"/>
                <a:ea typeface="Verdana" charset="0"/>
                <a:cs typeface="Verdana" charset="0"/>
              </a:rPr>
              <a:t>Perfect</a:t>
            </a:r>
          </a:p>
          <a:p>
            <a:endParaRPr lang="en-US" sz="1400" dirty="0">
              <a:latin typeface="Verdana" charset="0"/>
              <a:ea typeface="Verdana" charset="0"/>
              <a:cs typeface="Verdana" charset="0"/>
            </a:endParaRPr>
          </a:p>
          <a:p>
            <a:pPr lvl="0"/>
            <a:r>
              <a:rPr lang="en-US" sz="1400" dirty="0">
                <a:latin typeface="Verdana" charset="0"/>
                <a:ea typeface="Verdana" charset="0"/>
                <a:cs typeface="Verdana" charset="0"/>
              </a:rPr>
              <a:t>The 2018 requirements adds the criteria for when the research involves using identifiable private information or identifiable biospecimens.</a:t>
            </a:r>
          </a:p>
        </p:txBody>
      </p:sp>
      <p:sp>
        <p:nvSpPr>
          <p:cNvPr id="17" name="Rectangle 16">
            <a:hlinkClick r:id="rId5"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Whenever appropriate, the subject will be provided with additional pertinent information after participation</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a:hlinkClick r:id="rId3" action="ppaction://hlinksldjump"/>
          </p:cNvPr>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Research involves no more than minimal risk to the subjects</a:t>
            </a:r>
          </a:p>
        </p:txBody>
      </p:sp>
      <p:sp>
        <p:nvSpPr>
          <p:cNvPr id="23" name="Rectangle 22">
            <a:hlinkClick r:id="rId3" action="ppaction://hlinksldjump"/>
          </p:cNvPr>
          <p:cNvSpPr/>
          <p:nvPr/>
        </p:nvSpPr>
        <p:spPr>
          <a:xfrm>
            <a:off x="6548187" y="4740244"/>
            <a:ext cx="4555242"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 The waiver will not adversely affect the rights and welfare of the subjects.</a:t>
            </a:r>
          </a:p>
        </p:txBody>
      </p:sp>
      <p:sp>
        <p:nvSpPr>
          <p:cNvPr id="24" name="Rounded Rectangle 23">
            <a:hlinkClick r:id="rId3"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464877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3" action="ppaction://hlinksldjump"/>
          </p:cNvPr>
          <p:cNvSpPr/>
          <p:nvPr/>
        </p:nvSpPr>
        <p:spPr>
          <a:xfrm>
            <a:off x="6548187"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Whenever appropriate, the subject will be provided with additional pertinent information after participation</a:t>
            </a:r>
            <a:endPar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Rectangle 19">
            <a:hlinkClick r:id="rId4" action="ppaction://hlinksldjump"/>
          </p:cNvPr>
          <p:cNvSpPr/>
          <p:nvPr/>
        </p:nvSpPr>
        <p:spPr>
          <a:xfrm>
            <a:off x="1658480" y="4740244"/>
            <a:ext cx="4555244" cy="2282213"/>
          </a:xfrm>
          <a:prstGeom prst="rect">
            <a:avLst/>
          </a:prstGeom>
          <a:solidFill>
            <a:srgbClr val="0A2240"/>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If the research involves using identifiable private information, the research could not practicably be carried out without  using such information</a:t>
            </a:r>
          </a:p>
        </p:txBody>
      </p:sp>
      <p:sp>
        <p:nvSpPr>
          <p:cNvPr id="21" name="Rectangle 20">
            <a:hlinkClick r:id="rId4" action="ppaction://hlinksldjump"/>
          </p:cNvPr>
          <p:cNvSpPr/>
          <p:nvPr/>
        </p:nvSpPr>
        <p:spPr>
          <a:xfrm>
            <a:off x="1658482" y="2141355"/>
            <a:ext cx="4555242" cy="2282214"/>
          </a:xfrm>
          <a:prstGeom prst="rect">
            <a:avLst/>
          </a:prstGeom>
          <a:solidFill>
            <a:srgbClr val="0A2240">
              <a:alpha val="60000"/>
            </a:srgbClr>
          </a:solidFill>
        </p:spPr>
        <p:txBody>
          <a:bodyPr wrap="square" anchor="ctr">
            <a:noAutofit/>
          </a:bodyPr>
          <a:lstStyle/>
          <a:p>
            <a:pPr algn="ctr"/>
            <a:r>
              <a:rPr lang="en-US" sz="2000" b="1" dirty="0">
                <a:solidFill>
                  <a:schemeClr val="bg2"/>
                </a:solidFill>
                <a:effectLst/>
                <a:latin typeface="Verdana" panose="020B0604030504040204" pitchFamily="34" charset="0"/>
                <a:ea typeface="Verdana" panose="020B0604030504040204" pitchFamily="34" charset="0"/>
                <a:cs typeface="Verdana" panose="020B0604030504040204" pitchFamily="34" charset="0"/>
              </a:rPr>
              <a:t>Research involves no more than minimal risk to the subjects</a:t>
            </a:r>
          </a:p>
        </p:txBody>
      </p:sp>
      <p:sp>
        <p:nvSpPr>
          <p:cNvPr id="22" name="Rectangle 21">
            <a:hlinkClick r:id="rId4" action="ppaction://hlinksldjump"/>
          </p:cNvPr>
          <p:cNvSpPr/>
          <p:nvPr/>
        </p:nvSpPr>
        <p:spPr>
          <a:xfrm>
            <a:off x="6548187" y="4740244"/>
            <a:ext cx="4555242" cy="2282213"/>
          </a:xfrm>
          <a:prstGeom prst="rect">
            <a:avLst/>
          </a:prstGeom>
          <a:solidFill>
            <a:srgbClr val="0A2240">
              <a:alpha val="60000"/>
            </a:srgbClr>
          </a:solidFill>
        </p:spPr>
        <p:txBody>
          <a:bodyPr wrap="square" anchor="ctr">
            <a:noAutofit/>
          </a:bodyPr>
          <a:lstStyle/>
          <a:p>
            <a:pPr algn="ctr"/>
            <a:r>
              <a:rPr lang="en-US" sz="2000" b="1" dirty="0">
                <a:solidFill>
                  <a:schemeClr val="bg2"/>
                </a:solidFill>
                <a:latin typeface="Verdana" panose="020B0604030504040204" pitchFamily="34" charset="0"/>
                <a:ea typeface="Verdana" panose="020B0604030504040204" pitchFamily="34" charset="0"/>
                <a:cs typeface="Verdana" panose="020B0604030504040204" pitchFamily="34" charset="0"/>
              </a:rPr>
              <a:t> The waiver will not adversely affect the rights and welfare of the subjects.</a:t>
            </a:r>
          </a:p>
        </p:txBody>
      </p:sp>
      <p:sp>
        <p:nvSpPr>
          <p:cNvPr id="9" name="Rectangle 8"/>
          <p:cNvSpPr/>
          <p:nvPr/>
        </p:nvSpPr>
        <p:spPr>
          <a:xfrm>
            <a:off x="25744" y="32659"/>
            <a:ext cx="12713846" cy="182500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pic>
        <p:nvPicPr>
          <p:cNvPr id="10" name="Picture 9"/>
          <p:cNvPicPr>
            <a:picLocks noChangeAspect="1"/>
          </p:cNvPicPr>
          <p:nvPr/>
        </p:nvPicPr>
        <p:blipFill>
          <a:blip r:embed="rId5" cstate="print"/>
          <a:stretch>
            <a:fillRect/>
          </a:stretch>
        </p:blipFill>
        <p:spPr>
          <a:xfrm>
            <a:off x="5536" y="22656"/>
            <a:ext cx="1390616" cy="1850010"/>
          </a:xfrm>
          <a:prstGeom prst="rect">
            <a:avLst/>
          </a:prstGeom>
        </p:spPr>
      </p:pic>
      <p:sp>
        <p:nvSpPr>
          <p:cNvPr id="11" name="Title 3"/>
          <p:cNvSpPr txBox="1">
            <a:spLocks/>
          </p:cNvSpPr>
          <p:nvPr/>
        </p:nvSpPr>
        <p:spPr bwMode="auto">
          <a:xfrm>
            <a:off x="1496032" y="148739"/>
            <a:ext cx="11232543" cy="9079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2018 Requirements</a:t>
            </a:r>
          </a:p>
          <a:p>
            <a:pPr defTabSz="914400"/>
            <a:endParaRPr lang="en-US" sz="1400" dirty="0"/>
          </a:p>
          <a:p>
            <a:pPr defTabSz="914400"/>
            <a:r>
              <a:rPr lang="en-US" sz="2000" b="0" dirty="0"/>
              <a:t>Pick the waiver criteria that is new to the Revised Common Rule.</a:t>
            </a:r>
          </a:p>
        </p:txBody>
      </p:sp>
      <p:sp>
        <p:nvSpPr>
          <p:cNvPr id="12" name="Rectangle 11"/>
          <p:cNvSpPr/>
          <p:nvPr/>
        </p:nvSpPr>
        <p:spPr>
          <a:xfrm>
            <a:off x="5349073" y="226473"/>
            <a:ext cx="6953470" cy="1316578"/>
          </a:xfrm>
          <a:prstGeom prst="rect">
            <a:avLst/>
          </a:prstGeom>
          <a:solidFill>
            <a:srgbClr val="F0F0F0"/>
          </a:solidFill>
          <a:ln w="57150">
            <a:solidFill>
              <a:srgbClr val="FF0000"/>
            </a:solidFill>
          </a:ln>
        </p:spPr>
        <p:txBody>
          <a:bodyPr wrap="square" lIns="182880" tIns="91440" rIns="182880" bIns="91440" rtlCol="0">
            <a:noAutofit/>
          </a:bodyPr>
          <a:lstStyle/>
          <a:p>
            <a:r>
              <a:rPr lang="en-US" sz="1400" b="1" dirty="0">
                <a:solidFill>
                  <a:srgbClr val="0A2240"/>
                </a:solidFill>
                <a:latin typeface="Verdana" panose="020B0604030504040204" pitchFamily="34" charset="0"/>
                <a:ea typeface="Verdana" panose="020B0604030504040204" pitchFamily="34" charset="0"/>
                <a:cs typeface="Verdana" panose="020B0604030504040204" pitchFamily="34" charset="0"/>
              </a:rPr>
              <a:t>Nope.</a:t>
            </a:r>
          </a:p>
          <a:p>
            <a:endParaRPr lang="en-US" sz="1400" dirty="0">
              <a:latin typeface="Verdana" charset="0"/>
              <a:ea typeface="Verdana" charset="0"/>
              <a:cs typeface="Verdana" charset="0"/>
            </a:endParaRPr>
          </a:p>
          <a:p>
            <a:pPr lvl="0"/>
            <a:r>
              <a:rPr lang="en-US" sz="1400" dirty="0">
                <a:latin typeface="Verdana" charset="0"/>
                <a:ea typeface="Verdana" charset="0"/>
                <a:cs typeface="Verdana" charset="0"/>
              </a:rPr>
              <a:t>The 2018 requirements adds the criteria for when the research involves using identifiable private information or identifiable biospecimens.</a:t>
            </a:r>
          </a:p>
        </p:txBody>
      </p:sp>
      <p:sp>
        <p:nvSpPr>
          <p:cNvPr id="14" name="Rounded Rectangle 13">
            <a:hlinkClick r:id="rId4" action="ppaction://hlinksldjump"/>
          </p:cNvPr>
          <p:cNvSpPr/>
          <p:nvPr/>
        </p:nvSpPr>
        <p:spPr>
          <a:xfrm>
            <a:off x="11901486" y="6895386"/>
            <a:ext cx="784225" cy="442913"/>
          </a:xfrm>
          <a:prstGeom prst="roundRect">
            <a:avLst/>
          </a:prstGeom>
          <a:solidFill>
            <a:schemeClr val="tx1">
              <a:lumMod val="40000"/>
              <a:lumOff val="6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75000"/>
                  </a:schemeClr>
                </a:solidFill>
              </a:rPr>
              <a:t>Next &gt;</a:t>
            </a:r>
            <a:endParaRPr lang="en-US" sz="1200" dirty="0">
              <a:solidFill>
                <a:schemeClr val="tx1">
                  <a:lumMod val="75000"/>
                </a:schemeClr>
              </a:solidFill>
            </a:endParaRPr>
          </a:p>
        </p:txBody>
      </p:sp>
    </p:spTree>
    <p:extLst>
      <p:ext uri="{BB962C8B-B14F-4D97-AF65-F5344CB8AC3E}">
        <p14:creationId xmlns:p14="http://schemas.microsoft.com/office/powerpoint/2010/main" val="102329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35" y="1985883"/>
            <a:ext cx="12718940" cy="5372264"/>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4" name="Rectangle 3"/>
          <p:cNvSpPr/>
          <p:nvPr/>
        </p:nvSpPr>
        <p:spPr>
          <a:xfrm>
            <a:off x="1588439" y="280744"/>
            <a:ext cx="10774402" cy="1569660"/>
          </a:xfrm>
          <a:prstGeom prst="rect">
            <a:avLst/>
          </a:prstGeom>
        </p:spPr>
        <p:txBody>
          <a:bodyPr wrap="square">
            <a:spAutoFit/>
          </a:bodyPr>
          <a:lstStyle/>
          <a:p>
            <a:r>
              <a:rPr lang="en-US" sz="2400" b="1" dirty="0">
                <a:solidFill>
                  <a:srgbClr val="0A2240"/>
                </a:solidFill>
                <a:latin typeface="Verdana" panose="020B0604030504040204" pitchFamily="34" charset="0"/>
                <a:ea typeface="Verdana" panose="020B0604030504040204" pitchFamily="34" charset="0"/>
                <a:cs typeface="Verdana" panose="020B0604030504040204" pitchFamily="34" charset="0"/>
              </a:rPr>
              <a:t>Congratulations.  We have learned a lot about the use of expedited review procedures.</a:t>
            </a:r>
          </a:p>
          <a:p>
            <a:endParaRPr lang="en-US" sz="24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rgbClr val="0A2240"/>
                </a:solidFill>
                <a:effectLst/>
                <a:latin typeface="Verdana" panose="020B0604030504040204" pitchFamily="34" charset="0"/>
                <a:ea typeface="Verdana" panose="020B0604030504040204" pitchFamily="34" charset="0"/>
                <a:cs typeface="Verdana" panose="020B0604030504040204" pitchFamily="34" charset="0"/>
              </a:rPr>
              <a:t>You may now exit the course.</a:t>
            </a:r>
          </a:p>
        </p:txBody>
      </p:sp>
      <p:sp>
        <p:nvSpPr>
          <p:cNvPr id="7" name="Title 4"/>
          <p:cNvSpPr>
            <a:spLocks noGrp="1"/>
          </p:cNvSpPr>
          <p:nvPr>
            <p:ph type="title"/>
          </p:nvPr>
        </p:nvSpPr>
        <p:spPr>
          <a:xfrm>
            <a:off x="298780" y="2240515"/>
            <a:ext cx="8667162" cy="384721"/>
          </a:xfrm>
        </p:spPr>
        <p:txBody>
          <a:bodyPr/>
          <a:lstStyle>
            <a:lvl1pPr>
              <a:defRPr baseline="0"/>
            </a:lvl1pPr>
          </a:lstStyle>
          <a:p>
            <a:r>
              <a:rPr lang="en-US" dirty="0"/>
              <a:t>Course Objectives:</a:t>
            </a:r>
          </a:p>
        </p:txBody>
      </p:sp>
      <p:pic>
        <p:nvPicPr>
          <p:cNvPr id="8" name="Picture 7"/>
          <p:cNvPicPr>
            <a:picLocks noChangeAspect="1"/>
          </p:cNvPicPr>
          <p:nvPr/>
        </p:nvPicPr>
        <p:blipFill>
          <a:blip r:embed="rId3" cstate="print"/>
          <a:stretch>
            <a:fillRect/>
          </a:stretch>
        </p:blipFill>
        <p:spPr>
          <a:xfrm>
            <a:off x="17929" y="60735"/>
            <a:ext cx="1570510" cy="1903780"/>
          </a:xfrm>
          <a:prstGeom prst="rect">
            <a:avLst/>
          </a:prstGeom>
        </p:spPr>
      </p:pic>
      <p:sp>
        <p:nvSpPr>
          <p:cNvPr id="11" name="Text Placeholder 3"/>
          <p:cNvSpPr txBox="1">
            <a:spLocks/>
          </p:cNvSpPr>
          <p:nvPr/>
        </p:nvSpPr>
        <p:spPr>
          <a:xfrm>
            <a:off x="628795" y="2857904"/>
            <a:ext cx="11911548" cy="4979823"/>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r>
              <a:rPr lang="en-US" dirty="0"/>
              <a:t>General overview of informed consent requirements</a:t>
            </a:r>
          </a:p>
          <a:p>
            <a:pPr defTabSz="914400"/>
            <a:r>
              <a:rPr lang="en-US" dirty="0"/>
              <a:t>Review informed consent waiver options</a:t>
            </a:r>
          </a:p>
          <a:p>
            <a:pPr defTabSz="914400"/>
            <a:r>
              <a:rPr lang="en-US" dirty="0"/>
              <a:t>Review the criteria to waive informed consent</a:t>
            </a:r>
          </a:p>
          <a:p>
            <a:pPr lvl="1" defTabSz="914400"/>
            <a:r>
              <a:rPr lang="en-US" dirty="0"/>
              <a:t>Focusing on the “Research could not practicably be carried out without the waiver”</a:t>
            </a:r>
          </a:p>
        </p:txBody>
      </p:sp>
      <p:pic>
        <p:nvPicPr>
          <p:cNvPr id="15" name="Picture 14"/>
          <p:cNvPicPr>
            <a:picLocks noChangeAspect="1"/>
          </p:cNvPicPr>
          <p:nvPr/>
        </p:nvPicPr>
        <p:blipFill>
          <a:blip r:embed="rId4" cstate="print"/>
          <a:stretch>
            <a:fillRect/>
          </a:stretch>
        </p:blipFill>
        <p:spPr>
          <a:xfrm>
            <a:off x="586085" y="2760715"/>
            <a:ext cx="488768" cy="438114"/>
          </a:xfrm>
          <a:prstGeom prst="rect">
            <a:avLst/>
          </a:prstGeom>
        </p:spPr>
      </p:pic>
      <p:pic>
        <p:nvPicPr>
          <p:cNvPr id="26" name="Picture 25"/>
          <p:cNvPicPr>
            <a:picLocks noChangeAspect="1"/>
          </p:cNvPicPr>
          <p:nvPr/>
        </p:nvPicPr>
        <p:blipFill>
          <a:blip r:embed="rId4" cstate="print"/>
          <a:stretch>
            <a:fillRect/>
          </a:stretch>
        </p:blipFill>
        <p:spPr>
          <a:xfrm>
            <a:off x="586085" y="3449027"/>
            <a:ext cx="488768" cy="438114"/>
          </a:xfrm>
          <a:prstGeom prst="rect">
            <a:avLst/>
          </a:prstGeom>
        </p:spPr>
      </p:pic>
      <p:pic>
        <p:nvPicPr>
          <p:cNvPr id="27" name="Picture 26"/>
          <p:cNvPicPr>
            <a:picLocks noChangeAspect="1"/>
          </p:cNvPicPr>
          <p:nvPr/>
        </p:nvPicPr>
        <p:blipFill>
          <a:blip r:embed="rId4" cstate="print"/>
          <a:stretch>
            <a:fillRect/>
          </a:stretch>
        </p:blipFill>
        <p:spPr>
          <a:xfrm>
            <a:off x="586085" y="4119809"/>
            <a:ext cx="488768" cy="438114"/>
          </a:xfrm>
          <a:prstGeom prst="rect">
            <a:avLst/>
          </a:prstGeom>
        </p:spPr>
      </p:pic>
    </p:spTree>
    <p:extLst>
      <p:ext uri="{BB962C8B-B14F-4D97-AF65-F5344CB8AC3E}">
        <p14:creationId xmlns:p14="http://schemas.microsoft.com/office/powerpoint/2010/main" val="1682343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497734" y="1907808"/>
            <a:ext cx="4127639" cy="5414758"/>
            <a:chOff x="215380" y="2311879"/>
            <a:chExt cx="9929927" cy="4951005"/>
          </a:xfrm>
        </p:grpSpPr>
        <p:sp>
          <p:nvSpPr>
            <p:cNvPr id="5" name="Rectangle 4"/>
            <p:cNvSpPr/>
            <p:nvPr/>
          </p:nvSpPr>
          <p:spPr>
            <a:xfrm>
              <a:off x="215380" y="2329808"/>
              <a:ext cx="9929927" cy="680526"/>
            </a:xfrm>
            <a:prstGeom prst="rect">
              <a:avLst/>
            </a:prstGeom>
            <a:solidFill>
              <a:schemeClr val="tx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215380" y="2311879"/>
              <a:ext cx="9929927" cy="4951005"/>
            </a:xfrm>
            <a:prstGeom prst="rect">
              <a:avLst/>
            </a:prstGeom>
            <a:noFill/>
            <a:ln cmpd="sng">
              <a:solidFill>
                <a:srgbClr val="0A224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7" name="Title 3"/>
          <p:cNvSpPr txBox="1">
            <a:spLocks/>
          </p:cNvSpPr>
          <p:nvPr/>
        </p:nvSpPr>
        <p:spPr bwMode="auto">
          <a:xfrm>
            <a:off x="1633468" y="1897943"/>
            <a:ext cx="3868307" cy="7694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solidFill>
                  <a:srgbClr val="F5F5F5"/>
                </a:solidFill>
              </a:rPr>
              <a:t>Waiver of Documentation</a:t>
            </a:r>
          </a:p>
        </p:txBody>
      </p:sp>
      <p:sp>
        <p:nvSpPr>
          <p:cNvPr id="10" name="Rectangle 9"/>
          <p:cNvSpPr/>
          <p:nvPr/>
        </p:nvSpPr>
        <p:spPr>
          <a:xfrm>
            <a:off x="47010" y="32659"/>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11" name="Title 3"/>
          <p:cNvSpPr txBox="1">
            <a:spLocks/>
          </p:cNvSpPr>
          <p:nvPr/>
        </p:nvSpPr>
        <p:spPr bwMode="auto">
          <a:xfrm>
            <a:off x="1633468" y="112218"/>
            <a:ext cx="11060915" cy="13696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dirty="0"/>
              <a:t>Waiver of Process</a:t>
            </a:r>
          </a:p>
          <a:p>
            <a:pPr defTabSz="914400"/>
            <a:endParaRPr lang="en-US" sz="1400" dirty="0"/>
          </a:p>
          <a:p>
            <a:pPr defTabSz="914400"/>
            <a:r>
              <a:rPr lang="en-US" b="0" dirty="0"/>
              <a:t>A waiver of consent is used when there is no direct </a:t>
            </a:r>
            <a:r>
              <a:rPr lang="en-US" b="0"/>
              <a:t>participant interactions.</a:t>
            </a:r>
            <a:endParaRPr lang="en-US" b="0" dirty="0"/>
          </a:p>
        </p:txBody>
      </p:sp>
      <p:pic>
        <p:nvPicPr>
          <p:cNvPr id="13" name="Picture 12"/>
          <p:cNvPicPr>
            <a:picLocks noChangeAspect="1"/>
          </p:cNvPicPr>
          <p:nvPr/>
        </p:nvPicPr>
        <p:blipFill>
          <a:blip r:embed="rId2" cstate="print"/>
          <a:stretch>
            <a:fillRect/>
          </a:stretch>
        </p:blipFill>
        <p:spPr>
          <a:xfrm>
            <a:off x="17929" y="22732"/>
            <a:ext cx="1501562" cy="1820201"/>
          </a:xfrm>
          <a:prstGeom prst="rect">
            <a:avLst/>
          </a:prstGeom>
        </p:spPr>
      </p:pic>
      <p:grpSp>
        <p:nvGrpSpPr>
          <p:cNvPr id="3" name="Group 13"/>
          <p:cNvGrpSpPr/>
          <p:nvPr/>
        </p:nvGrpSpPr>
        <p:grpSpPr>
          <a:xfrm>
            <a:off x="6966412" y="1900719"/>
            <a:ext cx="4127639" cy="5414758"/>
            <a:chOff x="215380" y="2311879"/>
            <a:chExt cx="9929927" cy="4951005"/>
          </a:xfrm>
        </p:grpSpPr>
        <p:sp>
          <p:nvSpPr>
            <p:cNvPr id="15" name="Rectangle 14"/>
            <p:cNvSpPr/>
            <p:nvPr/>
          </p:nvSpPr>
          <p:spPr>
            <a:xfrm>
              <a:off x="215380" y="2329808"/>
              <a:ext cx="9929927" cy="68052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p:nvSpPr>
          <p:spPr>
            <a:xfrm>
              <a:off x="215380" y="2311879"/>
              <a:ext cx="9929927" cy="4951005"/>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grpSp>
      <p:sp>
        <p:nvSpPr>
          <p:cNvPr id="17" name="Title 3"/>
          <p:cNvSpPr txBox="1">
            <a:spLocks/>
          </p:cNvSpPr>
          <p:nvPr/>
        </p:nvSpPr>
        <p:spPr bwMode="auto">
          <a:xfrm>
            <a:off x="7134044" y="2050342"/>
            <a:ext cx="3868307" cy="3847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algn="ctr" defTabSz="914400"/>
            <a:r>
              <a:rPr lang="en-US" dirty="0"/>
              <a:t>Waiver of Process</a:t>
            </a:r>
          </a:p>
        </p:txBody>
      </p:sp>
      <p:pic>
        <p:nvPicPr>
          <p:cNvPr id="1026" name="Picture 2"/>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2461252" y="2704953"/>
            <a:ext cx="2079987" cy="1792620"/>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a:off x="8163847" y="2740394"/>
            <a:ext cx="2079987" cy="1792620"/>
          </a:xfrm>
          <a:prstGeom prst="rect">
            <a:avLst/>
          </a:prstGeom>
          <a:noFill/>
          <a:ln w="9525">
            <a:noFill/>
            <a:miter lim="800000"/>
            <a:headEnd/>
            <a:tailEnd/>
          </a:ln>
        </p:spPr>
      </p:pic>
      <p:sp>
        <p:nvSpPr>
          <p:cNvPr id="19" name="&quot;No&quot; Symbol 18"/>
          <p:cNvSpPr/>
          <p:nvPr/>
        </p:nvSpPr>
        <p:spPr>
          <a:xfrm>
            <a:off x="7754195" y="2665367"/>
            <a:ext cx="2547257" cy="2189000"/>
          </a:xfrm>
          <a:prstGeom prst="noSmoking">
            <a:avLst>
              <a:gd name="adj" fmla="val 10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pic>
        <p:nvPicPr>
          <p:cNvPr id="1027" name="Picture 3"/>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531251" y="5174636"/>
            <a:ext cx="1913158" cy="1647442"/>
          </a:xfrm>
          <a:prstGeom prst="rect">
            <a:avLst/>
          </a:prstGeom>
          <a:noFill/>
          <a:ln w="9525">
            <a:noFill/>
            <a:miter lim="800000"/>
            <a:headEnd/>
            <a:tailEnd/>
          </a:ln>
        </p:spPr>
      </p:pic>
      <p:pic>
        <p:nvPicPr>
          <p:cNvPr id="23" name="Picture 3"/>
          <p:cNvPicPr>
            <a:picLocks noChangeAspect="1" noChangeArrowheads="1"/>
          </p:cNvPicPr>
          <p:nvPr/>
        </p:nvPicPr>
        <p:blipFill>
          <a:blip r:embed="rId4" cstate="print"/>
          <a:srcRect/>
          <a:stretch>
            <a:fillRect/>
          </a:stretch>
        </p:blipFill>
        <p:spPr bwMode="auto">
          <a:xfrm>
            <a:off x="8329540" y="5220709"/>
            <a:ext cx="1913158" cy="1647442"/>
          </a:xfrm>
          <a:prstGeom prst="rect">
            <a:avLst/>
          </a:prstGeom>
          <a:noFill/>
          <a:ln w="9525">
            <a:noFill/>
            <a:miter lim="800000"/>
            <a:headEnd/>
            <a:tailEnd/>
          </a:ln>
        </p:spPr>
      </p:pic>
      <p:sp>
        <p:nvSpPr>
          <p:cNvPr id="25" name="&quot;No&quot; Symbol 24"/>
          <p:cNvSpPr/>
          <p:nvPr/>
        </p:nvSpPr>
        <p:spPr>
          <a:xfrm>
            <a:off x="7842800" y="5093135"/>
            <a:ext cx="2547257" cy="2189000"/>
          </a:xfrm>
          <a:prstGeom prst="noSmoking">
            <a:avLst>
              <a:gd name="adj" fmla="val 10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26" name="&quot;No&quot; Symbol 25"/>
          <p:cNvSpPr/>
          <p:nvPr/>
        </p:nvSpPr>
        <p:spPr>
          <a:xfrm>
            <a:off x="2136662" y="5117944"/>
            <a:ext cx="2547257" cy="2189000"/>
          </a:xfrm>
          <a:prstGeom prst="noSmoking">
            <a:avLst>
              <a:gd name="adj" fmla="val 10399"/>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81726"/>
            <a:ext cx="11150625" cy="12003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Waiver of Consent Process</a:t>
            </a:r>
          </a:p>
          <a:p>
            <a:pPr defTabSz="914400"/>
            <a:endParaRPr lang="en-US" sz="1400" dirty="0"/>
          </a:p>
          <a:p>
            <a:pPr defTabSz="914400"/>
            <a:endParaRPr lang="en-US" sz="1400" dirty="0"/>
          </a:p>
          <a:p>
            <a:pPr lvl="0">
              <a:defRPr sz="1800"/>
            </a:pPr>
            <a:r>
              <a:rPr lang="en-US" sz="2200" b="0" dirty="0"/>
              <a:t>There are two ways the IRB can approve a waiver of consent process.</a:t>
            </a:r>
            <a:endParaRPr lang="en-US" sz="1600" b="0" dirty="0"/>
          </a:p>
        </p:txBody>
      </p:sp>
      <p:sp>
        <p:nvSpPr>
          <p:cNvPr id="11" name="Rectangle 10"/>
          <p:cNvSpPr/>
          <p:nvPr/>
        </p:nvSpPr>
        <p:spPr>
          <a:xfrm>
            <a:off x="149873" y="1954684"/>
            <a:ext cx="5893740" cy="531108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60487" y="1974010"/>
            <a:ext cx="5868838" cy="95492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60487" y="2973626"/>
            <a:ext cx="5893740" cy="4338934"/>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t> (1) The research or demonstration project is to be conducted by or subject to the approval of state or local government officials and is designed to study, evaluate, or otherwise examine: (</a:t>
            </a:r>
            <a:r>
              <a:rPr lang="en-US" sz="2000" dirty="0" err="1"/>
              <a:t>i</a:t>
            </a:r>
            <a:r>
              <a:rPr lang="en-US" sz="2000" dirty="0"/>
              <a:t>) public benefit or service programs; (ii) procedures for obtaining benefits or services under those programs; (iii) possible changes in or alternatives to those programs or procedures; or (iv) possible changes in methods or levels of payment for benefits or services under those programs; and</a:t>
            </a:r>
          </a:p>
          <a:p>
            <a:r>
              <a:rPr lang="en-US" sz="2000" dirty="0"/>
              <a:t>(2) The research could not practicably be carried out without the waiver or alteration.</a:t>
            </a:r>
          </a:p>
        </p:txBody>
      </p:sp>
      <p:sp>
        <p:nvSpPr>
          <p:cNvPr id="14" name="Text Placeholder 19"/>
          <p:cNvSpPr txBox="1">
            <a:spLocks/>
          </p:cNvSpPr>
          <p:nvPr/>
        </p:nvSpPr>
        <p:spPr>
          <a:xfrm>
            <a:off x="160487" y="2018698"/>
            <a:ext cx="5868838" cy="810771"/>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spcBef>
                <a:spcPts val="0"/>
              </a:spcBef>
            </a:pPr>
            <a:r>
              <a:rPr lang="en-US" sz="2500" dirty="0"/>
              <a:t>45 CFR 46.116(c) (pre-2018)</a:t>
            </a:r>
          </a:p>
          <a:p>
            <a:pPr defTabSz="914400">
              <a:spcBef>
                <a:spcPts val="0"/>
              </a:spcBef>
            </a:pPr>
            <a:r>
              <a:rPr lang="en-US" sz="2500" dirty="0"/>
              <a:t>45 CFR 46.116(e)(3) (1/19/2017)</a:t>
            </a:r>
          </a:p>
        </p:txBody>
      </p:sp>
      <p:pic>
        <p:nvPicPr>
          <p:cNvPr id="15" name="Picture 14"/>
          <p:cNvPicPr>
            <a:picLocks noChangeAspect="1"/>
          </p:cNvPicPr>
          <p:nvPr/>
        </p:nvPicPr>
        <p:blipFill>
          <a:blip r:embed="rId3" cstate="print"/>
          <a:stretch>
            <a:fillRect/>
          </a:stretch>
        </p:blipFill>
        <p:spPr>
          <a:xfrm>
            <a:off x="11875" y="24714"/>
            <a:ext cx="1470212" cy="1785813"/>
          </a:xfrm>
          <a:prstGeom prst="rect">
            <a:avLst/>
          </a:prstGeom>
        </p:spPr>
      </p:pic>
      <p:sp>
        <p:nvSpPr>
          <p:cNvPr id="10" name="Rectangle 9"/>
          <p:cNvSpPr/>
          <p:nvPr/>
        </p:nvSpPr>
        <p:spPr>
          <a:xfrm>
            <a:off x="6315075" y="1975299"/>
            <a:ext cx="6200774" cy="531108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6" name="Rectangle 15"/>
          <p:cNvSpPr/>
          <p:nvPr/>
        </p:nvSpPr>
        <p:spPr>
          <a:xfrm>
            <a:off x="6329363" y="1980336"/>
            <a:ext cx="6172201" cy="94860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19"/>
          <p:cNvSpPr txBox="1">
            <a:spLocks/>
          </p:cNvSpPr>
          <p:nvPr/>
        </p:nvSpPr>
        <p:spPr>
          <a:xfrm>
            <a:off x="6384008" y="2973626"/>
            <a:ext cx="6117555" cy="4343954"/>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t>An IRB may approve a consent procedure which does not include, or which alters, some or all of the elements of informed consent set forth in this section, or waive the requirements to obtain informed consent provided the IRB finds and documents that:</a:t>
            </a:r>
          </a:p>
          <a:p>
            <a:pPr>
              <a:spcBef>
                <a:spcPts val="0"/>
              </a:spcBef>
            </a:pPr>
            <a:endParaRPr lang="en-US" sz="2000" dirty="0"/>
          </a:p>
          <a:p>
            <a:pPr>
              <a:spcBef>
                <a:spcPts val="0"/>
              </a:spcBef>
            </a:pPr>
            <a:r>
              <a:rPr lang="en-US" sz="2000" dirty="0"/>
              <a:t>(1) The research involves no more than minimal risk to the subjects;</a:t>
            </a:r>
          </a:p>
          <a:p>
            <a:pPr>
              <a:spcBef>
                <a:spcPts val="0"/>
              </a:spcBef>
            </a:pPr>
            <a:r>
              <a:rPr lang="en-US" sz="2000" dirty="0"/>
              <a:t>(2) The waiver or alteration will not adversely affect the rights and welfare of the subjects;</a:t>
            </a:r>
          </a:p>
          <a:p>
            <a:pPr>
              <a:spcBef>
                <a:spcPts val="0"/>
              </a:spcBef>
            </a:pPr>
            <a:r>
              <a:rPr lang="en-US" sz="2000" dirty="0"/>
              <a:t>(3) The research could not practicably be carried out without the waiver or alteration; and</a:t>
            </a:r>
          </a:p>
          <a:p>
            <a:pPr>
              <a:spcBef>
                <a:spcPts val="0"/>
              </a:spcBef>
            </a:pPr>
            <a:r>
              <a:rPr lang="en-US" sz="2000" dirty="0"/>
              <a:t>(4) Whenever appropriate, the subjects will be provided with additional pertinent information after participation.</a:t>
            </a:r>
            <a:endParaRPr lang="en-US" sz="2000" dirty="0">
              <a:effectLst/>
            </a:endParaRPr>
          </a:p>
        </p:txBody>
      </p:sp>
      <p:sp>
        <p:nvSpPr>
          <p:cNvPr id="19" name="Text Placeholder 19"/>
          <p:cNvSpPr txBox="1">
            <a:spLocks/>
          </p:cNvSpPr>
          <p:nvPr/>
        </p:nvSpPr>
        <p:spPr>
          <a:xfrm>
            <a:off x="6481043" y="2018697"/>
            <a:ext cx="5868838" cy="810771"/>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spcBef>
                <a:spcPts val="0"/>
              </a:spcBef>
            </a:pPr>
            <a:r>
              <a:rPr lang="en-US" sz="2400" dirty="0"/>
              <a:t>45 CFR 46.116(d) (pre-2018)</a:t>
            </a:r>
          </a:p>
        </p:txBody>
      </p:sp>
    </p:spTree>
    <p:extLst>
      <p:ext uri="{BB962C8B-B14F-4D97-AF65-F5344CB8AC3E}">
        <p14:creationId xmlns:p14="http://schemas.microsoft.com/office/powerpoint/2010/main" val="2013195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86" y="31114"/>
            <a:ext cx="12713846" cy="177941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2" dirty="0">
              <a:solidFill>
                <a:srgbClr val="C23D3D"/>
              </a:solidFill>
            </a:endParaRPr>
          </a:p>
        </p:txBody>
      </p:sp>
      <p:sp>
        <p:nvSpPr>
          <p:cNvPr id="5" name="Title 3"/>
          <p:cNvSpPr txBox="1">
            <a:spLocks/>
          </p:cNvSpPr>
          <p:nvPr/>
        </p:nvSpPr>
        <p:spPr bwMode="auto">
          <a:xfrm>
            <a:off x="1543758" y="81726"/>
            <a:ext cx="11150625"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914400"/>
            <a:r>
              <a:rPr lang="en-US" sz="2800" dirty="0"/>
              <a:t>Waiver of Consent Process</a:t>
            </a:r>
          </a:p>
          <a:p>
            <a:pPr defTabSz="914400"/>
            <a:endParaRPr lang="en-US" sz="1400" dirty="0"/>
          </a:p>
          <a:p>
            <a:pPr defTabSz="914400"/>
            <a:endParaRPr lang="en-US" sz="1400" dirty="0"/>
          </a:p>
          <a:p>
            <a:pPr lvl="0">
              <a:defRPr sz="1800"/>
            </a:pPr>
            <a:r>
              <a:rPr lang="en-US" sz="2200" b="0" dirty="0"/>
              <a:t>The first of these two waiver provisions is limited in its application to projects conducted by or approved by a government official studying public benefits.</a:t>
            </a:r>
            <a:endParaRPr lang="en-US" sz="1600" b="0" dirty="0"/>
          </a:p>
        </p:txBody>
      </p:sp>
      <p:sp>
        <p:nvSpPr>
          <p:cNvPr id="11" name="Rectangle 10"/>
          <p:cNvSpPr/>
          <p:nvPr/>
        </p:nvSpPr>
        <p:spPr>
          <a:xfrm>
            <a:off x="149873" y="1954684"/>
            <a:ext cx="5893740" cy="5311089"/>
          </a:xfrm>
          <a:prstGeom prst="rect">
            <a:avLst/>
          </a:prstGeom>
          <a:noFill/>
          <a:ln cmpd="sng">
            <a:solidFill>
              <a:srgbClr val="0A224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bg2"/>
              </a:solidFill>
            </a:endParaRPr>
          </a:p>
        </p:txBody>
      </p:sp>
      <p:sp>
        <p:nvSpPr>
          <p:cNvPr id="12" name="Rectangle 11"/>
          <p:cNvSpPr/>
          <p:nvPr/>
        </p:nvSpPr>
        <p:spPr>
          <a:xfrm>
            <a:off x="160487" y="1974010"/>
            <a:ext cx="5868838" cy="95492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A224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19"/>
          <p:cNvSpPr txBox="1">
            <a:spLocks/>
          </p:cNvSpPr>
          <p:nvPr/>
        </p:nvSpPr>
        <p:spPr>
          <a:xfrm>
            <a:off x="160487" y="2973626"/>
            <a:ext cx="5893740" cy="4338934"/>
          </a:xfrm>
          <a:prstGeom prst="rect">
            <a:avLst/>
          </a:prstGeom>
        </p:spPr>
        <p:txBody>
          <a:bodyPr/>
          <a:lstStyle>
            <a:lvl1pPr marL="0" indent="0" algn="l"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sz="2000" dirty="0"/>
              <a:t> (1) The </a:t>
            </a:r>
            <a:r>
              <a:rPr lang="en-US" sz="2000" b="1" dirty="0"/>
              <a:t>research or demonstration project is to be conducted by or subject to the approval of state or local government officials </a:t>
            </a:r>
            <a:r>
              <a:rPr lang="en-US" sz="2000" dirty="0"/>
              <a:t>and is </a:t>
            </a:r>
            <a:r>
              <a:rPr lang="en-US" sz="2000" b="1" dirty="0"/>
              <a:t>designed to study, evaluate, or otherwise examine: (</a:t>
            </a:r>
            <a:r>
              <a:rPr lang="en-US" sz="2000" b="1" dirty="0" err="1"/>
              <a:t>i</a:t>
            </a:r>
            <a:r>
              <a:rPr lang="en-US" sz="2000" b="1" dirty="0"/>
              <a:t>) public benefit or service programs</a:t>
            </a:r>
            <a:r>
              <a:rPr lang="en-US" sz="2000" dirty="0"/>
              <a:t>; (ii) procedures for obtaining benefits or services under those programs; (iii) possible changes in or alternatives to those programs or procedures; or (iv) possible changes in methods or levels of payment for benefits or services under those programs; and</a:t>
            </a:r>
          </a:p>
          <a:p>
            <a:r>
              <a:rPr lang="en-US" sz="2000" dirty="0"/>
              <a:t>(2) The research could not practicably be carried out without the waiver or alteration.</a:t>
            </a:r>
          </a:p>
        </p:txBody>
      </p:sp>
      <p:sp>
        <p:nvSpPr>
          <p:cNvPr id="14" name="Text Placeholder 19"/>
          <p:cNvSpPr txBox="1">
            <a:spLocks/>
          </p:cNvSpPr>
          <p:nvPr/>
        </p:nvSpPr>
        <p:spPr>
          <a:xfrm>
            <a:off x="160487" y="2018698"/>
            <a:ext cx="5868838" cy="810771"/>
          </a:xfrm>
          <a:prstGeom prst="rect">
            <a:avLst/>
          </a:prstGeom>
        </p:spPr>
        <p:txBody>
          <a:bodyPr/>
          <a:lstStyle>
            <a:lvl1pPr marL="0" indent="0" algn="ctr" rtl="0" eaLnBrk="1" fontAlgn="base" hangingPunct="1">
              <a:spcBef>
                <a:spcPts val="2291"/>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1pPr>
            <a:lvl2pPr marL="406072"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2pPr>
            <a:lvl3pPr marL="814163" indent="0" algn="l" rtl="0" eaLnBrk="1" fontAlgn="base" hangingPunct="1">
              <a:spcBef>
                <a:spcPts val="764"/>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3pPr>
            <a:lvl4pPr marL="1224273"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4pPr>
            <a:lvl5pPr marL="1569737" indent="0" algn="l" rtl="0" eaLnBrk="1" fontAlgn="base" hangingPunct="1">
              <a:spcBef>
                <a:spcPts val="382"/>
              </a:spcBef>
              <a:spcAft>
                <a:spcPct val="0"/>
              </a:spcAft>
              <a:buClr>
                <a:srgbClr val="C23D3D"/>
              </a:buClr>
              <a:buFont typeface="Arial" pitchFamily="34" charset="0"/>
              <a:buNone/>
              <a:defRPr sz="2100" kern="1200">
                <a:solidFill>
                  <a:srgbClr val="0A2240"/>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914400">
              <a:spcBef>
                <a:spcPts val="0"/>
              </a:spcBef>
            </a:pPr>
            <a:r>
              <a:rPr lang="en-US" sz="2500" dirty="0"/>
              <a:t>45 CFR 46.116(c) (pre-2018)</a:t>
            </a:r>
          </a:p>
          <a:p>
            <a:pPr defTabSz="914400">
              <a:spcBef>
                <a:spcPts val="0"/>
              </a:spcBef>
            </a:pPr>
            <a:r>
              <a:rPr lang="en-US" sz="2500" dirty="0"/>
              <a:t>45 CFR 46.116(e)(3) (1/19/2017)</a:t>
            </a:r>
          </a:p>
        </p:txBody>
      </p:sp>
      <p:pic>
        <p:nvPicPr>
          <p:cNvPr id="15" name="Picture 14"/>
          <p:cNvPicPr>
            <a:picLocks noChangeAspect="1"/>
          </p:cNvPicPr>
          <p:nvPr/>
        </p:nvPicPr>
        <p:blipFill>
          <a:blip r:embed="rId3" cstate="print"/>
          <a:stretch>
            <a:fillRect/>
          </a:stretch>
        </p:blipFill>
        <p:spPr>
          <a:xfrm>
            <a:off x="11875" y="24714"/>
            <a:ext cx="1470212" cy="1785813"/>
          </a:xfrm>
          <a:prstGeom prst="rect">
            <a:avLst/>
          </a:prstGeom>
        </p:spPr>
      </p:pic>
      <p:sp>
        <p:nvSpPr>
          <p:cNvPr id="18" name="Rectangle 17"/>
          <p:cNvSpPr/>
          <p:nvPr/>
        </p:nvSpPr>
        <p:spPr>
          <a:xfrm>
            <a:off x="6384009" y="2973626"/>
            <a:ext cx="6040838" cy="3046988"/>
          </a:xfrm>
          <a:prstGeom prst="rect">
            <a:avLst/>
          </a:prstGeom>
        </p:spPr>
        <p:txBody>
          <a:bodyPr wrap="square">
            <a:spAutoFit/>
          </a:bodyPr>
          <a:lstStyle/>
          <a:p>
            <a:r>
              <a:rPr lang="en-US" sz="3200" dirty="0">
                <a:latin typeface="Verdana" charset="0"/>
                <a:ea typeface="Verdana" charset="0"/>
                <a:cs typeface="Verdana" charset="0"/>
              </a:rPr>
              <a:t>Limited in its application:</a:t>
            </a:r>
          </a:p>
          <a:p>
            <a:pPr marL="457200" indent="-457200">
              <a:buFont typeface="Arial" charset="0"/>
              <a:buChar char="•"/>
            </a:pPr>
            <a:r>
              <a:rPr lang="en-US" sz="3200" dirty="0">
                <a:latin typeface="Verdana" charset="0"/>
                <a:ea typeface="Verdana" charset="0"/>
                <a:cs typeface="Verdana" charset="0"/>
              </a:rPr>
              <a:t>Must be conducted by or subject to approval of state or local government</a:t>
            </a:r>
          </a:p>
          <a:p>
            <a:pPr marL="457200" indent="-457200">
              <a:buFont typeface="Arial" charset="0"/>
              <a:buChar char="•"/>
            </a:pPr>
            <a:r>
              <a:rPr lang="en-US" sz="3200" dirty="0">
                <a:latin typeface="Verdana" charset="0"/>
                <a:ea typeface="Verdana" charset="0"/>
                <a:cs typeface="Verdana" charset="0"/>
              </a:rPr>
              <a:t>Studies public benefit or service programs</a:t>
            </a:r>
          </a:p>
        </p:txBody>
      </p:sp>
    </p:spTree>
    <p:extLst>
      <p:ext uri="{BB962C8B-B14F-4D97-AF65-F5344CB8AC3E}">
        <p14:creationId xmlns:p14="http://schemas.microsoft.com/office/powerpoint/2010/main" val="16513449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6"/>
</p:tagLst>
</file>

<file path=ppt/theme/theme1.xml><?xml version="1.0" encoding="utf-8"?>
<a:theme xmlns:a="http://schemas.openxmlformats.org/drawingml/2006/main" name="1_Ethicon PPT Template">
  <a:themeElements>
    <a:clrScheme name="Custom 3">
      <a:dk1>
        <a:srgbClr val="4C4A4B"/>
      </a:dk1>
      <a:lt1>
        <a:srgbClr val="F30617"/>
      </a:lt1>
      <a:dk2>
        <a:srgbClr val="1F497D"/>
      </a:dk2>
      <a:lt2>
        <a:srgbClr val="FFFFFF"/>
      </a:lt2>
      <a:accent1>
        <a:srgbClr val="004C97"/>
      </a:accent1>
      <a:accent2>
        <a:srgbClr val="64A70B"/>
      </a:accent2>
      <a:accent3>
        <a:srgbClr val="8DC8E8"/>
      </a:accent3>
      <a:accent4>
        <a:srgbClr val="9B3259"/>
      </a:accent4>
      <a:accent5>
        <a:srgbClr val="D40F7D"/>
      </a:accent5>
      <a:accent6>
        <a:srgbClr val="ED8B00"/>
      </a:accent6>
      <a:hlink>
        <a:srgbClr val="FFC800"/>
      </a:hlink>
      <a:folHlink>
        <a:srgbClr val="F3061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id="{4E14BF01-3606-304F-A3FE-785E1B7AAD21}" vid="{618C34B8-C954-0A43-8AC4-55871C4C94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11385</TotalTime>
  <Words>10727</Words>
  <Application>Microsoft Office PowerPoint</Application>
  <PresentationFormat>Custom</PresentationFormat>
  <Paragraphs>776</Paragraphs>
  <Slides>67</Slides>
  <Notes>39</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1_Ethicon PPT Template</vt:lpstr>
      <vt:lpstr>Waiver of Informed Consent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description below.  Click “thumbs up” if it is minimal risk. Click “thumbs down” if not.</vt:lpstr>
      <vt:lpstr>Read the description below.  Click “thumbs up” if it is minimal risk. Click “thumbs down” if not.</vt:lpstr>
      <vt:lpstr>Read the description below.  Click “thumbs up” if it is minimal risk. Click “thumbs down” if not.</vt:lpstr>
      <vt:lpstr>PowerPoint Presentation</vt:lpstr>
      <vt:lpstr>Read the description below.  Click “thumbs up” if the statement is true. Click “thumbs down” if not.</vt:lpstr>
      <vt:lpstr>Read the description below.  Click “thumbs up” if the statement is true. Click “thumbs down” if not.</vt:lpstr>
      <vt:lpstr>Read the description below.  Click “thumbs up” if the statement is true. Click “thumbs down” if not.</vt:lpstr>
      <vt:lpstr>PowerPoint Presentation</vt:lpstr>
      <vt:lpstr>PowerPoint Presentation</vt:lpstr>
      <vt:lpstr>PowerPoint Presentation</vt:lpstr>
      <vt:lpstr>PowerPoint Presentation</vt:lpstr>
      <vt:lpstr>PowerPoint Presentation</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Read the description below.  Click “thumbs up” if this situation would qualify for an informed consent waiver.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PowerPoint Presentation</vt:lpstr>
      <vt:lpstr>PowerPoint Presentation</vt:lpstr>
      <vt:lpstr>PowerPoint Presentation</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Read the description below.  Click “thumbs up” if the justification would satisfy the impracticable criteria. Click “thumbs down” if not.</vt:lpstr>
      <vt:lpstr>PowerPoint Presentation</vt:lpstr>
      <vt:lpstr>PowerPoint Presentation</vt:lpstr>
      <vt:lpstr>PowerPoint Presentation</vt:lpstr>
      <vt:lpstr>Course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Ballard</dc:creator>
  <cp:lastModifiedBy>Ballard, Rebecca</cp:lastModifiedBy>
  <cp:revision>253</cp:revision>
  <dcterms:created xsi:type="dcterms:W3CDTF">2017-06-27T01:33:01Z</dcterms:created>
  <dcterms:modified xsi:type="dcterms:W3CDTF">2020-06-11T14:16:25Z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67DDD330-C81F-4A08-B205-9B99020BB4E8</vt:lpwstr>
  </property>
  <property fmtid="{D5CDD505-2E9C-101B-9397-08002B2CF9AE}" pid="3" name="ArticulatePath">
    <vt:lpwstr>Intro_to_Efficiency_initial design</vt:lpwstr>
  </property>
</Properties>
</file>