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772400" cy="10058400"/>
  <p:notesSz cx="6858000" cy="9144000"/>
  <p:embeddedFontLst>
    <p:embeddedFont>
      <p:font typeface="Montserrat" charset="1" panose="00000500000000000000"/>
      <p:regular r:id="rId7"/>
    </p:embeddedFont>
    <p:embeddedFont>
      <p:font typeface="Montserrat Classic Bold" charset="1" panose="000008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5400000">
            <a:off x="-1143000" y="1143000"/>
            <a:ext cx="10058400" cy="7772400"/>
          </a:xfrm>
          <a:custGeom>
            <a:avLst/>
            <a:gdLst/>
            <a:ahLst/>
            <a:cxnLst/>
            <a:rect r="r" b="b" t="t" l="l"/>
            <a:pathLst>
              <a:path h="7772400" w="10058400">
                <a:moveTo>
                  <a:pt x="10058400" y="7772400"/>
                </a:move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lnTo>
                  <a:pt x="10058400" y="7772400"/>
                </a:lnTo>
                <a:close/>
              </a:path>
            </a:pathLst>
          </a:custGeom>
          <a:blipFill>
            <a:blip r:embed="rId2"/>
            <a:stretch>
              <a:fillRect l="-4826" t="-1470" r="-33075" b="-3237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546546" y="-132267"/>
            <a:ext cx="3225854" cy="3584750"/>
            <a:chOff x="0" y="0"/>
            <a:chExt cx="4301139" cy="4779666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12846" t="0" r="27198" b="0"/>
            <a:stretch>
              <a:fillRect/>
            </a:stretch>
          </p:blipFill>
          <p:spPr>
            <a:xfrm flipH="false" flipV="false">
              <a:off x="0" y="0"/>
              <a:ext cx="4301139" cy="4779666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236648" y="1188827"/>
            <a:ext cx="5072344" cy="1722738"/>
            <a:chOff x="0" y="0"/>
            <a:chExt cx="1932321" cy="65628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32321" cy="656281"/>
            </a:xfrm>
            <a:custGeom>
              <a:avLst/>
              <a:gdLst/>
              <a:ahLst/>
              <a:cxnLst/>
              <a:rect r="r" b="b" t="t" l="l"/>
              <a:pathLst>
                <a:path h="656281" w="1932321">
                  <a:moveTo>
                    <a:pt x="0" y="0"/>
                  </a:moveTo>
                  <a:lnTo>
                    <a:pt x="1932321" y="0"/>
                  </a:lnTo>
                  <a:lnTo>
                    <a:pt x="1932321" y="656281"/>
                  </a:lnTo>
                  <a:lnTo>
                    <a:pt x="0" y="656281"/>
                  </a:lnTo>
                  <a:close/>
                </a:path>
              </a:pathLst>
            </a:custGeom>
            <a:solidFill>
              <a:srgbClr val="007F3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932321" cy="684856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>
                <a:lnSpc>
                  <a:spcPts val="1843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73476" y="3577389"/>
            <a:ext cx="3847913" cy="3293213"/>
            <a:chOff x="0" y="0"/>
            <a:chExt cx="1465872" cy="125455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65872" cy="1254557"/>
            </a:xfrm>
            <a:custGeom>
              <a:avLst/>
              <a:gdLst/>
              <a:ahLst/>
              <a:cxnLst/>
              <a:rect r="r" b="b" t="t" l="l"/>
              <a:pathLst>
                <a:path h="1254557" w="1465872">
                  <a:moveTo>
                    <a:pt x="74443" y="0"/>
                  </a:moveTo>
                  <a:lnTo>
                    <a:pt x="1391428" y="0"/>
                  </a:lnTo>
                  <a:cubicBezTo>
                    <a:pt x="1432542" y="0"/>
                    <a:pt x="1465872" y="33329"/>
                    <a:pt x="1465872" y="74443"/>
                  </a:cubicBezTo>
                  <a:lnTo>
                    <a:pt x="1465872" y="1180114"/>
                  </a:lnTo>
                  <a:cubicBezTo>
                    <a:pt x="1465872" y="1199858"/>
                    <a:pt x="1458028" y="1218793"/>
                    <a:pt x="1444068" y="1232753"/>
                  </a:cubicBezTo>
                  <a:cubicBezTo>
                    <a:pt x="1430107" y="1246714"/>
                    <a:pt x="1411172" y="1254557"/>
                    <a:pt x="1391428" y="1254557"/>
                  </a:cubicBezTo>
                  <a:lnTo>
                    <a:pt x="74443" y="1254557"/>
                  </a:lnTo>
                  <a:cubicBezTo>
                    <a:pt x="54700" y="1254557"/>
                    <a:pt x="35765" y="1246714"/>
                    <a:pt x="21804" y="1232753"/>
                  </a:cubicBezTo>
                  <a:cubicBezTo>
                    <a:pt x="7843" y="1218793"/>
                    <a:pt x="0" y="1199858"/>
                    <a:pt x="0" y="1180114"/>
                  </a:cubicBezTo>
                  <a:lnTo>
                    <a:pt x="0" y="74443"/>
                  </a:lnTo>
                  <a:cubicBezTo>
                    <a:pt x="0" y="54700"/>
                    <a:pt x="7843" y="35765"/>
                    <a:pt x="21804" y="21804"/>
                  </a:cubicBezTo>
                  <a:cubicBezTo>
                    <a:pt x="35765" y="7843"/>
                    <a:pt x="54700" y="0"/>
                    <a:pt x="74443" y="0"/>
                  </a:cubicBezTo>
                  <a:close/>
                </a:path>
              </a:pathLst>
            </a:custGeom>
            <a:solidFill>
              <a:srgbClr val="D8DCD8">
                <a:alpha val="3882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465872" cy="1283132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 marL="0" indent="0" lvl="0">
                <a:lnSpc>
                  <a:spcPts val="1843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607185" y="7391700"/>
            <a:ext cx="3701773" cy="3165931"/>
            <a:chOff x="0" y="0"/>
            <a:chExt cx="1410199" cy="120606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10199" cy="1206069"/>
            </a:xfrm>
            <a:custGeom>
              <a:avLst/>
              <a:gdLst/>
              <a:ahLst/>
              <a:cxnLst/>
              <a:rect r="r" b="b" t="t" l="l"/>
              <a:pathLst>
                <a:path h="1206069" w="1410199">
                  <a:moveTo>
                    <a:pt x="0" y="0"/>
                  </a:moveTo>
                  <a:lnTo>
                    <a:pt x="1410199" y="0"/>
                  </a:lnTo>
                  <a:lnTo>
                    <a:pt x="1410199" y="1206069"/>
                  </a:lnTo>
                  <a:lnTo>
                    <a:pt x="0" y="1206069"/>
                  </a:lnTo>
                  <a:close/>
                </a:path>
              </a:pathLst>
            </a:custGeom>
            <a:solidFill>
              <a:srgbClr val="007F3E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28575"/>
              <a:ext cx="1410199" cy="1234644"/>
            </a:xfrm>
            <a:prstGeom prst="rect">
              <a:avLst/>
            </a:prstGeom>
          </p:spPr>
          <p:txBody>
            <a:bodyPr anchor="ctr" rtlCol="false" tIns="47790" lIns="47790" bIns="47790" rIns="47790"/>
            <a:lstStyle/>
            <a:p>
              <a:pPr algn="ctr" marL="0" indent="0" lvl="0">
                <a:lnSpc>
                  <a:spcPts val="1843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711484" y="7676636"/>
            <a:ext cx="1195063" cy="1195063"/>
            <a:chOff x="0" y="0"/>
            <a:chExt cx="1593418" cy="1593418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1593418" cy="1593418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anchor="ctr" rtlCol="false" tIns="47790" lIns="47790" bIns="47790" rIns="47790"/>
              <a:lstStyle/>
              <a:p>
                <a:pPr algn="ctr">
                  <a:lnSpc>
                    <a:spcPts val="1828"/>
                  </a:lnSpc>
                </a:pPr>
              </a:p>
            </p:txBody>
          </p:sp>
        </p:grpSp>
        <p:grpSp>
          <p:nvGrpSpPr>
            <p:cNvPr name="Group 18" id="18"/>
            <p:cNvGrpSpPr>
              <a:grpSpLocks noChangeAspect="true"/>
            </p:cNvGrpSpPr>
            <p:nvPr/>
          </p:nvGrpSpPr>
          <p:grpSpPr>
            <a:xfrm rot="0">
              <a:off x="51243" y="51246"/>
              <a:ext cx="1490932" cy="1490926"/>
              <a:chOff x="0" y="0"/>
              <a:chExt cx="6350000" cy="634997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350000" cy="6349974"/>
              </a:xfrm>
              <a:custGeom>
                <a:avLst/>
                <a:gdLst/>
                <a:ahLst/>
                <a:cxnLst/>
                <a:rect r="r" b="b" t="t" l="l"/>
                <a:pathLst>
                  <a:path h="6349974" w="6350000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0" t="0" r="0" b="0"/>
                </a:stretch>
              </a:blipFill>
            </p:spPr>
          </p:sp>
        </p:grpSp>
      </p:grpSp>
      <p:sp>
        <p:nvSpPr>
          <p:cNvPr name="Freeform 20" id="20"/>
          <p:cNvSpPr/>
          <p:nvPr/>
        </p:nvSpPr>
        <p:spPr>
          <a:xfrm flipH="false" flipV="false" rot="0">
            <a:off x="4711484" y="4217520"/>
            <a:ext cx="528982" cy="415912"/>
          </a:xfrm>
          <a:custGeom>
            <a:avLst/>
            <a:gdLst/>
            <a:ahLst/>
            <a:cxnLst/>
            <a:rect r="r" b="b" t="t" l="l"/>
            <a:pathLst>
              <a:path h="415912" w="528982">
                <a:moveTo>
                  <a:pt x="0" y="0"/>
                </a:moveTo>
                <a:lnTo>
                  <a:pt x="528983" y="0"/>
                </a:lnTo>
                <a:lnTo>
                  <a:pt x="528983" y="415912"/>
                </a:lnTo>
                <a:lnTo>
                  <a:pt x="0" y="4159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717765" y="8584637"/>
            <a:ext cx="1578424" cy="1397623"/>
          </a:xfrm>
          <a:custGeom>
            <a:avLst/>
            <a:gdLst/>
            <a:ahLst/>
            <a:cxnLst/>
            <a:rect r="r" b="b" t="t" l="l"/>
            <a:pathLst>
              <a:path h="1397623" w="1578424">
                <a:moveTo>
                  <a:pt x="0" y="0"/>
                </a:moveTo>
                <a:lnTo>
                  <a:pt x="1578424" y="0"/>
                </a:lnTo>
                <a:lnTo>
                  <a:pt x="1578424" y="1397622"/>
                </a:lnTo>
                <a:lnTo>
                  <a:pt x="0" y="13976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6586" y="8527487"/>
            <a:ext cx="1497771" cy="1476646"/>
          </a:xfrm>
          <a:custGeom>
            <a:avLst/>
            <a:gdLst/>
            <a:ahLst/>
            <a:cxnLst/>
            <a:rect r="r" b="b" t="t" l="l"/>
            <a:pathLst>
              <a:path h="1476646" w="1497771">
                <a:moveTo>
                  <a:pt x="0" y="0"/>
                </a:moveTo>
                <a:lnTo>
                  <a:pt x="1497771" y="0"/>
                </a:lnTo>
                <a:lnTo>
                  <a:pt x="1497771" y="1476645"/>
                </a:lnTo>
                <a:lnTo>
                  <a:pt x="0" y="14766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43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45157" y="63095"/>
            <a:ext cx="3322362" cy="1078106"/>
          </a:xfrm>
          <a:custGeom>
            <a:avLst/>
            <a:gdLst/>
            <a:ahLst/>
            <a:cxnLst/>
            <a:rect r="r" b="b" t="t" l="l"/>
            <a:pathLst>
              <a:path h="1078106" w="3322362">
                <a:moveTo>
                  <a:pt x="0" y="0"/>
                </a:moveTo>
                <a:lnTo>
                  <a:pt x="3322362" y="0"/>
                </a:lnTo>
                <a:lnTo>
                  <a:pt x="3322362" y="1078107"/>
                </a:lnTo>
                <a:lnTo>
                  <a:pt x="0" y="10781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293693" y="5126960"/>
            <a:ext cx="4026644" cy="539638"/>
            <a:chOff x="0" y="0"/>
            <a:chExt cx="5368859" cy="71951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487473" cy="719518"/>
            </a:xfrm>
            <a:custGeom>
              <a:avLst/>
              <a:gdLst/>
              <a:ahLst/>
              <a:cxnLst/>
              <a:rect r="r" b="b" t="t" l="l"/>
              <a:pathLst>
                <a:path h="719518" w="487473">
                  <a:moveTo>
                    <a:pt x="0" y="0"/>
                  </a:moveTo>
                  <a:lnTo>
                    <a:pt x="487473" y="0"/>
                  </a:lnTo>
                  <a:lnTo>
                    <a:pt x="487473" y="719518"/>
                  </a:lnTo>
                  <a:lnTo>
                    <a:pt x="0" y="719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6" id="26"/>
            <p:cNvSpPr txBox="true"/>
            <p:nvPr/>
          </p:nvSpPr>
          <p:spPr>
            <a:xfrm rot="0">
              <a:off x="823220" y="86238"/>
              <a:ext cx="4545639" cy="5279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0" indent="0" lvl="0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 help us take notes, your interview will be recorded. 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50630" y="6493472"/>
            <a:ext cx="4145559" cy="525466"/>
            <a:chOff x="0" y="0"/>
            <a:chExt cx="5527412" cy="700622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1013971" y="72181"/>
              <a:ext cx="4513441" cy="5372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679"/>
                </a:lnSpc>
                <a:spcBef>
                  <a:spcPct val="0"/>
                </a:spcBef>
              </a:pPr>
              <a:r>
                <a:rPr lang="en-US" sz="1200" strike="noStrike" u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interview will take approximately [project_duration]</a:t>
              </a:r>
            </a:p>
          </p:txBody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01499" cy="700622"/>
            </a:xfrm>
            <a:custGeom>
              <a:avLst/>
              <a:gdLst/>
              <a:ahLst/>
              <a:cxnLst/>
              <a:rect r="r" b="b" t="t" l="l"/>
              <a:pathLst>
                <a:path h="700622" w="701499">
                  <a:moveTo>
                    <a:pt x="0" y="0"/>
                  </a:moveTo>
                  <a:lnTo>
                    <a:pt x="701499" y="0"/>
                  </a:lnTo>
                  <a:lnTo>
                    <a:pt x="701499" y="700622"/>
                  </a:lnTo>
                  <a:lnTo>
                    <a:pt x="0" y="700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938713" y="5889737"/>
            <a:ext cx="3409229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Once transcribed, the recording is deleted and your interview de-identified.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76496" y="1310549"/>
            <a:ext cx="4870928" cy="908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2"/>
              </a:lnSpc>
            </a:pPr>
            <a:r>
              <a:rPr lang="en-US" b="true" sz="3316" spc="467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JOIN OUR</a:t>
            </a:r>
          </a:p>
          <a:p>
            <a:pPr algn="l">
              <a:lnSpc>
                <a:spcPts val="3582"/>
              </a:lnSpc>
            </a:pPr>
            <a:r>
              <a:rPr lang="en-US" b="true" sz="3316" spc="467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RESEARCH STUDY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76496" y="2419080"/>
            <a:ext cx="4832496" cy="460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64"/>
              </a:lnSpc>
            </a:pPr>
            <a:r>
              <a:rPr lang="en-US" sz="151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You're Invited to Participate in a Research Study</a:t>
            </a:r>
          </a:p>
          <a:p>
            <a:pPr algn="just">
              <a:lnSpc>
                <a:spcPts val="1864"/>
              </a:lnSpc>
            </a:pPr>
          </a:p>
        </p:txBody>
      </p:sp>
      <p:sp>
        <p:nvSpPr>
          <p:cNvPr name="TextBox 33" id="33"/>
          <p:cNvSpPr txBox="true"/>
          <p:nvPr/>
        </p:nvSpPr>
        <p:spPr>
          <a:xfrm rot="0">
            <a:off x="245157" y="3906573"/>
            <a:ext cx="3718133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invite you to participate in a research study aimed at [project_objectives].</a:t>
            </a: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45157" y="4586837"/>
            <a:ext cx="4142865" cy="230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28"/>
              </a:lnSpc>
            </a:pPr>
            <a:r>
              <a:rPr lang="en-US" b="true" sz="1692" spc="314">
                <a:solidFill>
                  <a:srgbClr val="007F3E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STUDY PROCEDURES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6648" y="4798550"/>
            <a:ext cx="4142865" cy="194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will be interviewed by the study team.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5087410" y="3819767"/>
            <a:ext cx="2620044" cy="230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28"/>
              </a:lnSpc>
            </a:pPr>
            <a:r>
              <a:rPr lang="en-US" b="true" sz="1692" spc="314">
                <a:solidFill>
                  <a:srgbClr val="007F3E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TO PARTICIPATE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36648" y="8129008"/>
            <a:ext cx="4142865" cy="400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680"/>
              </a:lnSpc>
              <a:spcBef>
                <a:spcPct val="0"/>
              </a:spcBef>
            </a:pPr>
            <a:r>
              <a:rPr lang="en-US" sz="1200" strike="noStrike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Thank you in advance for considering participating. Your contributions make a difference!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2853" y="7886243"/>
            <a:ext cx="1786049" cy="202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553"/>
              </a:lnSpc>
            </a:pPr>
            <a:r>
              <a:rPr lang="en-US" b="true" sz="1438" spc="76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[PI NAME]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022853" y="8190374"/>
            <a:ext cx="1944615" cy="1485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59"/>
              </a:lnSpc>
              <a:spcBef>
                <a:spcPct val="0"/>
              </a:spcBef>
            </a:pPr>
            <a:r>
              <a:rPr lang="en-US" sz="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Principal Investigator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746093" y="8990101"/>
            <a:ext cx="2320910" cy="910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59"/>
              </a:lnSpc>
            </a:pPr>
            <a:r>
              <a:rPr lang="en-US" sz="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Texas A&amp;M University-Corpus Christi</a:t>
            </a:r>
          </a:p>
          <a:p>
            <a:pPr algn="just">
              <a:lnSpc>
                <a:spcPts val="1259"/>
              </a:lnSpc>
            </a:pPr>
            <a:r>
              <a:rPr lang="en-US" sz="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6300 Ocean Drive</a:t>
            </a:r>
          </a:p>
          <a:p>
            <a:pPr algn="just">
              <a:lnSpc>
                <a:spcPts val="1259"/>
              </a:lnSpc>
            </a:pPr>
            <a:r>
              <a:rPr lang="en-US" sz="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Corpus Christi, TX 78412</a:t>
            </a:r>
          </a:p>
          <a:p>
            <a:pPr algn="just">
              <a:lnSpc>
                <a:spcPts val="1259"/>
              </a:lnSpc>
            </a:pPr>
            <a:r>
              <a:rPr lang="en-US" sz="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Email:</a:t>
            </a:r>
          </a:p>
          <a:p>
            <a:pPr algn="just">
              <a:lnSpc>
                <a:spcPts val="1259"/>
              </a:lnSpc>
            </a:pPr>
            <a:r>
              <a:rPr lang="en-US" sz="8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Phone: </a:t>
            </a:r>
          </a:p>
          <a:p>
            <a:pPr algn="just">
              <a:lnSpc>
                <a:spcPts val="1259"/>
              </a:lnSpc>
              <a:spcBef>
                <a:spcPct val="0"/>
              </a:spcBef>
            </a:pPr>
          </a:p>
        </p:txBody>
      </p:sp>
      <p:grpSp>
        <p:nvGrpSpPr>
          <p:cNvPr name="Group 41" id="41"/>
          <p:cNvGrpSpPr/>
          <p:nvPr/>
        </p:nvGrpSpPr>
        <p:grpSpPr>
          <a:xfrm rot="0">
            <a:off x="236648" y="7258350"/>
            <a:ext cx="4142865" cy="757319"/>
            <a:chOff x="0" y="0"/>
            <a:chExt cx="5523820" cy="1009758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0" y="19050"/>
              <a:ext cx="5523820" cy="6249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28"/>
                </a:lnSpc>
              </a:pPr>
              <a:r>
                <a:rPr lang="en-US" b="true" sz="1692" spc="314">
                  <a:solidFill>
                    <a:srgbClr val="007F3E"/>
                  </a:solidFill>
                  <a:latin typeface="Montserrat Classic Bold"/>
                  <a:ea typeface="Montserrat Classic Bold"/>
                  <a:cs typeface="Montserrat Classic Bold"/>
                  <a:sym typeface="Montserrat Classic Bold"/>
                </a:rPr>
                <a:t>PARTICIPATION IS VOLUNTARY.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0" y="751948"/>
              <a:ext cx="5219965" cy="2578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67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 can withdraw at any time.</a:t>
              </a: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5347423" y="4188945"/>
            <a:ext cx="2214200" cy="1035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schedule your interview time: [link/QR code]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36648" y="3660064"/>
            <a:ext cx="4142865" cy="230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28"/>
              </a:lnSpc>
            </a:pPr>
            <a:r>
              <a:rPr lang="en-US" b="true" sz="1692" spc="314">
                <a:solidFill>
                  <a:srgbClr val="007F3E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STUDY OBJECTIVES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607185" y="7023002"/>
            <a:ext cx="3165215" cy="235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8"/>
              </a:lnSpc>
            </a:pPr>
            <a:r>
              <a:rPr lang="en-US" b="true" sz="1692" spc="314">
                <a:solidFill>
                  <a:srgbClr val="0067C5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QUESTIONS?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36648" y="3254362"/>
            <a:ext cx="3718133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[study_title]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45157" y="3005790"/>
            <a:ext cx="4142865" cy="230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28"/>
              </a:lnSpc>
            </a:pPr>
            <a:r>
              <a:rPr lang="en-US" b="true" sz="1692" spc="314">
                <a:solidFill>
                  <a:srgbClr val="007F3E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STUDY TITLE</a:t>
            </a:r>
          </a:p>
        </p:txBody>
      </p:sp>
      <p:grpSp>
        <p:nvGrpSpPr>
          <p:cNvPr name="Group 49" id="49"/>
          <p:cNvGrpSpPr/>
          <p:nvPr/>
        </p:nvGrpSpPr>
        <p:grpSpPr>
          <a:xfrm rot="0">
            <a:off x="150630" y="5734838"/>
            <a:ext cx="651732" cy="653859"/>
            <a:chOff x="0" y="0"/>
            <a:chExt cx="868976" cy="871812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868976" cy="868976"/>
            </a:xfrm>
            <a:custGeom>
              <a:avLst/>
              <a:gdLst/>
              <a:ahLst/>
              <a:cxnLst/>
              <a:rect r="r" b="b" t="t" l="l"/>
              <a:pathLst>
                <a:path h="868976" w="868976">
                  <a:moveTo>
                    <a:pt x="0" y="0"/>
                  </a:moveTo>
                  <a:lnTo>
                    <a:pt x="868976" y="0"/>
                  </a:lnTo>
                  <a:lnTo>
                    <a:pt x="868976" y="868976"/>
                  </a:lnTo>
                  <a:lnTo>
                    <a:pt x="0" y="868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5175" y="53682"/>
              <a:ext cx="785467" cy="818130"/>
            </a:xfrm>
            <a:custGeom>
              <a:avLst/>
              <a:gdLst/>
              <a:ahLst/>
              <a:cxnLst/>
              <a:rect r="r" b="b" t="t" l="l"/>
              <a:pathLst>
                <a:path h="818130" w="785467">
                  <a:moveTo>
                    <a:pt x="0" y="0"/>
                  </a:moveTo>
                  <a:lnTo>
                    <a:pt x="785468" y="0"/>
                  </a:lnTo>
                  <a:lnTo>
                    <a:pt x="785468" y="818130"/>
                  </a:lnTo>
                  <a:lnTo>
                    <a:pt x="0" y="818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DAFwa--y4kM</dc:identifier>
  <dcterms:modified xsi:type="dcterms:W3CDTF">2011-08-01T06:04:30Z</dcterms:modified>
  <cp:revision>1</cp:revision>
  <dc:title>TAMU-CC Interview Recruitment Flyer</dc:title>
</cp:coreProperties>
</file>