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772400" cy="10058400"/>
  <p:notesSz cx="6858000" cy="9144000"/>
  <p:embeddedFontLst>
    <p:embeddedFont>
      <p:font typeface="Lato 2 Bold" charset="1" panose="020F0502020204030203"/>
      <p:regular r:id="rId7"/>
    </p:embeddedFont>
    <p:embeddedFont>
      <p:font typeface="Lato 1" charset="1" panose="020F0502020204030203"/>
      <p:regular r:id="rId8"/>
    </p:embeddedFont>
    <p:embeddedFont>
      <p:font typeface="Lato 1 Bold" charset="1" panose="020F0502020204030203"/>
      <p:regular r:id="rId9"/>
    </p:embeddedFont>
    <p:embeddedFont>
      <p:font typeface="Now Heavy" charset="1" panose="00000A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mailto:irb@tamucc.edu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9309" y="-585939"/>
            <a:ext cx="6314202" cy="1363179"/>
            <a:chOff x="0" y="0"/>
            <a:chExt cx="2201029" cy="47518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01029" cy="475182"/>
            </a:xfrm>
            <a:custGeom>
              <a:avLst/>
              <a:gdLst/>
              <a:ahLst/>
              <a:cxnLst/>
              <a:rect r="r" b="b" t="t" l="l"/>
              <a:pathLst>
                <a:path h="475182" w="2201029">
                  <a:moveTo>
                    <a:pt x="0" y="0"/>
                  </a:moveTo>
                  <a:lnTo>
                    <a:pt x="2201029" y="0"/>
                  </a:lnTo>
                  <a:lnTo>
                    <a:pt x="2201029" y="475182"/>
                  </a:lnTo>
                  <a:lnTo>
                    <a:pt x="0" y="475182"/>
                  </a:lnTo>
                  <a:close/>
                </a:path>
              </a:pathLst>
            </a:custGeom>
            <a:solidFill>
              <a:srgbClr val="0067C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201029" cy="5037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47484" y="9966716"/>
            <a:ext cx="8302722" cy="425742"/>
            <a:chOff x="0" y="0"/>
            <a:chExt cx="2894195" cy="14840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894195" cy="148407"/>
            </a:xfrm>
            <a:custGeom>
              <a:avLst/>
              <a:gdLst/>
              <a:ahLst/>
              <a:cxnLst/>
              <a:rect r="r" b="b" t="t" l="l"/>
              <a:pathLst>
                <a:path h="148407" w="2894195">
                  <a:moveTo>
                    <a:pt x="0" y="0"/>
                  </a:moveTo>
                  <a:lnTo>
                    <a:pt x="2894195" y="0"/>
                  </a:lnTo>
                  <a:lnTo>
                    <a:pt x="2894195" y="148407"/>
                  </a:lnTo>
                  <a:lnTo>
                    <a:pt x="0" y="148407"/>
                  </a:lnTo>
                  <a:close/>
                </a:path>
              </a:pathLst>
            </a:custGeom>
            <a:solidFill>
              <a:srgbClr val="0067C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894195" cy="1769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40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>
            <a:off x="152498" y="9042627"/>
            <a:ext cx="1479661" cy="0"/>
          </a:xfrm>
          <a:prstGeom prst="line">
            <a:avLst/>
          </a:prstGeom>
          <a:ln cap="flat" w="47625">
            <a:solidFill>
              <a:srgbClr val="1B67D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371887" y="75219"/>
            <a:ext cx="810705" cy="1531675"/>
          </a:xfrm>
          <a:custGeom>
            <a:avLst/>
            <a:gdLst/>
            <a:ahLst/>
            <a:cxnLst/>
            <a:rect r="r" b="b" t="t" l="l"/>
            <a:pathLst>
              <a:path h="1531675" w="810705">
                <a:moveTo>
                  <a:pt x="0" y="0"/>
                </a:moveTo>
                <a:lnTo>
                  <a:pt x="810706" y="0"/>
                </a:lnTo>
                <a:lnTo>
                  <a:pt x="810706" y="1531675"/>
                </a:lnTo>
                <a:lnTo>
                  <a:pt x="0" y="1531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3361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314527" y="1728673"/>
            <a:ext cx="7057156" cy="712091"/>
            <a:chOff x="0" y="0"/>
            <a:chExt cx="9409541" cy="94945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522870" y="0"/>
              <a:ext cx="360303" cy="617341"/>
            </a:xfrm>
            <a:custGeom>
              <a:avLst/>
              <a:gdLst/>
              <a:ahLst/>
              <a:cxnLst/>
              <a:rect r="r" b="b" t="t" l="l"/>
              <a:pathLst>
                <a:path h="617341" w="360303">
                  <a:moveTo>
                    <a:pt x="0" y="0"/>
                  </a:moveTo>
                  <a:lnTo>
                    <a:pt x="360303" y="0"/>
                  </a:lnTo>
                  <a:lnTo>
                    <a:pt x="360303" y="617341"/>
                  </a:lnTo>
                  <a:lnTo>
                    <a:pt x="0" y="617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437824"/>
              <a:ext cx="1143890" cy="511631"/>
            </a:xfrm>
            <a:custGeom>
              <a:avLst/>
              <a:gdLst/>
              <a:ahLst/>
              <a:cxnLst/>
              <a:rect r="r" b="b" t="t" l="l"/>
              <a:pathLst>
                <a:path h="511631" w="1143890">
                  <a:moveTo>
                    <a:pt x="0" y="0"/>
                  </a:moveTo>
                  <a:lnTo>
                    <a:pt x="1143890" y="0"/>
                  </a:lnTo>
                  <a:lnTo>
                    <a:pt x="1143890" y="511631"/>
                  </a:lnTo>
                  <a:lnTo>
                    <a:pt x="0" y="511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786638" y="-38100"/>
              <a:ext cx="5478026" cy="381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14"/>
                </a:lnSpc>
                <a:spcBef>
                  <a:spcPct val="0"/>
                </a:spcBef>
              </a:pPr>
              <a:r>
                <a:rPr lang="en-US" b="true" sz="1724" spc="81">
                  <a:solidFill>
                    <a:srgbClr val="000000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WHY IS THE STUDY BEING DONE?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786638" y="438336"/>
              <a:ext cx="7622903" cy="4700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75"/>
                </a:lnSpc>
              </a:pPr>
              <a:r>
                <a:rPr lang="en-US" sz="1053" spc="49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The goal of this research study is to [briefly state the purpose of your study].</a:t>
              </a:r>
            </a:p>
            <a:p>
              <a:pPr algn="l">
                <a:lnSpc>
                  <a:spcPts val="147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39160" y="2583639"/>
            <a:ext cx="7121267" cy="812164"/>
            <a:chOff x="0" y="0"/>
            <a:chExt cx="9495022" cy="108288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38968" cy="880597"/>
            </a:xfrm>
            <a:custGeom>
              <a:avLst/>
              <a:gdLst/>
              <a:ahLst/>
              <a:cxnLst/>
              <a:rect r="r" b="b" t="t" l="l"/>
              <a:pathLst>
                <a:path h="880597" w="838968">
                  <a:moveTo>
                    <a:pt x="0" y="0"/>
                  </a:moveTo>
                  <a:lnTo>
                    <a:pt x="838968" y="0"/>
                  </a:lnTo>
                  <a:lnTo>
                    <a:pt x="838968" y="880597"/>
                  </a:lnTo>
                  <a:lnTo>
                    <a:pt x="0" y="880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16519" y="440298"/>
              <a:ext cx="205930" cy="352840"/>
            </a:xfrm>
            <a:custGeom>
              <a:avLst/>
              <a:gdLst/>
              <a:ahLst/>
              <a:cxnLst/>
              <a:rect r="r" b="b" t="t" l="l"/>
              <a:pathLst>
                <a:path h="352840" w="205930">
                  <a:moveTo>
                    <a:pt x="0" y="0"/>
                  </a:moveTo>
                  <a:lnTo>
                    <a:pt x="205930" y="0"/>
                  </a:lnTo>
                  <a:lnTo>
                    <a:pt x="205930" y="352840"/>
                  </a:lnTo>
                  <a:lnTo>
                    <a:pt x="0" y="352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1643206" y="-47625"/>
              <a:ext cx="6052527" cy="4057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1800" spc="84">
                  <a:solidFill>
                    <a:srgbClr val="000000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WHO CAN BE IN THE STUDY?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643206" y="329563"/>
              <a:ext cx="7851816" cy="753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237491" indent="-118745" lvl="1">
                <a:lnSpc>
                  <a:spcPts val="1540"/>
                </a:lnSpc>
                <a:buFont typeface="Arial"/>
                <a:buChar char="•"/>
              </a:pPr>
              <a:r>
                <a:rPr lang="en-US" sz="1100" spc="51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Individuals age 18+</a:t>
              </a:r>
            </a:p>
            <a:p>
              <a:pPr algn="l" marL="237491" indent="-118745" lvl="1">
                <a:lnSpc>
                  <a:spcPts val="1540"/>
                </a:lnSpc>
                <a:buFont typeface="Arial"/>
                <a:buChar char="•"/>
              </a:pPr>
              <a:r>
                <a:rPr lang="en-US" sz="1100" spc="51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[add inclusion criteria]  </a:t>
              </a:r>
            </a:p>
            <a:p>
              <a:pPr algn="l">
                <a:lnSpc>
                  <a:spcPts val="154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492083" y="6424942"/>
            <a:ext cx="6773392" cy="675558"/>
            <a:chOff x="0" y="0"/>
            <a:chExt cx="9031190" cy="90074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01872" cy="900744"/>
            </a:xfrm>
            <a:custGeom>
              <a:avLst/>
              <a:gdLst/>
              <a:ahLst/>
              <a:cxnLst/>
              <a:rect r="r" b="b" t="t" l="l"/>
              <a:pathLst>
                <a:path h="900744" w="901872">
                  <a:moveTo>
                    <a:pt x="0" y="0"/>
                  </a:moveTo>
                  <a:lnTo>
                    <a:pt x="901872" y="0"/>
                  </a:lnTo>
                  <a:lnTo>
                    <a:pt x="901872" y="900744"/>
                  </a:lnTo>
                  <a:lnTo>
                    <a:pt x="0" y="900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1520101" y="510697"/>
              <a:ext cx="7511089" cy="245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540"/>
                </a:lnSpc>
                <a:spcBef>
                  <a:spcPct val="0"/>
                </a:spcBef>
              </a:pPr>
              <a:r>
                <a:rPr lang="en-US" sz="1100" spc="51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Participation will take X minutes.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520101" y="44609"/>
              <a:ext cx="5181600" cy="4057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1800" spc="84">
                  <a:solidFill>
                    <a:srgbClr val="000000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HOW LONG WILL THIS TAKE?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252732" y="9123589"/>
            <a:ext cx="762321" cy="762321"/>
          </a:xfrm>
          <a:custGeom>
            <a:avLst/>
            <a:gdLst/>
            <a:ahLst/>
            <a:cxnLst/>
            <a:rect r="r" b="b" t="t" l="l"/>
            <a:pathLst>
              <a:path h="762321" w="762321">
                <a:moveTo>
                  <a:pt x="0" y="0"/>
                </a:moveTo>
                <a:lnTo>
                  <a:pt x="762321" y="0"/>
                </a:lnTo>
                <a:lnTo>
                  <a:pt x="762321" y="762321"/>
                </a:lnTo>
                <a:lnTo>
                  <a:pt x="0" y="7623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396975" y="7233850"/>
            <a:ext cx="7325063" cy="729447"/>
            <a:chOff x="0" y="0"/>
            <a:chExt cx="9766751" cy="972596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08837" cy="972596"/>
            </a:xfrm>
            <a:custGeom>
              <a:avLst/>
              <a:gdLst/>
              <a:ahLst/>
              <a:cxnLst/>
              <a:rect r="r" b="b" t="t" l="l"/>
              <a:pathLst>
                <a:path h="972596" w="1208837">
                  <a:moveTo>
                    <a:pt x="0" y="0"/>
                  </a:moveTo>
                  <a:lnTo>
                    <a:pt x="1208837" y="0"/>
                  </a:lnTo>
                  <a:lnTo>
                    <a:pt x="1208837" y="972596"/>
                  </a:lnTo>
                  <a:lnTo>
                    <a:pt x="0" y="972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654719" y="443863"/>
              <a:ext cx="8112032" cy="5287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636"/>
                </a:lnSpc>
                <a:spcBef>
                  <a:spcPct val="0"/>
                </a:spcBef>
              </a:pPr>
              <a:r>
                <a:rPr lang="en-US" sz="1168" spc="54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Upon completing the interview, participants were compensated with [compensation_amount] [compensation_currency] for their time and effort. 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1640586" y="-47625"/>
              <a:ext cx="5718361" cy="4057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1800" spc="84">
                  <a:solidFill>
                    <a:srgbClr val="000000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COMPENSATION:</a:t>
              </a: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646481" y="5384742"/>
            <a:ext cx="5620476" cy="295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14"/>
              </a:lnSpc>
              <a:spcBef>
                <a:spcPct val="0"/>
              </a:spcBef>
            </a:pPr>
            <a:r>
              <a:rPr lang="en-US" b="true" sz="1724" spc="81">
                <a:solidFill>
                  <a:srgbClr val="000000"/>
                </a:solidFill>
                <a:latin typeface="Lato 2 Bold"/>
                <a:ea typeface="Lato 2 Bold"/>
                <a:cs typeface="Lato 2 Bold"/>
                <a:sym typeface="Lato 2 Bold"/>
              </a:rPr>
              <a:t>WHAT ABOUT PROTECTING MY IDENTITY?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646481" y="5708761"/>
            <a:ext cx="6106869" cy="716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75"/>
              </a:lnSpc>
            </a:pPr>
            <a:r>
              <a:rPr lang="en-US" sz="1053" spc="49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Once transcribed, the recording is deleted and your interview de-identified.</a:t>
            </a:r>
          </a:p>
          <a:p>
            <a:pPr algn="l" marL="227534" indent="-113767" lvl="1">
              <a:lnSpc>
                <a:spcPts val="1475"/>
              </a:lnSpc>
              <a:buFont typeface="Arial"/>
              <a:buChar char="•"/>
            </a:pPr>
            <a:r>
              <a:rPr lang="en-US" sz="1053" spc="49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NO published report or presentation will include your identifying information. </a:t>
            </a:r>
          </a:p>
          <a:p>
            <a:pPr algn="l" marL="227534" indent="-113767" lvl="1">
              <a:lnSpc>
                <a:spcPts val="1475"/>
              </a:lnSpc>
              <a:buFont typeface="Arial"/>
              <a:buChar char="•"/>
            </a:pPr>
            <a:r>
              <a:rPr lang="en-US" sz="1053" spc="49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Data will be reported in an aggregate, summarized, or otherwise anonymized form.</a:t>
            </a:r>
          </a:p>
          <a:p>
            <a:pPr algn="l" marL="0" indent="0" lvl="0">
              <a:lnSpc>
                <a:spcPts val="1475"/>
              </a:lnSpc>
              <a:spcBef>
                <a:spcPct val="0"/>
              </a:spcBef>
            </a:pPr>
          </a:p>
        </p:txBody>
      </p:sp>
      <p:grpSp>
        <p:nvGrpSpPr>
          <p:cNvPr name="Group 31" id="31"/>
          <p:cNvGrpSpPr/>
          <p:nvPr/>
        </p:nvGrpSpPr>
        <p:grpSpPr>
          <a:xfrm rot="0">
            <a:off x="396975" y="8083977"/>
            <a:ext cx="7047783" cy="814158"/>
            <a:chOff x="0" y="0"/>
            <a:chExt cx="9397044" cy="1085544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1582689" y="10083"/>
              <a:ext cx="4763992" cy="4057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1800" spc="84" strike="noStrike" u="none">
                  <a:solidFill>
                    <a:srgbClr val="000000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DO I HAVE TO PARTICIPATE?</a:t>
              </a:r>
            </a:p>
          </p:txBody>
        </p:sp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59881" cy="1085544"/>
            </a:xfrm>
            <a:custGeom>
              <a:avLst/>
              <a:gdLst/>
              <a:ahLst/>
              <a:cxnLst/>
              <a:rect r="r" b="b" t="t" l="l"/>
              <a:pathLst>
                <a:path h="1085544" w="759881">
                  <a:moveTo>
                    <a:pt x="0" y="0"/>
                  </a:moveTo>
                  <a:lnTo>
                    <a:pt x="759881" y="0"/>
                  </a:lnTo>
                  <a:lnTo>
                    <a:pt x="759881" y="1085544"/>
                  </a:lnTo>
                  <a:lnTo>
                    <a:pt x="0" y="1085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 rot="0">
              <a:off x="1582689" y="501571"/>
              <a:ext cx="7814355" cy="2673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79"/>
                </a:lnSpc>
                <a:spcBef>
                  <a:spcPct val="0"/>
                </a:spcBef>
              </a:pPr>
              <a:r>
                <a:rPr lang="en-US" b="true" sz="1200" spc="56">
                  <a:solidFill>
                    <a:srgbClr val="00000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No. </a:t>
              </a:r>
              <a:r>
                <a:rPr lang="en-US" sz="1200" spc="56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Being in a research study is voluntary. You may quit at any time.  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589276" y="4560392"/>
            <a:ext cx="7034284" cy="643375"/>
            <a:chOff x="0" y="0"/>
            <a:chExt cx="9379045" cy="857834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581182" cy="857834"/>
            </a:xfrm>
            <a:custGeom>
              <a:avLst/>
              <a:gdLst/>
              <a:ahLst/>
              <a:cxnLst/>
              <a:rect r="r" b="b" t="t" l="l"/>
              <a:pathLst>
                <a:path h="857834" w="581182">
                  <a:moveTo>
                    <a:pt x="0" y="0"/>
                  </a:moveTo>
                  <a:lnTo>
                    <a:pt x="581182" y="0"/>
                  </a:lnTo>
                  <a:lnTo>
                    <a:pt x="581182" y="857834"/>
                  </a:lnTo>
                  <a:lnTo>
                    <a:pt x="0" y="857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1466711" y="293521"/>
              <a:ext cx="7912334" cy="242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540"/>
                </a:lnSpc>
                <a:spcBef>
                  <a:spcPct val="0"/>
                </a:spcBef>
              </a:pPr>
              <a:r>
                <a:rPr lang="en-US" sz="1100" spc="51" strike="noStrike" u="none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To help us take notes, the focus group will be recorded. 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67016" y="3443428"/>
            <a:ext cx="7486522" cy="1031239"/>
            <a:chOff x="0" y="0"/>
            <a:chExt cx="9982029" cy="137498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627263" cy="1324185"/>
            </a:xfrm>
            <a:custGeom>
              <a:avLst/>
              <a:gdLst/>
              <a:ahLst/>
              <a:cxnLst/>
              <a:rect r="r" b="b" t="t" l="l"/>
              <a:pathLst>
                <a:path h="1324185" w="1627263">
                  <a:moveTo>
                    <a:pt x="0" y="0"/>
                  </a:moveTo>
                  <a:lnTo>
                    <a:pt x="1627263" y="0"/>
                  </a:lnTo>
                  <a:lnTo>
                    <a:pt x="1627263" y="1324185"/>
                  </a:lnTo>
                  <a:lnTo>
                    <a:pt x="0" y="1324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0" id="40"/>
            <p:cNvSpPr txBox="true"/>
            <p:nvPr/>
          </p:nvSpPr>
          <p:spPr>
            <a:xfrm rot="0">
              <a:off x="2029723" y="367663"/>
              <a:ext cx="7952306" cy="1007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40"/>
                </a:lnSpc>
              </a:pPr>
              <a:r>
                <a:rPr lang="en-US" sz="1100" spc="51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You will participate in a focus group, a guided group discussion about [study_topic].</a:t>
              </a:r>
            </a:p>
            <a:p>
              <a:pPr algn="l">
                <a:lnSpc>
                  <a:spcPts val="1540"/>
                </a:lnSpc>
              </a:pPr>
            </a:p>
            <a:p>
              <a:pPr algn="l">
                <a:lnSpc>
                  <a:spcPts val="1540"/>
                </a:lnSpc>
              </a:pPr>
              <a:r>
                <a:rPr lang="en-US" sz="1100" spc="51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Questions Asked: Questions may be embarrassing or uncomfortable to answer. </a:t>
              </a:r>
            </a:p>
            <a:p>
              <a:pPr algn="l" marL="0" indent="0" lvl="0">
                <a:lnSpc>
                  <a:spcPts val="1540"/>
                </a:lnSpc>
                <a:spcBef>
                  <a:spcPct val="0"/>
                </a:spcBef>
              </a:pPr>
              <a:r>
                <a:rPr lang="en-US" sz="1100" spc="51">
                  <a:solidFill>
                    <a:srgbClr val="000000"/>
                  </a:solidFill>
                  <a:latin typeface="Lato 1"/>
                  <a:ea typeface="Lato 1"/>
                  <a:cs typeface="Lato 1"/>
                  <a:sym typeface="Lato 1"/>
                </a:rPr>
                <a:t>You do not have to answer questions you do not want to. 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1964021" y="-47625"/>
              <a:ext cx="5718361" cy="4057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1800" spc="84">
                  <a:solidFill>
                    <a:srgbClr val="000000"/>
                  </a:solidFill>
                  <a:latin typeface="Lato 2 Bold"/>
                  <a:ea typeface="Lato 2 Bold"/>
                  <a:cs typeface="Lato 2 Bold"/>
                  <a:sym typeface="Lato 2 Bold"/>
                </a:rPr>
                <a:t>WHAT WILL I BE ASKED TO DO?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314527" y="5343933"/>
            <a:ext cx="954070" cy="957184"/>
            <a:chOff x="0" y="0"/>
            <a:chExt cx="1272093" cy="1276245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272093" cy="1272093"/>
            </a:xfrm>
            <a:custGeom>
              <a:avLst/>
              <a:gdLst/>
              <a:ahLst/>
              <a:cxnLst/>
              <a:rect r="r" b="b" t="t" l="l"/>
              <a:pathLst>
                <a:path h="1272093" w="1272093">
                  <a:moveTo>
                    <a:pt x="0" y="0"/>
                  </a:moveTo>
                  <a:lnTo>
                    <a:pt x="1272093" y="0"/>
                  </a:lnTo>
                  <a:lnTo>
                    <a:pt x="1272093" y="1272093"/>
                  </a:lnTo>
                  <a:lnTo>
                    <a:pt x="0" y="1272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7576" y="78585"/>
              <a:ext cx="1149845" cy="1197660"/>
            </a:xfrm>
            <a:custGeom>
              <a:avLst/>
              <a:gdLst/>
              <a:ahLst/>
              <a:cxnLst/>
              <a:rect r="r" b="b" t="t" l="l"/>
              <a:pathLst>
                <a:path h="1197660" w="1149845">
                  <a:moveTo>
                    <a:pt x="0" y="0"/>
                  </a:moveTo>
                  <a:lnTo>
                    <a:pt x="1149845" y="0"/>
                  </a:lnTo>
                  <a:lnTo>
                    <a:pt x="1149845" y="1197660"/>
                  </a:lnTo>
                  <a:lnTo>
                    <a:pt x="0" y="1197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5" id="45"/>
          <p:cNvSpPr txBox="true"/>
          <p:nvPr/>
        </p:nvSpPr>
        <p:spPr>
          <a:xfrm rot="0">
            <a:off x="1699909" y="829664"/>
            <a:ext cx="5873759" cy="95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The form provides information to help decide to participate in a research study. </a:t>
            </a:r>
          </a:p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Please read the information below and ask questions before you make a choice.</a:t>
            </a:r>
          </a:p>
          <a:p>
            <a:pPr algn="l">
              <a:lnSpc>
                <a:spcPts val="1540"/>
              </a:lnSpc>
            </a:pPr>
          </a:p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Study title: [study_title]</a:t>
            </a:r>
          </a:p>
          <a:p>
            <a:pPr algn="l">
              <a:lnSpc>
                <a:spcPts val="1540"/>
              </a:lnSpc>
              <a:spcBef>
                <a:spcPct val="0"/>
              </a:spcBef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1883263" y="222935"/>
            <a:ext cx="5820244" cy="3495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3"/>
              </a:lnSpc>
            </a:pPr>
            <a:r>
              <a:rPr lang="en-US" b="true" sz="1988" spc="93">
                <a:solidFill>
                  <a:srgbClr val="FFFFFF"/>
                </a:solidFill>
                <a:latin typeface="Now Heavy"/>
                <a:ea typeface="Now Heavy"/>
                <a:cs typeface="Now Heavy"/>
                <a:sym typeface="Now Heavy"/>
              </a:rPr>
              <a:t>CONSENT TO PARTICIPATE IN RESEARCH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699909" y="9095014"/>
            <a:ext cx="3337079" cy="76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51" b="true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Questions? Contact:</a:t>
            </a:r>
          </a:p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Principal Investigator: [PI_name]</a:t>
            </a:r>
          </a:p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Phone: [PI_phone]</a:t>
            </a:r>
          </a:p>
          <a:p>
            <a:pPr algn="l" marL="0" indent="0" lvl="0">
              <a:lnSpc>
                <a:spcPts val="1540"/>
              </a:lnSpc>
              <a:spcBef>
                <a:spcPct val="0"/>
              </a:spcBef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Email: [PI_email]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068423" y="9123275"/>
            <a:ext cx="2535838" cy="76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Texas A&amp;M University-Corpus Christi Institutional Review Board (IRB) </a:t>
            </a:r>
          </a:p>
          <a:p>
            <a:pPr algn="l">
              <a:lnSpc>
                <a:spcPts val="1540"/>
              </a:lnSpc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Email: at </a:t>
            </a:r>
            <a:r>
              <a:rPr lang="en-US" sz="1100" spc="51" u="sng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  <a:hlinkClick r:id="rId25" tooltip="mailto:irb@tamucc.edu"/>
              </a:rPr>
              <a:t>irb@tamucc.</a:t>
            </a: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edu</a:t>
            </a:r>
          </a:p>
          <a:p>
            <a:pPr algn="l" marL="0" indent="0" lvl="0">
              <a:lnSpc>
                <a:spcPts val="1540"/>
              </a:lnSpc>
              <a:spcBef>
                <a:spcPct val="0"/>
              </a:spcBef>
            </a:pPr>
            <a:r>
              <a:rPr lang="en-US" sz="1100" spc="51">
                <a:solidFill>
                  <a:srgbClr val="000000"/>
                </a:solidFill>
                <a:latin typeface="Lato 1"/>
                <a:ea typeface="Lato 1"/>
                <a:cs typeface="Lato 1"/>
                <a:sym typeface="Lato 1"/>
              </a:rPr>
              <a:t>Phone: 361-825-2497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DAFwg-Dn4XU</dc:identifier>
  <dcterms:modified xsi:type="dcterms:W3CDTF">2011-08-01T06:04:30Z</dcterms:modified>
  <cp:revision>1</cp:revision>
  <dc:title>TAMU-CC Focus Group Consent Form</dc:title>
</cp:coreProperties>
</file>