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57" r:id="rId3"/>
    <p:sldId id="274" r:id="rId4"/>
    <p:sldId id="294" r:id="rId5"/>
    <p:sldId id="295" r:id="rId6"/>
    <p:sldId id="292" r:id="rId7"/>
    <p:sldId id="394" r:id="rId8"/>
    <p:sldId id="395" r:id="rId9"/>
    <p:sldId id="396" r:id="rId10"/>
    <p:sldId id="276" r:id="rId11"/>
    <p:sldId id="277" r:id="rId12"/>
    <p:sldId id="401" r:id="rId13"/>
    <p:sldId id="402" r:id="rId14"/>
    <p:sldId id="307" r:id="rId15"/>
    <p:sldId id="399" r:id="rId16"/>
    <p:sldId id="408" r:id="rId17"/>
    <p:sldId id="403" r:id="rId18"/>
    <p:sldId id="404" r:id="rId19"/>
    <p:sldId id="380" r:id="rId20"/>
    <p:sldId id="381" r:id="rId21"/>
    <p:sldId id="382" r:id="rId22"/>
    <p:sldId id="383" r:id="rId23"/>
    <p:sldId id="385" r:id="rId24"/>
    <p:sldId id="386" r:id="rId25"/>
    <p:sldId id="310" r:id="rId26"/>
    <p:sldId id="405" r:id="rId27"/>
    <p:sldId id="406" r:id="rId28"/>
    <p:sldId id="3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C0639-CD11-431A-8FDD-5A1E0D449E00}" v="53" dt="2019-06-10T13:33:39.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93" d="100"/>
          <a:sy n="93" d="100"/>
        </p:scale>
        <p:origin x="72" y="3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796B-458D-420F-9FE2-3528D81EC1C2}" type="datetimeFigureOut">
              <a:rPr lang="en-US" smtClean="0"/>
              <a:t>6/12/2020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27660-3152-4B3D-9E8B-B4C55EDA8D40}" type="slidenum">
              <a:rPr lang="en-US" smtClean="0"/>
              <a:t>‹#›</a:t>
            </a:fld>
            <a:endParaRPr lang="en-US" dirty="0"/>
          </a:p>
        </p:txBody>
      </p:sp>
    </p:spTree>
    <p:extLst>
      <p:ext uri="{BB962C8B-B14F-4D97-AF65-F5344CB8AC3E}">
        <p14:creationId xmlns:p14="http://schemas.microsoft.com/office/powerpoint/2010/main" val="412581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5</a:t>
            </a:fld>
            <a:endParaRPr lang="en-US" dirty="0"/>
          </a:p>
        </p:txBody>
      </p:sp>
    </p:spTree>
    <p:extLst>
      <p:ext uri="{BB962C8B-B14F-4D97-AF65-F5344CB8AC3E}">
        <p14:creationId xmlns:p14="http://schemas.microsoft.com/office/powerpoint/2010/main" val="74804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13</a:t>
            </a:fld>
            <a:endParaRPr lang="en-US" dirty="0"/>
          </a:p>
        </p:txBody>
      </p:sp>
    </p:spTree>
    <p:extLst>
      <p:ext uri="{BB962C8B-B14F-4D97-AF65-F5344CB8AC3E}">
        <p14:creationId xmlns:p14="http://schemas.microsoft.com/office/powerpoint/2010/main" val="155837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14</a:t>
            </a:fld>
            <a:endParaRPr lang="en-US" dirty="0"/>
          </a:p>
        </p:txBody>
      </p:sp>
    </p:spTree>
    <p:extLst>
      <p:ext uri="{BB962C8B-B14F-4D97-AF65-F5344CB8AC3E}">
        <p14:creationId xmlns:p14="http://schemas.microsoft.com/office/powerpoint/2010/main" val="1336914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3258"/>
          <a:stretch/>
        </p:blipFill>
        <p:spPr>
          <a:xfrm>
            <a:off x="-23452" y="-119495"/>
            <a:ext cx="12210256" cy="6029078"/>
          </a:xfrm>
          <a:prstGeom prst="rect">
            <a:avLst/>
          </a:prstGeom>
        </p:spPr>
      </p:pic>
      <p:sp>
        <p:nvSpPr>
          <p:cNvPr id="2" name="Title 1"/>
          <p:cNvSpPr>
            <a:spLocks noGrp="1"/>
          </p:cNvSpPr>
          <p:nvPr>
            <p:ph type="ctrTitle" hasCustomPrompt="1"/>
          </p:nvPr>
        </p:nvSpPr>
        <p:spPr>
          <a:xfrm>
            <a:off x="699247" y="1939948"/>
            <a:ext cx="10757647" cy="1136743"/>
          </a:xfrm>
        </p:spPr>
        <p:txBody>
          <a:bodyPr anchor="b"/>
          <a:lstStyle>
            <a:lvl1pPr algn="l">
              <a:defRPr sz="6000">
                <a:solidFill>
                  <a:srgbClr val="002B54"/>
                </a:solidFill>
                <a:latin typeface="+mn-lt"/>
              </a:defRPr>
            </a:lvl1pPr>
          </a:lstStyle>
          <a:p>
            <a:r>
              <a:rPr lang="en-US" dirty="0"/>
              <a:t>Presentation title</a:t>
            </a:r>
          </a:p>
        </p:txBody>
      </p:sp>
      <p:sp>
        <p:nvSpPr>
          <p:cNvPr id="3" name="Subtitle 2"/>
          <p:cNvSpPr>
            <a:spLocks noGrp="1"/>
          </p:cNvSpPr>
          <p:nvPr>
            <p:ph type="subTitle" idx="1" hasCustomPrompt="1"/>
          </p:nvPr>
        </p:nvSpPr>
        <p:spPr>
          <a:xfrm>
            <a:off x="699246" y="3107186"/>
            <a:ext cx="10757647" cy="926936"/>
          </a:xfrm>
        </p:spPr>
        <p:txBody>
          <a:bodyPr>
            <a:normAutofit/>
          </a:bodyPr>
          <a:lstStyle>
            <a:lvl1pPr marL="0" indent="0" algn="l">
              <a:buNone/>
              <a:defRPr sz="2800">
                <a:solidFill>
                  <a:srgbClr val="002B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a:t>
            </a:r>
          </a:p>
        </p:txBody>
      </p:sp>
      <p:sp>
        <p:nvSpPr>
          <p:cNvPr id="6" name="Slide Number Placeholder 5"/>
          <p:cNvSpPr>
            <a:spLocks noGrp="1"/>
          </p:cNvSpPr>
          <p:nvPr>
            <p:ph type="sldNum" sz="quarter" idx="12"/>
          </p:nvPr>
        </p:nvSpPr>
        <p:spPr>
          <a:xfrm>
            <a:off x="699246" y="6238015"/>
            <a:ext cx="2743200" cy="365125"/>
          </a:xfrm>
        </p:spPr>
        <p:txBody>
          <a:bodyPr/>
          <a:lstStyle>
            <a:lvl1pPr algn="l">
              <a:defRPr/>
            </a:lvl1pPr>
          </a:lstStyle>
          <a:p>
            <a:fld id="{4223F25B-0DC5-4A83-BA12-0C6597E7F919}" type="slidenum">
              <a:rPr lang="en-US" smtClean="0"/>
              <a:pPr/>
              <a:t>‹#›</a:t>
            </a:fld>
            <a:endParaRPr lang="en-US" dirty="0"/>
          </a:p>
        </p:txBody>
      </p:sp>
      <p:sp>
        <p:nvSpPr>
          <p:cNvPr id="15" name="Text Placeholder 14"/>
          <p:cNvSpPr>
            <a:spLocks noGrp="1"/>
          </p:cNvSpPr>
          <p:nvPr>
            <p:ph type="body" sz="quarter" idx="13" hasCustomPrompt="1"/>
          </p:nvPr>
        </p:nvSpPr>
        <p:spPr>
          <a:xfrm>
            <a:off x="698500" y="4153078"/>
            <a:ext cx="10758488" cy="451200"/>
          </a:xfrm>
        </p:spPr>
        <p:txBody>
          <a:bodyPr>
            <a:normAutofit/>
          </a:bodyPr>
          <a:lstStyle>
            <a:lvl1pPr marL="0" indent="0">
              <a:buNone/>
              <a:defRPr sz="2400" b="1" baseline="0">
                <a:solidFill>
                  <a:schemeClr val="tx1">
                    <a:lumMod val="75000"/>
                    <a:lumOff val="25000"/>
                  </a:schemeClr>
                </a:solidFill>
              </a:defRPr>
            </a:lvl1pPr>
          </a:lstStyle>
          <a:p>
            <a:pPr lvl="0"/>
            <a:r>
              <a:rPr lang="en-US" dirty="0"/>
              <a:t>Date  •  Location</a:t>
            </a:r>
          </a:p>
        </p:txBody>
      </p:sp>
      <p:pic>
        <p:nvPicPr>
          <p:cNvPr id="5" name="Picture 4">
            <a:extLst>
              <a:ext uri="{FF2B5EF4-FFF2-40B4-BE49-F238E27FC236}">
                <a16:creationId xmlns:a16="http://schemas.microsoft.com/office/drawing/2014/main" id="{801A1701-7005-4CFD-8CB0-50097E07E7AA}"/>
              </a:ext>
            </a:extLst>
          </p:cNvPr>
          <p:cNvPicPr>
            <a:picLocks noChangeAspect="1"/>
          </p:cNvPicPr>
          <p:nvPr userDrawn="1"/>
        </p:nvPicPr>
        <p:blipFill>
          <a:blip r:embed="rId3"/>
          <a:stretch>
            <a:fillRect/>
          </a:stretch>
        </p:blipFill>
        <p:spPr>
          <a:xfrm>
            <a:off x="7684077" y="5909583"/>
            <a:ext cx="4507923" cy="977864"/>
          </a:xfrm>
          <a:prstGeom prst="rect">
            <a:avLst/>
          </a:prstGeom>
        </p:spPr>
      </p:pic>
    </p:spTree>
    <p:extLst>
      <p:ext uri="{BB962C8B-B14F-4D97-AF65-F5344CB8AC3E}">
        <p14:creationId xmlns:p14="http://schemas.microsoft.com/office/powerpoint/2010/main" val="315744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3090-B69E-4A61-BF30-A6F6A9322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1C18BD-C6BE-4EA0-B7BC-FA0A4217668B}"/>
              </a:ext>
            </a:extLst>
          </p:cNvPr>
          <p:cNvSpPr>
            <a:spLocks noGrp="1"/>
          </p:cNvSpPr>
          <p:nvPr>
            <p:ph type="dt" sz="half" idx="10"/>
          </p:nvPr>
        </p:nvSpPr>
        <p:spPr/>
        <p:txBody>
          <a:bodyPr/>
          <a:lstStyle/>
          <a:p>
            <a:fld id="{0BEB4016-3964-42BC-9E1E-CD92737C655A}" type="datetimeFigureOut">
              <a:rPr lang="en-US" smtClean="0"/>
              <a:t>6/12/2020</a:t>
            </a:fld>
            <a:endParaRPr lang="en-US" dirty="0"/>
          </a:p>
        </p:txBody>
      </p:sp>
      <p:sp>
        <p:nvSpPr>
          <p:cNvPr id="4" name="Footer Placeholder 3">
            <a:extLst>
              <a:ext uri="{FF2B5EF4-FFF2-40B4-BE49-F238E27FC236}">
                <a16:creationId xmlns:a16="http://schemas.microsoft.com/office/drawing/2014/main" id="{42EEFEA6-8DAF-44E5-BC62-3D9190FEEA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D8E0A5-0FE4-4392-8E5A-69F329D37905}"/>
              </a:ext>
            </a:extLst>
          </p:cNvPr>
          <p:cNvSpPr>
            <a:spLocks noGrp="1"/>
          </p:cNvSpPr>
          <p:nvPr>
            <p:ph type="sldNum" sz="quarter" idx="12"/>
          </p:nvPr>
        </p:nvSpPr>
        <p:spPr/>
        <p:txBody>
          <a:bodyPr/>
          <a:lstStyle/>
          <a:p>
            <a:fld id="{A940093F-25B1-4B2B-A745-DDC69CB626AA}" type="slidenum">
              <a:rPr lang="en-US" smtClean="0"/>
              <a:t>‹#›</a:t>
            </a:fld>
            <a:endParaRPr lang="en-US" dirty="0"/>
          </a:p>
        </p:txBody>
      </p:sp>
    </p:spTree>
    <p:extLst>
      <p:ext uri="{BB962C8B-B14F-4D97-AF65-F5344CB8AC3E}">
        <p14:creationId xmlns:p14="http://schemas.microsoft.com/office/powerpoint/2010/main" val="49937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2946400" y="4462151"/>
            <a:ext cx="8534400" cy="345479"/>
          </a:xfrm>
          <a:prstGeom prst="rect">
            <a:avLst/>
          </a:prstGeom>
        </p:spPr>
        <p:txBody>
          <a:bodyPr/>
          <a:lstStyle>
            <a:lvl1pPr marL="0" indent="0" algn="r">
              <a:buNone/>
              <a:defRPr sz="2245" b="0" i="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marL="522544" indent="0" algn="ctr">
              <a:buNone/>
              <a:defRPr>
                <a:solidFill>
                  <a:schemeClr val="tx1">
                    <a:tint val="75000"/>
                  </a:schemeClr>
                </a:solidFill>
              </a:defRPr>
            </a:lvl2pPr>
            <a:lvl3pPr marL="1045088" indent="0" algn="ctr">
              <a:buNone/>
              <a:defRPr>
                <a:solidFill>
                  <a:schemeClr val="tx1">
                    <a:tint val="75000"/>
                  </a:schemeClr>
                </a:solidFill>
              </a:defRPr>
            </a:lvl3pPr>
            <a:lvl4pPr marL="1567632" indent="0" algn="ctr">
              <a:buNone/>
              <a:defRPr>
                <a:solidFill>
                  <a:schemeClr val="tx1">
                    <a:tint val="75000"/>
                  </a:schemeClr>
                </a:solidFill>
              </a:defRPr>
            </a:lvl4pPr>
            <a:lvl5pPr marL="2090176" indent="0" algn="ctr">
              <a:buNone/>
              <a:defRPr>
                <a:solidFill>
                  <a:schemeClr val="tx1">
                    <a:tint val="75000"/>
                  </a:schemeClr>
                </a:solidFill>
              </a:defRPr>
            </a:lvl5pPr>
            <a:lvl6pPr marL="2612720" indent="0" algn="ctr">
              <a:buNone/>
              <a:defRPr>
                <a:solidFill>
                  <a:schemeClr val="tx1">
                    <a:tint val="75000"/>
                  </a:schemeClr>
                </a:solidFill>
              </a:defRPr>
            </a:lvl6pPr>
            <a:lvl7pPr marL="3135264" indent="0" algn="ctr">
              <a:buNone/>
              <a:defRPr>
                <a:solidFill>
                  <a:schemeClr val="tx1">
                    <a:tint val="75000"/>
                  </a:schemeClr>
                </a:solidFill>
              </a:defRPr>
            </a:lvl7pPr>
            <a:lvl8pPr marL="3657808" indent="0" algn="ctr">
              <a:buNone/>
              <a:defRPr>
                <a:solidFill>
                  <a:schemeClr val="tx1">
                    <a:tint val="75000"/>
                  </a:schemeClr>
                </a:solidFill>
              </a:defRPr>
            </a:lvl8pPr>
            <a:lvl9pPr marL="4180352" indent="0" algn="ctr">
              <a:buNone/>
              <a:defRPr>
                <a:solidFill>
                  <a:schemeClr val="tx1">
                    <a:tint val="75000"/>
                  </a:schemeClr>
                </a:solidFill>
              </a:defRPr>
            </a:lvl9pPr>
          </a:lstStyle>
          <a:p>
            <a:pPr marL="0" marR="0" lvl="0" indent="0" algn="r" defTabSz="1045088" eaLnBrk="1" fontAlgn="auto" latinLnBrk="0" hangingPunct="1">
              <a:lnSpc>
                <a:spcPct val="100000"/>
              </a:lnSpc>
              <a:spcBef>
                <a:spcPts val="0"/>
              </a:spcBef>
              <a:spcAft>
                <a:spcPts val="0"/>
              </a:spcAft>
              <a:buClrTx/>
              <a:buSzTx/>
              <a:buFontTx/>
              <a:buNone/>
              <a:tabLst/>
              <a:defRPr/>
            </a:pPr>
            <a:r>
              <a:rPr kumimoji="0" lang="en-US" sz="2245" b="0" i="0" u="none" strike="noStrike" kern="0" cap="none" spc="0" normalizeH="0" baseline="0" noProof="0">
                <a:ln>
                  <a:noFill/>
                </a:ln>
                <a:solidFill>
                  <a:srgbClr val="FF0000"/>
                </a:solidFill>
                <a:effectLst/>
                <a:uLnTx/>
                <a:uFillTx/>
              </a:rPr>
              <a:t>Click to edit Master subtitle style</a:t>
            </a:r>
            <a:endParaRPr kumimoji="0" lang="en-US" sz="2245" b="0" i="0" u="none" strike="noStrike" kern="0" cap="none" spc="0" normalizeH="0" baseline="0" noProof="0" dirty="0">
              <a:ln>
                <a:noFill/>
              </a:ln>
              <a:solidFill>
                <a:srgbClr val="FF0000"/>
              </a:solidFill>
              <a:effectLst/>
              <a:uLnTx/>
              <a:uFillTx/>
            </a:endParaRPr>
          </a:p>
        </p:txBody>
      </p:sp>
      <p:sp>
        <p:nvSpPr>
          <p:cNvPr id="12" name="Title 1"/>
          <p:cNvSpPr>
            <a:spLocks noGrp="1"/>
          </p:cNvSpPr>
          <p:nvPr>
            <p:ph type="ctrTitle"/>
          </p:nvPr>
        </p:nvSpPr>
        <p:spPr>
          <a:xfrm>
            <a:off x="1100754" y="3731557"/>
            <a:ext cx="10363200" cy="525208"/>
          </a:xfrm>
          <a:prstGeom prst="rect">
            <a:avLst/>
          </a:prstGeom>
        </p:spPr>
        <p:txBody>
          <a:bodyPr anchor="t"/>
          <a:lstStyle>
            <a:lvl1pPr algn="r">
              <a:defRPr sz="3413">
                <a:solidFill>
                  <a:srgbClr val="0A2240"/>
                </a:solidFill>
              </a:defRPr>
            </a:lvl1pPr>
          </a:lstStyle>
          <a:p>
            <a:pPr marL="0" marR="0" lvl="0" indent="0" algn="r" defTabSz="1045088" eaLnBrk="1" fontAlgn="auto" latinLnBrk="0" hangingPunct="1">
              <a:lnSpc>
                <a:spcPct val="100000"/>
              </a:lnSpc>
              <a:spcBef>
                <a:spcPts val="0"/>
              </a:spcBef>
              <a:spcAft>
                <a:spcPts val="0"/>
              </a:spcAft>
              <a:buClrTx/>
              <a:buSzTx/>
              <a:buFontTx/>
              <a:buNone/>
              <a:tabLst/>
              <a:defRPr/>
            </a:pPr>
            <a:r>
              <a:rPr kumimoji="0" lang="en-US" sz="3413" b="0" i="0" u="none" strike="noStrike" kern="0" cap="none" spc="0" normalizeH="0" baseline="0" noProof="0">
                <a:ln>
                  <a:noFill/>
                </a:ln>
                <a:solidFill>
                  <a:srgbClr val="000000"/>
                </a:solidFill>
                <a:effectLst/>
                <a:uLnTx/>
                <a:uFillTx/>
              </a:rPr>
              <a:t>Click to edit Master title style</a:t>
            </a:r>
            <a:endParaRPr kumimoji="0" lang="en-US" sz="3413"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86350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A2240"/>
                </a:solidFill>
              </a:defRPr>
            </a:lvl1pPr>
          </a:lstStyle>
          <a:p>
            <a:r>
              <a:rPr lang="en-US"/>
              <a:t>Click to edit Master title style</a:t>
            </a:r>
            <a:endParaRPr lang="en-US" dirty="0"/>
          </a:p>
        </p:txBody>
      </p:sp>
    </p:spTree>
    <p:extLst>
      <p:ext uri="{BB962C8B-B14F-4D97-AF65-F5344CB8AC3E}">
        <p14:creationId xmlns:p14="http://schemas.microsoft.com/office/powerpoint/2010/main" val="2195123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84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NUL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7EBCC9-EE31-45FA-8ED0-FB8CF6CEDD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1C1F3-88C9-467B-B35E-AF4FCFBC4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EE423-D602-49A5-9301-2BEB141DD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B4016-3964-42BC-9E1E-CD92737C655A}" type="datetimeFigureOut">
              <a:rPr lang="en-US" smtClean="0"/>
              <a:t>6/12/2020</a:t>
            </a:fld>
            <a:endParaRPr lang="en-US" dirty="0"/>
          </a:p>
        </p:txBody>
      </p:sp>
      <p:sp>
        <p:nvSpPr>
          <p:cNvPr id="5" name="Footer Placeholder 4">
            <a:extLst>
              <a:ext uri="{FF2B5EF4-FFF2-40B4-BE49-F238E27FC236}">
                <a16:creationId xmlns:a16="http://schemas.microsoft.com/office/drawing/2014/main" id="{ECBBAD6A-3A78-4874-80FC-6551FC68D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9F7940-03BD-428D-9E9F-96136AA83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0093F-25B1-4B2B-A745-DDC69CB626AA}" type="slidenum">
              <a:rPr lang="en-US" smtClean="0"/>
              <a:t>‹#›</a:t>
            </a:fld>
            <a:endParaRPr lang="en-US" dirty="0"/>
          </a:p>
        </p:txBody>
      </p:sp>
    </p:spTree>
    <p:extLst>
      <p:ext uri="{BB962C8B-B14F-4D97-AF65-F5344CB8AC3E}">
        <p14:creationId xmlns:p14="http://schemas.microsoft.com/office/powerpoint/2010/main" val="642753800"/>
      </p:ext>
    </p:extLst>
  </p:cSld>
  <p:clrMap bg1="lt1" tx1="dk1" bg2="lt2" tx2="dk2" accent1="accent1" accent2="accent2" accent3="accent3" accent4="accent4" accent5="accent5" accent6="accent6" hlink="hlink" folHlink="folHlink"/>
  <p:sldLayoutIdLst>
    <p:sldLayoutId id="2147483660"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9" name="Picture 5" descr="C:\Users\rob.searles\Desktop\Template\art-frame.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61" y="-94396"/>
            <a:ext cx="12480910" cy="76871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userDrawn="1"/>
        </p:nvSpPr>
        <p:spPr>
          <a:xfrm>
            <a:off x="-24487" y="0"/>
            <a:ext cx="12261947" cy="6661242"/>
          </a:xfrm>
          <a:prstGeom prst="rect">
            <a:avLst/>
          </a:prstGeom>
          <a:solidFill>
            <a:schemeClr val="bg2"/>
          </a:solidFill>
          <a:ln w="57150">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userDrawn="1"/>
        </p:nvSpPr>
        <p:spPr>
          <a:xfrm>
            <a:off x="-24487" y="6648852"/>
            <a:ext cx="12261947" cy="257256"/>
          </a:xfrm>
          <a:prstGeom prst="rect">
            <a:avLst/>
          </a:prstGeom>
          <a:solidFill>
            <a:srgbClr val="0A2240"/>
          </a:solidFill>
          <a:ln w="57150">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027" name="Text Placeholder 2"/>
          <p:cNvSpPr>
            <a:spLocks noGrp="1"/>
          </p:cNvSpPr>
          <p:nvPr>
            <p:ph type="body" idx="1"/>
          </p:nvPr>
        </p:nvSpPr>
        <p:spPr bwMode="auto">
          <a:xfrm>
            <a:off x="862541" y="2586614"/>
            <a:ext cx="10431992" cy="16811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Title Placeholder 1"/>
          <p:cNvSpPr>
            <a:spLocks noGrp="1"/>
          </p:cNvSpPr>
          <p:nvPr>
            <p:ph type="title"/>
          </p:nvPr>
        </p:nvSpPr>
        <p:spPr bwMode="auto">
          <a:xfrm>
            <a:off x="406400" y="304801"/>
            <a:ext cx="8301796" cy="3455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en-US" dirty="0"/>
          </a:p>
        </p:txBody>
      </p:sp>
      <p:sp>
        <p:nvSpPr>
          <p:cNvPr id="4" name="Rectangle 3"/>
          <p:cNvSpPr/>
          <p:nvPr userDrawn="1"/>
        </p:nvSpPr>
        <p:spPr>
          <a:xfrm>
            <a:off x="0" y="6648360"/>
            <a:ext cx="12062137" cy="257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43"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849859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dt="0"/>
  <p:txStyles>
    <p:titleStyle>
      <a:lvl1pPr algn="l" rtl="0" eaLnBrk="1" fontAlgn="base" hangingPunct="1">
        <a:spcBef>
          <a:spcPct val="0"/>
        </a:spcBef>
        <a:spcAft>
          <a:spcPct val="0"/>
        </a:spcAft>
        <a:defRPr sz="2245" b="0"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233">
          <a:solidFill>
            <a:srgbClr val="F30617"/>
          </a:solidFill>
          <a:latin typeface="Arial" pitchFamily="34" charset="0"/>
          <a:cs typeface="Arial" pitchFamily="34" charset="0"/>
        </a:defRPr>
      </a:lvl2pPr>
      <a:lvl3pPr algn="l" rtl="0" eaLnBrk="1" fontAlgn="base" hangingPunct="1">
        <a:spcBef>
          <a:spcPct val="0"/>
        </a:spcBef>
        <a:spcAft>
          <a:spcPct val="0"/>
        </a:spcAft>
        <a:defRPr sz="3233">
          <a:solidFill>
            <a:srgbClr val="F30617"/>
          </a:solidFill>
          <a:latin typeface="Arial" pitchFamily="34" charset="0"/>
          <a:cs typeface="Arial" pitchFamily="34" charset="0"/>
        </a:defRPr>
      </a:lvl3pPr>
      <a:lvl4pPr algn="l" rtl="0" eaLnBrk="1" fontAlgn="base" hangingPunct="1">
        <a:spcBef>
          <a:spcPct val="0"/>
        </a:spcBef>
        <a:spcAft>
          <a:spcPct val="0"/>
        </a:spcAft>
        <a:defRPr sz="3233">
          <a:solidFill>
            <a:srgbClr val="F30617"/>
          </a:solidFill>
          <a:latin typeface="Arial" pitchFamily="34" charset="0"/>
          <a:cs typeface="Arial" pitchFamily="34" charset="0"/>
        </a:defRPr>
      </a:lvl4pPr>
      <a:lvl5pPr algn="l" rtl="0" eaLnBrk="1" fontAlgn="base" hangingPunct="1">
        <a:spcBef>
          <a:spcPct val="0"/>
        </a:spcBef>
        <a:spcAft>
          <a:spcPct val="0"/>
        </a:spcAft>
        <a:defRPr sz="3233">
          <a:solidFill>
            <a:srgbClr val="F30617"/>
          </a:solidFill>
          <a:latin typeface="Arial" pitchFamily="34" charset="0"/>
          <a:cs typeface="Arial" pitchFamily="34" charset="0"/>
        </a:defRPr>
      </a:lvl5pPr>
      <a:lvl6pPr marL="522544" algn="l" rtl="0" eaLnBrk="1" fontAlgn="base" hangingPunct="1">
        <a:spcBef>
          <a:spcPct val="0"/>
        </a:spcBef>
        <a:spcAft>
          <a:spcPct val="0"/>
        </a:spcAft>
        <a:defRPr sz="3233">
          <a:solidFill>
            <a:srgbClr val="F30617"/>
          </a:solidFill>
          <a:latin typeface="Arial" pitchFamily="34" charset="0"/>
          <a:cs typeface="Arial" pitchFamily="34" charset="0"/>
        </a:defRPr>
      </a:lvl6pPr>
      <a:lvl7pPr marL="1045088" algn="l" rtl="0" eaLnBrk="1" fontAlgn="base" hangingPunct="1">
        <a:spcBef>
          <a:spcPct val="0"/>
        </a:spcBef>
        <a:spcAft>
          <a:spcPct val="0"/>
        </a:spcAft>
        <a:defRPr sz="3233">
          <a:solidFill>
            <a:srgbClr val="F30617"/>
          </a:solidFill>
          <a:latin typeface="Arial" pitchFamily="34" charset="0"/>
          <a:cs typeface="Arial" pitchFamily="34" charset="0"/>
        </a:defRPr>
      </a:lvl7pPr>
      <a:lvl8pPr marL="1567632" algn="l" rtl="0" eaLnBrk="1" fontAlgn="base" hangingPunct="1">
        <a:spcBef>
          <a:spcPct val="0"/>
        </a:spcBef>
        <a:spcAft>
          <a:spcPct val="0"/>
        </a:spcAft>
        <a:defRPr sz="3233">
          <a:solidFill>
            <a:srgbClr val="F30617"/>
          </a:solidFill>
          <a:latin typeface="Arial" pitchFamily="34" charset="0"/>
          <a:cs typeface="Arial" pitchFamily="34" charset="0"/>
        </a:defRPr>
      </a:lvl8pPr>
      <a:lvl9pPr marL="2090176" algn="l" rtl="0" eaLnBrk="1" fontAlgn="base" hangingPunct="1">
        <a:spcBef>
          <a:spcPct val="0"/>
        </a:spcBef>
        <a:spcAft>
          <a:spcPct val="0"/>
        </a:spcAft>
        <a:defRPr sz="3233">
          <a:solidFill>
            <a:srgbClr val="F30617"/>
          </a:solidFill>
          <a:latin typeface="Arial" pitchFamily="34" charset="0"/>
          <a:cs typeface="Arial" pitchFamily="34" charset="0"/>
        </a:defRPr>
      </a:lvl9pPr>
    </p:titleStyle>
    <p:bodyStyle>
      <a:lvl1pPr marL="264901" indent="-264901" algn="l" rtl="0" eaLnBrk="1" fontAlgn="base" hangingPunct="1">
        <a:spcBef>
          <a:spcPts val="2058"/>
        </a:spcBef>
        <a:spcAft>
          <a:spcPct val="0"/>
        </a:spcAft>
        <a:buClr>
          <a:srgbClr val="00B050"/>
        </a:buClr>
        <a:buFont typeface="Arial" panose="020B0604020202020204" pitchFamily="34" charset="0"/>
        <a:buChar char="•"/>
        <a:defRPr sz="2245" kern="1200">
          <a:solidFill>
            <a:schemeClr val="tx1"/>
          </a:solidFill>
          <a:latin typeface="Calibri" panose="020F0502020204030204" pitchFamily="34" charset="0"/>
          <a:ea typeface="+mn-ea"/>
          <a:cs typeface="Arial" pitchFamily="34" charset="0"/>
        </a:defRPr>
      </a:lvl1pPr>
      <a:lvl2pPr marL="625965" indent="-261272" algn="l" rtl="0" eaLnBrk="1" fontAlgn="base" hangingPunct="1">
        <a:spcBef>
          <a:spcPts val="686"/>
        </a:spcBef>
        <a:spcAft>
          <a:spcPct val="0"/>
        </a:spcAft>
        <a:buClr>
          <a:srgbClr val="00B050"/>
        </a:buClr>
        <a:buFont typeface="Arial" panose="020B0604020202020204" pitchFamily="34" charset="0"/>
        <a:buChar char="•"/>
        <a:defRPr kern="1200">
          <a:solidFill>
            <a:schemeClr val="tx1"/>
          </a:solidFill>
          <a:latin typeface="Calibri" panose="020F0502020204030204" pitchFamily="34" charset="0"/>
          <a:ea typeface="+mn-ea"/>
          <a:cs typeface="Arial" pitchFamily="34" charset="0"/>
        </a:defRPr>
      </a:lvl2pPr>
      <a:lvl3pPr marL="992471" indent="-261272" algn="l" rtl="0" eaLnBrk="1" fontAlgn="base" hangingPunct="1">
        <a:spcBef>
          <a:spcPts val="686"/>
        </a:spcBef>
        <a:spcAft>
          <a:spcPct val="0"/>
        </a:spcAft>
        <a:buClr>
          <a:srgbClr val="00B050"/>
        </a:buClr>
        <a:buFont typeface="Arial" panose="020B0604020202020204" pitchFamily="34" charset="0"/>
        <a:buChar char="•"/>
        <a:defRPr kern="1200">
          <a:solidFill>
            <a:schemeClr val="tx1"/>
          </a:solidFill>
          <a:latin typeface="Calibri" panose="020F0502020204030204" pitchFamily="34" charset="0"/>
          <a:ea typeface="+mn-ea"/>
          <a:cs typeface="Arial" pitchFamily="34" charset="0"/>
        </a:defRPr>
      </a:lvl3pPr>
      <a:lvl4pPr marL="1357163" indent="-257643" algn="l" rtl="0" eaLnBrk="1" fontAlgn="base" hangingPunct="1">
        <a:spcBef>
          <a:spcPts val="343"/>
        </a:spcBef>
        <a:spcAft>
          <a:spcPct val="0"/>
        </a:spcAft>
        <a:buClr>
          <a:srgbClr val="00B050"/>
        </a:buClr>
        <a:buFont typeface="Arial" panose="020B0604020202020204" pitchFamily="34" charset="0"/>
        <a:buChar char="•"/>
        <a:defRPr sz="1796" kern="1200">
          <a:solidFill>
            <a:schemeClr val="tx1"/>
          </a:solidFill>
          <a:latin typeface="Calibri" panose="020F0502020204030204" pitchFamily="34" charset="0"/>
          <a:ea typeface="+mn-ea"/>
          <a:cs typeface="Arial" pitchFamily="34" charset="0"/>
        </a:defRPr>
      </a:lvl4pPr>
      <a:lvl5pPr marL="1671052" indent="-261272" algn="l" rtl="0" eaLnBrk="1" fontAlgn="base" hangingPunct="1">
        <a:spcBef>
          <a:spcPts val="343"/>
        </a:spcBef>
        <a:spcAft>
          <a:spcPct val="0"/>
        </a:spcAft>
        <a:buClr>
          <a:srgbClr val="00B050"/>
        </a:buClr>
        <a:buFont typeface="Arial" panose="020B0604020202020204" pitchFamily="34" charset="0"/>
        <a:buChar char="•"/>
        <a:defRPr sz="1617" kern="1200">
          <a:solidFill>
            <a:schemeClr val="tx1"/>
          </a:solidFill>
          <a:latin typeface="Calibri" panose="020F0502020204030204" pitchFamily="34" charset="0"/>
          <a:ea typeface="+mn-ea"/>
          <a:cs typeface="Arial" pitchFamily="34" charset="0"/>
        </a:defRPr>
      </a:lvl5pPr>
      <a:lvl6pPr marL="2873992"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6pPr>
      <a:lvl7pPr marL="3396536"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7pPr>
      <a:lvl8pPr marL="3919079"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8pPr>
      <a:lvl9pPr marL="4441624"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9pPr>
    </p:bodyStyle>
    <p:otherStyle>
      <a:defPPr>
        <a:defRPr lang="en-US"/>
      </a:defPPr>
      <a:lvl1pPr marL="0" algn="l" defTabSz="1045088" rtl="0" eaLnBrk="1" latinLnBrk="0" hangingPunct="1">
        <a:defRPr sz="2066" kern="1200">
          <a:solidFill>
            <a:schemeClr val="tx1"/>
          </a:solidFill>
          <a:latin typeface="+mn-lt"/>
          <a:ea typeface="+mn-ea"/>
          <a:cs typeface="+mn-cs"/>
        </a:defRPr>
      </a:lvl1pPr>
      <a:lvl2pPr marL="522544" algn="l" defTabSz="1045088" rtl="0" eaLnBrk="1" latinLnBrk="0" hangingPunct="1">
        <a:defRPr sz="2066" kern="1200">
          <a:solidFill>
            <a:schemeClr val="tx1"/>
          </a:solidFill>
          <a:latin typeface="+mn-lt"/>
          <a:ea typeface="+mn-ea"/>
          <a:cs typeface="+mn-cs"/>
        </a:defRPr>
      </a:lvl2pPr>
      <a:lvl3pPr marL="1045088" algn="l" defTabSz="1045088" rtl="0" eaLnBrk="1" latinLnBrk="0" hangingPunct="1">
        <a:defRPr sz="2066" kern="1200">
          <a:solidFill>
            <a:schemeClr val="tx1"/>
          </a:solidFill>
          <a:latin typeface="+mn-lt"/>
          <a:ea typeface="+mn-ea"/>
          <a:cs typeface="+mn-cs"/>
        </a:defRPr>
      </a:lvl3pPr>
      <a:lvl4pPr marL="1567632" algn="l" defTabSz="1045088" rtl="0" eaLnBrk="1" latinLnBrk="0" hangingPunct="1">
        <a:defRPr sz="2066" kern="1200">
          <a:solidFill>
            <a:schemeClr val="tx1"/>
          </a:solidFill>
          <a:latin typeface="+mn-lt"/>
          <a:ea typeface="+mn-ea"/>
          <a:cs typeface="+mn-cs"/>
        </a:defRPr>
      </a:lvl4pPr>
      <a:lvl5pPr marL="2090176" algn="l" defTabSz="1045088" rtl="0" eaLnBrk="1" latinLnBrk="0" hangingPunct="1">
        <a:defRPr sz="2066" kern="1200">
          <a:solidFill>
            <a:schemeClr val="tx1"/>
          </a:solidFill>
          <a:latin typeface="+mn-lt"/>
          <a:ea typeface="+mn-ea"/>
          <a:cs typeface="+mn-cs"/>
        </a:defRPr>
      </a:lvl5pPr>
      <a:lvl6pPr marL="2612720" algn="l" defTabSz="1045088" rtl="0" eaLnBrk="1" latinLnBrk="0" hangingPunct="1">
        <a:defRPr sz="2066" kern="1200">
          <a:solidFill>
            <a:schemeClr val="tx1"/>
          </a:solidFill>
          <a:latin typeface="+mn-lt"/>
          <a:ea typeface="+mn-ea"/>
          <a:cs typeface="+mn-cs"/>
        </a:defRPr>
      </a:lvl6pPr>
      <a:lvl7pPr marL="3135264" algn="l" defTabSz="1045088" rtl="0" eaLnBrk="1" latinLnBrk="0" hangingPunct="1">
        <a:defRPr sz="2066" kern="1200">
          <a:solidFill>
            <a:schemeClr val="tx1"/>
          </a:solidFill>
          <a:latin typeface="+mn-lt"/>
          <a:ea typeface="+mn-ea"/>
          <a:cs typeface="+mn-cs"/>
        </a:defRPr>
      </a:lvl7pPr>
      <a:lvl8pPr marL="3657808" algn="l" defTabSz="1045088" rtl="0" eaLnBrk="1" latinLnBrk="0" hangingPunct="1">
        <a:defRPr sz="2066" kern="1200">
          <a:solidFill>
            <a:schemeClr val="tx1"/>
          </a:solidFill>
          <a:latin typeface="+mn-lt"/>
          <a:ea typeface="+mn-ea"/>
          <a:cs typeface="+mn-cs"/>
        </a:defRPr>
      </a:lvl8pPr>
      <a:lvl9pPr marL="4180352" algn="l" defTabSz="1045088" rtl="0" eaLnBrk="1" latinLnBrk="0" hangingPunct="1">
        <a:defRPr sz="20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4.xml"/><Relationship Id="rId7" Type="http://schemas.openxmlformats.org/officeDocument/2006/relationships/slide" Target="slide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4.xml"/><Relationship Id="rId7" Type="http://schemas.openxmlformats.org/officeDocument/2006/relationships/image" Target="../media/image12.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slide" Target="slide14.xml"/><Relationship Id="rId5" Type="http://schemas.openxmlformats.org/officeDocument/2006/relationships/slide" Target="slide13.xml"/><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hyperlink" Target="http://www.ihi.org/resources/Pages/HowtoImprove/default.aspx"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hyperlink" Target="https://irb.research.chop.edu/quality-improvement-vs-research"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slide" Target="slide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8.tif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slide" Target="slide21.xml"/><Relationship Id="rId5" Type="http://schemas.openxmlformats.org/officeDocument/2006/relationships/image" Target="../media/image17.tiff"/><Relationship Id="rId4"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slide" Target="slide22.xml"/><Relationship Id="rId5" Type="http://schemas.openxmlformats.org/officeDocument/2006/relationships/image" Target="../media/image18.tiff"/><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8.tif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slide" Target="slide25.xml"/><Relationship Id="rId5" Type="http://schemas.openxmlformats.org/officeDocument/2006/relationships/image" Target="../media/image17.tiff"/><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 Target="slide2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9.tif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9.tif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9.tif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tiff"/><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tiff"/><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Quality Improvement v. Research</a:t>
            </a:r>
          </a:p>
        </p:txBody>
      </p:sp>
      <p:sp>
        <p:nvSpPr>
          <p:cNvPr id="3" name="Subtitle 2"/>
          <p:cNvSpPr>
            <a:spLocks noGrp="1"/>
          </p:cNvSpPr>
          <p:nvPr>
            <p:ph type="subTitle" idx="1"/>
          </p:nvPr>
        </p:nvSpPr>
        <p:spPr/>
        <p:txBody>
          <a:bodyPr>
            <a:normAutofit lnSpcReduction="10000"/>
          </a:bodyPr>
          <a:lstStyle/>
          <a:p>
            <a:endParaRPr lang="en-US" dirty="0"/>
          </a:p>
          <a:p>
            <a:r>
              <a:rPr lang="en-US" dirty="0"/>
              <a:t>Defining when IRB review is required</a:t>
            </a:r>
          </a:p>
        </p:txBody>
      </p:sp>
      <p:sp>
        <p:nvSpPr>
          <p:cNvPr id="4" name="Text Placeholder 3"/>
          <p:cNvSpPr>
            <a:spLocks noGrp="1"/>
          </p:cNvSpPr>
          <p:nvPr>
            <p:ph type="body" sz="quarter" idx="13"/>
          </p:nvPr>
        </p:nvSpPr>
        <p:spPr>
          <a:xfrm>
            <a:off x="237095" y="6017811"/>
            <a:ext cx="10758488" cy="761057"/>
          </a:xfrm>
        </p:spPr>
        <p:txBody>
          <a:bodyPr>
            <a:normAutofit fontScale="92500" lnSpcReduction="20000"/>
          </a:bodyPr>
          <a:lstStyle/>
          <a:p>
            <a:r>
              <a:rPr lang="en-US" dirty="0"/>
              <a:t>Rebecca Ballard, JD, MA, CIP		June 10, 2019	</a:t>
            </a:r>
          </a:p>
          <a:p>
            <a:r>
              <a:rPr lang="en-US" dirty="0"/>
              <a:t>Director, Research Compliance	</a:t>
            </a:r>
          </a:p>
        </p:txBody>
      </p:sp>
      <p:pic>
        <p:nvPicPr>
          <p:cNvPr id="6" name="Audio 5">
            <a:hlinkClick r:id="" action="ppaction://media"/>
            <a:extLst>
              <a:ext uri="{FF2B5EF4-FFF2-40B4-BE49-F238E27FC236}">
                <a16:creationId xmlns:a16="http://schemas.microsoft.com/office/drawing/2014/main" id="{68A50C21-C078-4C66-AC74-E531FF9803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6893" y="0"/>
            <a:ext cx="609600" cy="609600"/>
          </a:xfrm>
          <a:prstGeom prst="rect">
            <a:avLst/>
          </a:prstGeom>
        </p:spPr>
      </p:pic>
    </p:spTree>
    <p:extLst>
      <p:ext uri="{BB962C8B-B14F-4D97-AF65-F5344CB8AC3E}">
        <p14:creationId xmlns:p14="http://schemas.microsoft.com/office/powerpoint/2010/main" val="2795213322"/>
      </p:ext>
    </p:extLst>
  </p:cSld>
  <p:clrMapOvr>
    <a:masterClrMapping/>
  </p:clrMapOvr>
  <mc:AlternateContent xmlns:mc="http://schemas.openxmlformats.org/markup-compatibility/2006" xmlns:p14="http://schemas.microsoft.com/office/powerpoint/2010/main">
    <mc:Choice Requires="p14">
      <p:transition spd="slow" p14:dur="2000" advTm="13480"/>
    </mc:Choice>
    <mc:Fallback xmlns="">
      <p:transition spd="slow" advTm="1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
            <a:ext cx="12344399" cy="6631972"/>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770782" y="792594"/>
            <a:ext cx="7421217" cy="585284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5200050" y="1370476"/>
            <a:ext cx="4907569"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600" dirty="0"/>
              <a:t>Research means</a:t>
            </a:r>
          </a:p>
        </p:txBody>
      </p:sp>
      <p:sp>
        <p:nvSpPr>
          <p:cNvPr id="6" name="Text Placeholder 5"/>
          <p:cNvSpPr txBox="1">
            <a:spLocks/>
          </p:cNvSpPr>
          <p:nvPr/>
        </p:nvSpPr>
        <p:spPr>
          <a:xfrm>
            <a:off x="5317435" y="2256786"/>
            <a:ext cx="6555485" cy="2265518"/>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245" dirty="0"/>
              <a:t>A </a:t>
            </a:r>
            <a:r>
              <a:rPr lang="en-US" sz="2245" b="1" dirty="0"/>
              <a:t>systematic investigation</a:t>
            </a:r>
            <a:r>
              <a:rPr lang="en-US" sz="2245" dirty="0"/>
              <a:t>, including research development, testing and evaluation, </a:t>
            </a:r>
            <a:r>
              <a:rPr lang="en-US" sz="2245" b="1" dirty="0"/>
              <a:t>designed to develop or contribute to generalizable knowledge</a:t>
            </a:r>
            <a:r>
              <a:rPr lang="en-US" sz="2245" dirty="0"/>
              <a:t>. </a:t>
            </a:r>
          </a:p>
        </p:txBody>
      </p:sp>
      <p:sp>
        <p:nvSpPr>
          <p:cNvPr id="8" name="Title 3"/>
          <p:cNvSpPr txBox="1">
            <a:spLocks/>
          </p:cNvSpPr>
          <p:nvPr/>
        </p:nvSpPr>
        <p:spPr bwMode="auto">
          <a:xfrm>
            <a:off x="153765" y="231925"/>
            <a:ext cx="7784229" cy="59433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solidFill>
                  <a:schemeClr val="bg2"/>
                </a:solidFill>
              </a:rPr>
              <a:t>Defining Research for Non-Clinical Trials</a:t>
            </a:r>
          </a:p>
          <a:p>
            <a:pPr defTabSz="821223"/>
            <a:endParaRPr lang="en-US" sz="1617" b="0" dirty="0">
              <a:solidFill>
                <a:schemeClr val="bg2"/>
              </a:solidFill>
            </a:endParaRPr>
          </a:p>
        </p:txBody>
      </p:sp>
      <p:sp>
        <p:nvSpPr>
          <p:cNvPr id="9" name="Rectangle 8"/>
          <p:cNvSpPr/>
          <p:nvPr/>
        </p:nvSpPr>
        <p:spPr>
          <a:xfrm>
            <a:off x="5404478" y="5894814"/>
            <a:ext cx="6672661" cy="341184"/>
          </a:xfrm>
          <a:prstGeom prst="rect">
            <a:avLst/>
          </a:prstGeom>
        </p:spPr>
        <p:txBody>
          <a:bodyPr wrap="none">
            <a:spAutoFit/>
          </a:bodyPr>
          <a:lstStyle/>
          <a:p>
            <a:pPr marL="1140587" lvl="1" algn="ctr"/>
            <a:r>
              <a:rPr lang="en-US" altLang="x-none" sz="1617" dirty="0"/>
              <a:t>45 CFR 46.102(d)(pre-2018)/45 CFR 46.102(l)(1/19/2017)</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59455" y="802532"/>
            <a:ext cx="4661809" cy="5852841"/>
          </a:xfrm>
          <a:prstGeom prst="rect">
            <a:avLst/>
          </a:prstGeom>
        </p:spPr>
      </p:pic>
      <p:pic>
        <p:nvPicPr>
          <p:cNvPr id="10" name="Audio 9">
            <a:hlinkClick r:id="" action="ppaction://media"/>
            <a:extLst>
              <a:ext uri="{FF2B5EF4-FFF2-40B4-BE49-F238E27FC236}">
                <a16:creationId xmlns:a16="http://schemas.microsoft.com/office/drawing/2014/main" id="{588E1DAC-B804-4E9D-9D7D-D7A914B342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70072"/>
      </p:ext>
    </p:extLst>
  </p:cSld>
  <p:clrMapOvr>
    <a:masterClrMapping/>
  </p:clrMapOvr>
  <mc:AlternateContent xmlns:mc="http://schemas.openxmlformats.org/markup-compatibility/2006" xmlns:p14="http://schemas.microsoft.com/office/powerpoint/2010/main">
    <mc:Choice Requires="p14">
      <p:transition spd="slow" p14:dur="2000" advTm="39469"/>
    </mc:Choice>
    <mc:Fallback xmlns="">
      <p:transition spd="slow" advTm="3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
            <a:ext cx="12344399" cy="6631972"/>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770782" y="792594"/>
            <a:ext cx="7421217" cy="585284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5200050" y="1262270"/>
            <a:ext cx="6672870"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600" dirty="0"/>
              <a:t>Quality Improvement Projects</a:t>
            </a:r>
          </a:p>
        </p:txBody>
      </p:sp>
      <p:sp>
        <p:nvSpPr>
          <p:cNvPr id="6" name="Text Placeholder 5"/>
          <p:cNvSpPr txBox="1">
            <a:spLocks/>
          </p:cNvSpPr>
          <p:nvPr/>
        </p:nvSpPr>
        <p:spPr>
          <a:xfrm>
            <a:off x="5317435" y="2256786"/>
            <a:ext cx="6768548" cy="2265518"/>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250" b="1" dirty="0"/>
              <a:t>Systematic, data-guided activities </a:t>
            </a:r>
            <a:r>
              <a:rPr lang="en-US" sz="2250" dirty="0"/>
              <a:t>designed to </a:t>
            </a:r>
            <a:r>
              <a:rPr lang="en-US" sz="2250" b="1" dirty="0"/>
              <a:t>bring about immediate improvements in health delivery </a:t>
            </a:r>
            <a:r>
              <a:rPr lang="en-US" sz="2250" dirty="0"/>
              <a:t>in particular settings." </a:t>
            </a:r>
          </a:p>
        </p:txBody>
      </p:sp>
      <p:sp>
        <p:nvSpPr>
          <p:cNvPr id="8" name="Title 3"/>
          <p:cNvSpPr txBox="1">
            <a:spLocks/>
          </p:cNvSpPr>
          <p:nvPr/>
        </p:nvSpPr>
        <p:spPr bwMode="auto">
          <a:xfrm>
            <a:off x="153765" y="231925"/>
            <a:ext cx="7784229" cy="59433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solidFill>
                  <a:schemeClr val="bg2"/>
                </a:solidFill>
              </a:rPr>
              <a:t>Defining Quality Improvement</a:t>
            </a:r>
          </a:p>
          <a:p>
            <a:pPr defTabSz="821223"/>
            <a:endParaRPr lang="en-US" sz="1617" b="0" dirty="0">
              <a:solidFill>
                <a:schemeClr val="bg2"/>
              </a:solidFill>
            </a:endParaRPr>
          </a:p>
        </p:txBody>
      </p:sp>
      <p:sp>
        <p:nvSpPr>
          <p:cNvPr id="9" name="Rectangle 8"/>
          <p:cNvSpPr/>
          <p:nvPr/>
        </p:nvSpPr>
        <p:spPr>
          <a:xfrm>
            <a:off x="6021089" y="5894814"/>
            <a:ext cx="5439439" cy="369332"/>
          </a:xfrm>
          <a:prstGeom prst="rect">
            <a:avLst/>
          </a:prstGeom>
        </p:spPr>
        <p:txBody>
          <a:bodyPr wrap="none">
            <a:spAutoFit/>
          </a:bodyPr>
          <a:lstStyle/>
          <a:p>
            <a:pPr marL="1140587" lvl="1" algn="ctr"/>
            <a:r>
              <a:rPr lang="en-US" dirty="0"/>
              <a:t>Working group from the Hastings Center</a:t>
            </a:r>
            <a:endParaRPr lang="en-US" altLang="x-none" sz="1617"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8" y="802532"/>
            <a:ext cx="4760844" cy="5852841"/>
          </a:xfrm>
          <a:prstGeom prst="rect">
            <a:avLst/>
          </a:prstGeom>
        </p:spPr>
      </p:pic>
      <p:pic>
        <p:nvPicPr>
          <p:cNvPr id="11" name="Audio 10">
            <a:hlinkClick r:id="" action="ppaction://media"/>
            <a:extLst>
              <a:ext uri="{FF2B5EF4-FFF2-40B4-BE49-F238E27FC236}">
                <a16:creationId xmlns:a16="http://schemas.microsoft.com/office/drawing/2014/main" id="{26508E87-8189-4D3E-857B-2DF51B13D9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4922730"/>
      </p:ext>
    </p:extLst>
  </p:cSld>
  <p:clrMapOvr>
    <a:masterClrMapping/>
  </p:clrMapOvr>
  <mc:AlternateContent xmlns:mc="http://schemas.openxmlformats.org/markup-compatibility/2006" xmlns:p14="http://schemas.microsoft.com/office/powerpoint/2010/main">
    <mc:Choice Requires="p14">
      <p:transition spd="slow" p14:dur="2000" advTm="29898"/>
    </mc:Choice>
    <mc:Fallback xmlns="">
      <p:transition spd="slow" advTm="29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744" y="29817"/>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635942" y="146407"/>
            <a:ext cx="7607224" cy="99873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Quality Improvement v. Research</a:t>
            </a:r>
          </a:p>
          <a:p>
            <a:pPr defTabSz="821223"/>
            <a:endParaRPr lang="en-US" sz="2245" dirty="0"/>
          </a:p>
          <a:p>
            <a:r>
              <a:rPr lang="en-US" altLang="x-none" sz="2000" b="0" dirty="0">
                <a:latin typeface="Verdana" charset="0"/>
                <a:ea typeface="Verdana" charset="0"/>
                <a:cs typeface="Verdana" charset="0"/>
                <a:sym typeface="Lucida Grande" charset="0"/>
              </a:rPr>
              <a:t>Quality improvement and research share many features.</a:t>
            </a:r>
          </a:p>
        </p:txBody>
      </p:sp>
      <p:pic>
        <p:nvPicPr>
          <p:cNvPr id="27" name="Picture 26"/>
          <p:cNvPicPr>
            <a:picLocks noChangeAspect="1"/>
          </p:cNvPicPr>
          <p:nvPr/>
        </p:nvPicPr>
        <p:blipFill>
          <a:blip r:embed="rId4" cstate="print"/>
          <a:stretch>
            <a:fillRect/>
          </a:stretch>
        </p:blipFill>
        <p:spPr>
          <a:xfrm>
            <a:off x="9615" y="39521"/>
            <a:ext cx="1320440" cy="1575342"/>
          </a:xfrm>
          <a:prstGeom prst="rect">
            <a:avLst/>
          </a:prstGeom>
        </p:spPr>
      </p:pic>
      <p:sp>
        <p:nvSpPr>
          <p:cNvPr id="43" name="Text Placeholder 5">
            <a:extLst>
              <a:ext uri="{FF2B5EF4-FFF2-40B4-BE49-F238E27FC236}">
                <a16:creationId xmlns:a16="http://schemas.microsoft.com/office/drawing/2014/main" id="{2F142E6C-F743-4B0E-AE8A-035B055A1EAC}"/>
              </a:ext>
            </a:extLst>
          </p:cNvPr>
          <p:cNvSpPr txBox="1">
            <a:spLocks/>
          </p:cNvSpPr>
          <p:nvPr/>
        </p:nvSpPr>
        <p:spPr>
          <a:xfrm>
            <a:off x="150291" y="2081498"/>
            <a:ext cx="2828854" cy="550721"/>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Data-driven</a:t>
            </a:r>
          </a:p>
        </p:txBody>
      </p:sp>
      <p:sp>
        <p:nvSpPr>
          <p:cNvPr id="44" name="Text Placeholder 5">
            <a:extLst>
              <a:ext uri="{FF2B5EF4-FFF2-40B4-BE49-F238E27FC236}">
                <a16:creationId xmlns:a16="http://schemas.microsoft.com/office/drawing/2014/main" id="{6D4609CD-5467-4203-A741-6AB7F32D0E8B}"/>
              </a:ext>
            </a:extLst>
          </p:cNvPr>
          <p:cNvSpPr txBox="1">
            <a:spLocks/>
          </p:cNvSpPr>
          <p:nvPr/>
        </p:nvSpPr>
        <p:spPr>
          <a:xfrm>
            <a:off x="5267323" y="2443152"/>
            <a:ext cx="3171087" cy="1089820"/>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Involves human participants</a:t>
            </a:r>
          </a:p>
        </p:txBody>
      </p:sp>
      <p:sp>
        <p:nvSpPr>
          <p:cNvPr id="45" name="Text Placeholder 5">
            <a:extLst>
              <a:ext uri="{FF2B5EF4-FFF2-40B4-BE49-F238E27FC236}">
                <a16:creationId xmlns:a16="http://schemas.microsoft.com/office/drawing/2014/main" id="{330CB75C-F325-485B-B58E-2E53D4DCC35C}"/>
              </a:ext>
            </a:extLst>
          </p:cNvPr>
          <p:cNvSpPr txBox="1">
            <a:spLocks/>
          </p:cNvSpPr>
          <p:nvPr/>
        </p:nvSpPr>
        <p:spPr>
          <a:xfrm>
            <a:off x="4784485" y="5357897"/>
            <a:ext cx="3853070" cy="1080402"/>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Use data collection tools like surveys</a:t>
            </a:r>
          </a:p>
        </p:txBody>
      </p:sp>
      <p:sp>
        <p:nvSpPr>
          <p:cNvPr id="46" name="Text Placeholder 5">
            <a:extLst>
              <a:ext uri="{FF2B5EF4-FFF2-40B4-BE49-F238E27FC236}">
                <a16:creationId xmlns:a16="http://schemas.microsoft.com/office/drawing/2014/main" id="{0165184A-800A-4D7D-A32E-A75929C1A603}"/>
              </a:ext>
            </a:extLst>
          </p:cNvPr>
          <p:cNvSpPr txBox="1">
            <a:spLocks/>
          </p:cNvSpPr>
          <p:nvPr/>
        </p:nvSpPr>
        <p:spPr>
          <a:xfrm>
            <a:off x="227690" y="4905619"/>
            <a:ext cx="3853070" cy="1080402"/>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May share results</a:t>
            </a:r>
          </a:p>
        </p:txBody>
      </p:sp>
      <p:sp>
        <p:nvSpPr>
          <p:cNvPr id="47" name="Text Placeholder 5">
            <a:extLst>
              <a:ext uri="{FF2B5EF4-FFF2-40B4-BE49-F238E27FC236}">
                <a16:creationId xmlns:a16="http://schemas.microsoft.com/office/drawing/2014/main" id="{C8070949-5E06-4ECC-B052-6ECC4D7CC838}"/>
              </a:ext>
            </a:extLst>
          </p:cNvPr>
          <p:cNvSpPr txBox="1">
            <a:spLocks/>
          </p:cNvSpPr>
          <p:nvPr/>
        </p:nvSpPr>
        <p:spPr>
          <a:xfrm>
            <a:off x="8637555" y="1898419"/>
            <a:ext cx="3853070" cy="1080402"/>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Systematic evaluation</a:t>
            </a:r>
          </a:p>
        </p:txBody>
      </p:sp>
      <p:sp>
        <p:nvSpPr>
          <p:cNvPr id="48" name="Text Placeholder 5">
            <a:extLst>
              <a:ext uri="{FF2B5EF4-FFF2-40B4-BE49-F238E27FC236}">
                <a16:creationId xmlns:a16="http://schemas.microsoft.com/office/drawing/2014/main" id="{B377747A-6FC5-4B0F-975F-24AB12BF87BF}"/>
              </a:ext>
            </a:extLst>
          </p:cNvPr>
          <p:cNvSpPr txBox="1">
            <a:spLocks/>
          </p:cNvSpPr>
          <p:nvPr/>
        </p:nvSpPr>
        <p:spPr>
          <a:xfrm>
            <a:off x="8338930" y="4082423"/>
            <a:ext cx="3853070" cy="1080402"/>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Societal benefit</a:t>
            </a:r>
          </a:p>
        </p:txBody>
      </p:sp>
      <p:sp>
        <p:nvSpPr>
          <p:cNvPr id="49" name="Text Placeholder 5">
            <a:extLst>
              <a:ext uri="{FF2B5EF4-FFF2-40B4-BE49-F238E27FC236}">
                <a16:creationId xmlns:a16="http://schemas.microsoft.com/office/drawing/2014/main" id="{E7E1BBE3-A1CD-4EBC-939A-20E8236B0163}"/>
              </a:ext>
            </a:extLst>
          </p:cNvPr>
          <p:cNvSpPr txBox="1">
            <a:spLocks/>
          </p:cNvSpPr>
          <p:nvPr/>
        </p:nvSpPr>
        <p:spPr>
          <a:xfrm>
            <a:off x="1330055" y="3193097"/>
            <a:ext cx="3675087" cy="983721"/>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en-US" sz="2874" dirty="0">
                <a:solidFill>
                  <a:srgbClr val="002060"/>
                </a:solidFill>
              </a:rPr>
              <a:t>Uses data to answer questions</a:t>
            </a:r>
          </a:p>
        </p:txBody>
      </p:sp>
      <p:pic>
        <p:nvPicPr>
          <p:cNvPr id="2" name="Audio 1">
            <a:hlinkClick r:id="" action="ppaction://media"/>
            <a:extLst>
              <a:ext uri="{FF2B5EF4-FFF2-40B4-BE49-F238E27FC236}">
                <a16:creationId xmlns:a16="http://schemas.microsoft.com/office/drawing/2014/main" id="{F65C8201-5253-4154-8B5E-CE0CE5B41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2747311"/>
      </p:ext>
    </p:extLst>
  </p:cSld>
  <p:clrMapOvr>
    <a:masterClrMapping/>
  </p:clrMapOvr>
  <mc:AlternateContent xmlns:mc="http://schemas.openxmlformats.org/markup-compatibility/2006" xmlns:p14="http://schemas.microsoft.com/office/powerpoint/2010/main">
    <mc:Choice Requires="p14">
      <p:transition spd="slow" p14:dur="2000" advTm="55535"/>
    </mc:Choice>
    <mc:Fallback xmlns="">
      <p:transition spd="slow" advTm="55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12264886" cy="6593429"/>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268358" y="980804"/>
            <a:ext cx="7923642" cy="566463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Title 3"/>
          <p:cNvSpPr txBox="1">
            <a:spLocks/>
          </p:cNvSpPr>
          <p:nvPr/>
        </p:nvSpPr>
        <p:spPr bwMode="auto">
          <a:xfrm>
            <a:off x="242161" y="118179"/>
            <a:ext cx="11386621" cy="93980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solidFill>
                  <a:schemeClr val="bg2"/>
                </a:solidFill>
              </a:rPr>
              <a:t>Quality Improvement Projects are Often Determined Not to be Research</a:t>
            </a:r>
          </a:p>
          <a:p>
            <a:pPr defTabSz="821223"/>
            <a:r>
              <a:rPr lang="en-US" sz="1617" b="0" dirty="0">
                <a:solidFill>
                  <a:schemeClr val="bg2"/>
                </a:solidFill>
              </a:rPr>
              <a:t> </a:t>
            </a:r>
          </a:p>
        </p:txBody>
      </p:sp>
      <p:sp>
        <p:nvSpPr>
          <p:cNvPr id="11" name="Title 3"/>
          <p:cNvSpPr txBox="1">
            <a:spLocks/>
          </p:cNvSpPr>
          <p:nvPr/>
        </p:nvSpPr>
        <p:spPr bwMode="auto">
          <a:xfrm>
            <a:off x="4403689" y="2924340"/>
            <a:ext cx="7067240"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Select why quality Improvement projects not considered research?</a:t>
            </a:r>
          </a:p>
        </p:txBody>
      </p:sp>
      <p:sp>
        <p:nvSpPr>
          <p:cNvPr id="12" name="Rectangle 11"/>
          <p:cNvSpPr/>
          <p:nvPr/>
        </p:nvSpPr>
        <p:spPr>
          <a:xfrm>
            <a:off x="4928049" y="3821818"/>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3" name="TextBox 12">
            <a:hlinkClick r:id="rId5" action="ppaction://hlinksldjump"/>
          </p:cNvPr>
          <p:cNvSpPr txBox="1"/>
          <p:nvPr/>
        </p:nvSpPr>
        <p:spPr>
          <a:xfrm>
            <a:off x="5198441" y="3837441"/>
            <a:ext cx="5623765" cy="590033"/>
          </a:xfrm>
          <a:prstGeom prst="rect">
            <a:avLst/>
          </a:prstGeom>
          <a:noFill/>
        </p:spPr>
        <p:txBody>
          <a:bodyPr wrap="square" rtlCol="0">
            <a:spAutoFit/>
          </a:bodyPr>
          <a:lstStyle/>
          <a:p>
            <a:r>
              <a:rPr lang="en-US" sz="1617" dirty="0"/>
              <a:t>A QI project does not contribute to generalizable knowledge.</a:t>
            </a:r>
          </a:p>
        </p:txBody>
      </p:sp>
      <p:sp>
        <p:nvSpPr>
          <p:cNvPr id="14" name="Rectangle 13"/>
          <p:cNvSpPr/>
          <p:nvPr/>
        </p:nvSpPr>
        <p:spPr>
          <a:xfrm>
            <a:off x="4928049" y="4803728"/>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5" name="TextBox 14">
            <a:hlinkClick r:id="rId6" action="ppaction://hlinksldjump"/>
          </p:cNvPr>
          <p:cNvSpPr txBox="1"/>
          <p:nvPr/>
        </p:nvSpPr>
        <p:spPr>
          <a:xfrm>
            <a:off x="5198440" y="4814246"/>
            <a:ext cx="5623767" cy="838884"/>
          </a:xfrm>
          <a:prstGeom prst="rect">
            <a:avLst/>
          </a:prstGeom>
          <a:noFill/>
        </p:spPr>
        <p:txBody>
          <a:bodyPr wrap="square" rtlCol="0">
            <a:spAutoFit/>
          </a:bodyPr>
          <a:lstStyle/>
          <a:p>
            <a:r>
              <a:rPr lang="en-US" sz="1617" dirty="0"/>
              <a:t>A QI project is not a systematic investigation.</a:t>
            </a:r>
          </a:p>
          <a:p>
            <a:endParaRPr lang="en-US" sz="1617" dirty="0"/>
          </a:p>
          <a:p>
            <a:endParaRPr lang="en-US" sz="1617" dirty="0"/>
          </a:p>
        </p:txBody>
      </p:sp>
      <p:sp>
        <p:nvSpPr>
          <p:cNvPr id="16" name="Rectangle 15"/>
          <p:cNvSpPr/>
          <p:nvPr/>
        </p:nvSpPr>
        <p:spPr>
          <a:xfrm>
            <a:off x="4928050" y="5759094"/>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7" name="TextBox 16">
            <a:hlinkClick r:id="rId6" action="ppaction://hlinksldjump"/>
          </p:cNvPr>
          <p:cNvSpPr txBox="1"/>
          <p:nvPr/>
        </p:nvSpPr>
        <p:spPr>
          <a:xfrm>
            <a:off x="5198440" y="5800056"/>
            <a:ext cx="5645977" cy="590033"/>
          </a:xfrm>
          <a:prstGeom prst="rect">
            <a:avLst/>
          </a:prstGeom>
          <a:noFill/>
        </p:spPr>
        <p:txBody>
          <a:bodyPr wrap="square" rtlCol="0">
            <a:spAutoFit/>
          </a:bodyPr>
          <a:lstStyle/>
          <a:p>
            <a:r>
              <a:rPr lang="en-US" sz="1617" dirty="0"/>
              <a:t>A QI project does not involve testing.</a:t>
            </a:r>
          </a:p>
          <a:p>
            <a:endParaRPr lang="en-US" sz="1617" dirty="0"/>
          </a:p>
        </p:txBody>
      </p:sp>
      <p:sp>
        <p:nvSpPr>
          <p:cNvPr id="18" name="Oval 17">
            <a:hlinkClick r:id="rId7" action="ppaction://hlinksldjump"/>
          </p:cNvPr>
          <p:cNvSpPr/>
          <p:nvPr/>
        </p:nvSpPr>
        <p:spPr>
          <a:xfrm>
            <a:off x="4346412" y="381771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1</a:t>
            </a:r>
          </a:p>
        </p:txBody>
      </p:sp>
      <p:sp>
        <p:nvSpPr>
          <p:cNvPr id="19" name="Oval 18">
            <a:hlinkClick r:id="rId5" action="ppaction://hlinksldjump"/>
          </p:cNvPr>
          <p:cNvSpPr/>
          <p:nvPr/>
        </p:nvSpPr>
        <p:spPr>
          <a:xfrm>
            <a:off x="4346412" y="4794521"/>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2</a:t>
            </a:r>
          </a:p>
        </p:txBody>
      </p:sp>
      <p:sp>
        <p:nvSpPr>
          <p:cNvPr id="20" name="Oval 19">
            <a:hlinkClick r:id="rId5" action="ppaction://hlinksldjump"/>
          </p:cNvPr>
          <p:cNvSpPr/>
          <p:nvPr/>
        </p:nvSpPr>
        <p:spPr>
          <a:xfrm>
            <a:off x="4346412" y="577212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3</a:t>
            </a:r>
          </a:p>
        </p:txBody>
      </p:sp>
      <p:sp>
        <p:nvSpPr>
          <p:cNvPr id="22" name="Text Placeholder 5"/>
          <p:cNvSpPr txBox="1">
            <a:spLocks/>
          </p:cNvSpPr>
          <p:nvPr/>
        </p:nvSpPr>
        <p:spPr>
          <a:xfrm>
            <a:off x="4422612" y="1357239"/>
            <a:ext cx="7769388" cy="1189814"/>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000" b="1" dirty="0"/>
              <a:t>Quality improvement projects </a:t>
            </a:r>
            <a:r>
              <a:rPr lang="en-US" sz="2000" dirty="0"/>
              <a:t>are focused on monitoring a process/policy in place to determine if it reaching a target or measurable goal.</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000682"/>
            <a:ext cx="4228845" cy="5631291"/>
          </a:xfrm>
          <a:prstGeom prst="rect">
            <a:avLst/>
          </a:prstGeom>
        </p:spPr>
      </p:pic>
      <p:pic>
        <p:nvPicPr>
          <p:cNvPr id="4" name="Audio 3">
            <a:hlinkClick r:id="" action="ppaction://media"/>
            <a:extLst>
              <a:ext uri="{FF2B5EF4-FFF2-40B4-BE49-F238E27FC236}">
                <a16:creationId xmlns:a16="http://schemas.microsoft.com/office/drawing/2014/main" id="{3A4B4918-28F9-4134-A2AE-18ADA2AA1F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8826184"/>
      </p:ext>
    </p:extLst>
  </p:cSld>
  <p:clrMapOvr>
    <a:masterClrMapping/>
  </p:clrMapOvr>
  <mc:AlternateContent xmlns:mc="http://schemas.openxmlformats.org/markup-compatibility/2006" xmlns:p14="http://schemas.microsoft.com/office/powerpoint/2010/main">
    <mc:Choice Requires="p14">
      <p:transition spd="slow" p14:dur="2000" advTm="59092"/>
    </mc:Choice>
    <mc:Fallback xmlns="">
      <p:transition spd="slow" advTm="59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12264886" cy="6593429"/>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268358" y="980804"/>
            <a:ext cx="7923642" cy="566463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Title 3"/>
          <p:cNvSpPr txBox="1">
            <a:spLocks/>
          </p:cNvSpPr>
          <p:nvPr/>
        </p:nvSpPr>
        <p:spPr bwMode="auto">
          <a:xfrm>
            <a:off x="242161" y="118179"/>
            <a:ext cx="11386621" cy="93980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solidFill>
                  <a:schemeClr val="bg2"/>
                </a:solidFill>
              </a:rPr>
              <a:t>Quality Improvement Projects are Often Determined Not to be Research</a:t>
            </a:r>
          </a:p>
          <a:p>
            <a:pPr defTabSz="821223"/>
            <a:r>
              <a:rPr lang="en-US" sz="1617" b="0" dirty="0">
                <a:solidFill>
                  <a:schemeClr val="bg2"/>
                </a:solidFill>
              </a:rPr>
              <a:t> </a:t>
            </a:r>
          </a:p>
        </p:txBody>
      </p:sp>
      <p:sp>
        <p:nvSpPr>
          <p:cNvPr id="11" name="Title 3"/>
          <p:cNvSpPr txBox="1">
            <a:spLocks/>
          </p:cNvSpPr>
          <p:nvPr/>
        </p:nvSpPr>
        <p:spPr bwMode="auto">
          <a:xfrm>
            <a:off x="4403689" y="2924340"/>
            <a:ext cx="7067240"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Select why quality Improvement projects not considered research?</a:t>
            </a:r>
          </a:p>
        </p:txBody>
      </p:sp>
      <p:sp>
        <p:nvSpPr>
          <p:cNvPr id="12" name="Rectangle 11"/>
          <p:cNvSpPr/>
          <p:nvPr/>
        </p:nvSpPr>
        <p:spPr>
          <a:xfrm>
            <a:off x="4928049" y="3821818"/>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3" name="TextBox 12">
            <a:hlinkClick r:id="rId5" action="ppaction://hlinksldjump"/>
          </p:cNvPr>
          <p:cNvSpPr txBox="1"/>
          <p:nvPr/>
        </p:nvSpPr>
        <p:spPr>
          <a:xfrm>
            <a:off x="5198441" y="3837441"/>
            <a:ext cx="5623765" cy="590033"/>
          </a:xfrm>
          <a:prstGeom prst="rect">
            <a:avLst/>
          </a:prstGeom>
          <a:noFill/>
        </p:spPr>
        <p:txBody>
          <a:bodyPr wrap="square" rtlCol="0">
            <a:spAutoFit/>
          </a:bodyPr>
          <a:lstStyle/>
          <a:p>
            <a:r>
              <a:rPr lang="en-US" sz="1617" dirty="0"/>
              <a:t>A QI project does not contribute to generalizable knowledge.</a:t>
            </a:r>
          </a:p>
        </p:txBody>
      </p:sp>
      <p:sp>
        <p:nvSpPr>
          <p:cNvPr id="14" name="Rectangle 13"/>
          <p:cNvSpPr/>
          <p:nvPr/>
        </p:nvSpPr>
        <p:spPr>
          <a:xfrm>
            <a:off x="4928049" y="4803728"/>
            <a:ext cx="6002312" cy="759662"/>
          </a:xfrm>
          <a:prstGeom prst="rect">
            <a:avLst/>
          </a:prstGeom>
          <a:noFill/>
          <a:ln cmpd="sng">
            <a:solidFill>
              <a:schemeClr val="bg2">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5" name="TextBox 14">
            <a:hlinkClick r:id="rId6" action="ppaction://hlinksldjump"/>
          </p:cNvPr>
          <p:cNvSpPr txBox="1"/>
          <p:nvPr/>
        </p:nvSpPr>
        <p:spPr>
          <a:xfrm>
            <a:off x="5198440" y="4814246"/>
            <a:ext cx="5623767" cy="341184"/>
          </a:xfrm>
          <a:prstGeom prst="rect">
            <a:avLst/>
          </a:prstGeom>
          <a:noFill/>
        </p:spPr>
        <p:txBody>
          <a:bodyPr wrap="square" rtlCol="0">
            <a:spAutoFit/>
          </a:bodyPr>
          <a:lstStyle/>
          <a:p>
            <a:r>
              <a:rPr lang="en-US" sz="1617" dirty="0"/>
              <a:t>A QI project is not a systematic investigation.</a:t>
            </a:r>
          </a:p>
        </p:txBody>
      </p:sp>
      <p:sp>
        <p:nvSpPr>
          <p:cNvPr id="16" name="Rectangle 15"/>
          <p:cNvSpPr/>
          <p:nvPr/>
        </p:nvSpPr>
        <p:spPr>
          <a:xfrm>
            <a:off x="4928050" y="5759094"/>
            <a:ext cx="6002312" cy="759662"/>
          </a:xfrm>
          <a:prstGeom prst="rect">
            <a:avLst/>
          </a:prstGeom>
          <a:noFill/>
          <a:ln cmpd="sng">
            <a:solidFill>
              <a:schemeClr val="bg2">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7" name="TextBox 16">
            <a:hlinkClick r:id="rId6" action="ppaction://hlinksldjump"/>
          </p:cNvPr>
          <p:cNvSpPr txBox="1"/>
          <p:nvPr/>
        </p:nvSpPr>
        <p:spPr>
          <a:xfrm>
            <a:off x="5198440" y="5800056"/>
            <a:ext cx="5645977" cy="590033"/>
          </a:xfrm>
          <a:prstGeom prst="rect">
            <a:avLst/>
          </a:prstGeom>
          <a:noFill/>
        </p:spPr>
        <p:txBody>
          <a:bodyPr wrap="square" rtlCol="0">
            <a:spAutoFit/>
          </a:bodyPr>
          <a:lstStyle/>
          <a:p>
            <a:r>
              <a:rPr lang="en-US" sz="1617" dirty="0"/>
              <a:t>A QI project does not involve testing.</a:t>
            </a:r>
          </a:p>
          <a:p>
            <a:endParaRPr lang="en-US" sz="1617" dirty="0"/>
          </a:p>
        </p:txBody>
      </p:sp>
      <p:sp>
        <p:nvSpPr>
          <p:cNvPr id="18" name="Oval 17">
            <a:hlinkClick r:id="rId5" action="ppaction://hlinksldjump"/>
          </p:cNvPr>
          <p:cNvSpPr/>
          <p:nvPr/>
        </p:nvSpPr>
        <p:spPr>
          <a:xfrm>
            <a:off x="4346412" y="381771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1</a:t>
            </a:r>
          </a:p>
        </p:txBody>
      </p:sp>
      <p:sp>
        <p:nvSpPr>
          <p:cNvPr id="19" name="Oval 18">
            <a:hlinkClick r:id="rId6" action="ppaction://hlinksldjump"/>
          </p:cNvPr>
          <p:cNvSpPr/>
          <p:nvPr/>
        </p:nvSpPr>
        <p:spPr>
          <a:xfrm>
            <a:off x="4346412" y="4794521"/>
            <a:ext cx="788432" cy="758153"/>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2</a:t>
            </a:r>
          </a:p>
        </p:txBody>
      </p:sp>
      <p:sp>
        <p:nvSpPr>
          <p:cNvPr id="20" name="Oval 19">
            <a:hlinkClick r:id="rId6" action="ppaction://hlinksldjump"/>
          </p:cNvPr>
          <p:cNvSpPr/>
          <p:nvPr/>
        </p:nvSpPr>
        <p:spPr>
          <a:xfrm>
            <a:off x="4346412" y="5772126"/>
            <a:ext cx="788432" cy="758153"/>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dirty="0">
                <a:solidFill>
                  <a:schemeClr val="bg2"/>
                </a:solidFill>
              </a:rPr>
              <a:t>3</a:t>
            </a:r>
          </a:p>
        </p:txBody>
      </p:sp>
      <p:sp>
        <p:nvSpPr>
          <p:cNvPr id="22" name="Text Placeholder 5"/>
          <p:cNvSpPr txBox="1">
            <a:spLocks/>
          </p:cNvSpPr>
          <p:nvPr/>
        </p:nvSpPr>
        <p:spPr>
          <a:xfrm>
            <a:off x="4346412" y="1086492"/>
            <a:ext cx="7393218" cy="1614107"/>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1796" b="1" dirty="0"/>
              <a:t>Quality improvement projects </a:t>
            </a:r>
            <a:r>
              <a:rPr lang="en-US" sz="1796" dirty="0"/>
              <a:t>are focused on monitoring a process/policy in place to determine if it reaching a target or measurable goal.</a:t>
            </a:r>
          </a:p>
          <a:p>
            <a:pPr marL="0" indent="0" defTabSz="821223">
              <a:buNone/>
            </a:pPr>
            <a:r>
              <a:rPr lang="en-US" sz="1796" dirty="0"/>
              <a:t>QI projects are aimed at promoting adherence to or implementing a best practice.</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000682"/>
            <a:ext cx="4228845" cy="5631291"/>
          </a:xfrm>
          <a:prstGeom prst="rect">
            <a:avLst/>
          </a:prstGeom>
        </p:spPr>
      </p:pic>
      <p:sp>
        <p:nvSpPr>
          <p:cNvPr id="21" name="Rectangle 20">
            <a:extLst>
              <a:ext uri="{FF2B5EF4-FFF2-40B4-BE49-F238E27FC236}">
                <a16:creationId xmlns:a16="http://schemas.microsoft.com/office/drawing/2014/main" id="{B4A4A4C8-EBF3-4B15-B03E-7529B6654F9E}"/>
              </a:ext>
            </a:extLst>
          </p:cNvPr>
          <p:cNvSpPr/>
          <p:nvPr/>
        </p:nvSpPr>
        <p:spPr>
          <a:xfrm>
            <a:off x="50942" y="2523058"/>
            <a:ext cx="4061928" cy="3959092"/>
          </a:xfrm>
          <a:prstGeom prst="rect">
            <a:avLst/>
          </a:prstGeom>
          <a:solidFill>
            <a:srgbClr val="F0F0F0"/>
          </a:solidFill>
          <a:ln w="57150">
            <a:solidFill>
              <a:srgbClr val="00B050"/>
            </a:solidFill>
          </a:ln>
        </p:spPr>
        <p:txBody>
          <a:bodyPr wrap="square" lIns="182880" tIns="91440" rIns="182880" bIns="91440" rtlCol="0">
            <a:noAutofit/>
          </a:bodyPr>
          <a:lstStyle/>
          <a:p>
            <a:r>
              <a:rPr lang="en-US" sz="1600" b="1" dirty="0">
                <a:solidFill>
                  <a:srgbClr val="0A2240"/>
                </a:solidFill>
                <a:latin typeface="Verdana" panose="020B0604030504040204" pitchFamily="34" charset="0"/>
                <a:ea typeface="Verdana" panose="020B0604030504040204" pitchFamily="34" charset="0"/>
                <a:cs typeface="Verdana" panose="020B0604030504040204" pitchFamily="34" charset="0"/>
              </a:rPr>
              <a:t>That’s right!</a:t>
            </a:r>
          </a:p>
          <a:p>
            <a:endPar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rPr>
              <a:t>QI projects are internally focused and may not be transferrable knowledge outside the local setting.</a:t>
            </a:r>
          </a:p>
          <a:p>
            <a:pPr lvl="0"/>
            <a:endPar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rPr>
              <a:t>This does not satisfy the ”contributing to generalizable knowledge” criteria.</a:t>
            </a:r>
          </a:p>
          <a:p>
            <a:pPr lvl="0"/>
            <a:endPar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rPr>
              <a:t>Publishing one’s experience in promoting a best practice alone does not necessarily make a QI project research, requiring IRB review.</a:t>
            </a:r>
          </a:p>
        </p:txBody>
      </p:sp>
      <p:sp>
        <p:nvSpPr>
          <p:cNvPr id="23" name="Rounded Rectangle 22">
            <a:hlinkClick r:id="rId8" action="ppaction://hlinksldjump"/>
            <a:extLst>
              <a:ext uri="{FF2B5EF4-FFF2-40B4-BE49-F238E27FC236}">
                <a16:creationId xmlns:a16="http://schemas.microsoft.com/office/drawing/2014/main" id="{FCCBB3AE-E186-454D-82DD-FC2DAF518EE8}"/>
              </a:ext>
            </a:extLst>
          </p:cNvPr>
          <p:cNvSpPr/>
          <p:nvPr/>
        </p:nvSpPr>
        <p:spPr>
          <a:xfrm>
            <a:off x="11236669" y="6082748"/>
            <a:ext cx="720105" cy="436008"/>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schemeClr>
                </a:solidFill>
              </a:rPr>
              <a:t>Next &gt;</a:t>
            </a:r>
          </a:p>
        </p:txBody>
      </p:sp>
      <p:pic>
        <p:nvPicPr>
          <p:cNvPr id="4" name="Audio 3">
            <a:hlinkClick r:id="" action="ppaction://media"/>
            <a:extLst>
              <a:ext uri="{FF2B5EF4-FFF2-40B4-BE49-F238E27FC236}">
                <a16:creationId xmlns:a16="http://schemas.microsoft.com/office/drawing/2014/main" id="{CC9944EC-8464-479E-95F2-57D0177BD5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0676444"/>
      </p:ext>
    </p:extLst>
  </p:cSld>
  <p:clrMapOvr>
    <a:masterClrMapping/>
  </p:clrMapOvr>
  <mc:AlternateContent xmlns:mc="http://schemas.openxmlformats.org/markup-compatibility/2006" xmlns:p14="http://schemas.microsoft.com/office/powerpoint/2010/main">
    <mc:Choice Requires="p14">
      <p:transition spd="slow" p14:dur="2000" advTm="46116"/>
    </mc:Choice>
    <mc:Fallback xmlns="">
      <p:transition spd="slow" advTm="4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
            <a:ext cx="12344399" cy="6631972"/>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739665" y="779133"/>
            <a:ext cx="7421217" cy="585284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5200050" y="1262270"/>
            <a:ext cx="6672870"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600" dirty="0"/>
              <a:t>Quality Improvement Projects</a:t>
            </a:r>
          </a:p>
        </p:txBody>
      </p:sp>
      <p:sp>
        <p:nvSpPr>
          <p:cNvPr id="6" name="Text Placeholder 5"/>
          <p:cNvSpPr txBox="1">
            <a:spLocks/>
          </p:cNvSpPr>
          <p:nvPr/>
        </p:nvSpPr>
        <p:spPr>
          <a:xfrm>
            <a:off x="5317435" y="2256785"/>
            <a:ext cx="6768548" cy="2917887"/>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250" dirty="0"/>
              <a:t>A key distinction is that the QI process involves evaluating and learning from one’s experience.</a:t>
            </a:r>
          </a:p>
          <a:p>
            <a:pPr marL="0" indent="0" defTabSz="821223">
              <a:buNone/>
            </a:pPr>
            <a:endParaRPr lang="en-US" sz="2250" dirty="0"/>
          </a:p>
          <a:p>
            <a:pPr marL="0" indent="0" defTabSz="821223">
              <a:buNone/>
            </a:pPr>
            <a:r>
              <a:rPr lang="en-US" sz="2250" dirty="0"/>
              <a:t>The project is internally focused.</a:t>
            </a:r>
          </a:p>
        </p:txBody>
      </p:sp>
      <p:pic>
        <p:nvPicPr>
          <p:cNvPr id="8" name="Picture 6" descr="https://i1.wp.com/thepetshow.com/wp-content/uploads/2015/07/lion-mirror.jpg">
            <a:extLst>
              <a:ext uri="{FF2B5EF4-FFF2-40B4-BE49-F238E27FC236}">
                <a16:creationId xmlns:a16="http://schemas.microsoft.com/office/drawing/2014/main" id="{49FAF344-B739-41D6-8996-9CA599663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550" y="864516"/>
            <a:ext cx="4437675" cy="523701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3F2FE01-2B10-4A9D-9343-524DBF6CB3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9711690"/>
      </p:ext>
    </p:extLst>
  </p:cSld>
  <p:clrMapOvr>
    <a:masterClrMapping/>
  </p:clrMapOvr>
  <mc:AlternateContent xmlns:mc="http://schemas.openxmlformats.org/markup-compatibility/2006" xmlns:p14="http://schemas.microsoft.com/office/powerpoint/2010/main">
    <mc:Choice Requires="p14">
      <p:transition spd="slow" p14:dur="2000" advTm="55395"/>
    </mc:Choice>
    <mc:Fallback xmlns="">
      <p:transition spd="slow" advTm="55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
            <a:ext cx="12344399" cy="6631972"/>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3" name="Rectangle 2"/>
          <p:cNvSpPr/>
          <p:nvPr/>
        </p:nvSpPr>
        <p:spPr>
          <a:xfrm>
            <a:off x="4739665" y="779133"/>
            <a:ext cx="7421217" cy="585284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5200050" y="1262270"/>
            <a:ext cx="6672870"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600" dirty="0"/>
              <a:t>Quality Improvement Projects</a:t>
            </a:r>
          </a:p>
        </p:txBody>
      </p:sp>
      <p:sp>
        <p:nvSpPr>
          <p:cNvPr id="6" name="Text Placeholder 5"/>
          <p:cNvSpPr txBox="1">
            <a:spLocks/>
          </p:cNvSpPr>
          <p:nvPr/>
        </p:nvSpPr>
        <p:spPr>
          <a:xfrm>
            <a:off x="5317435" y="2256786"/>
            <a:ext cx="6368615" cy="2265518"/>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250" dirty="0"/>
              <a:t>Another key distinction is the activities are continuous in nature. Data collected is fed directly back into the process to drive change.</a:t>
            </a:r>
          </a:p>
        </p:txBody>
      </p:sp>
      <p:sp>
        <p:nvSpPr>
          <p:cNvPr id="9" name="Rectangle 8"/>
          <p:cNvSpPr/>
          <p:nvPr/>
        </p:nvSpPr>
        <p:spPr>
          <a:xfrm>
            <a:off x="3585658" y="6182088"/>
            <a:ext cx="8100392" cy="369332"/>
          </a:xfrm>
          <a:prstGeom prst="rect">
            <a:avLst/>
          </a:prstGeom>
        </p:spPr>
        <p:txBody>
          <a:bodyPr wrap="square">
            <a:spAutoFit/>
          </a:bodyPr>
          <a:lstStyle/>
          <a:p>
            <a:pPr marL="1140587" lvl="1"/>
            <a:r>
              <a:rPr lang="en-US" dirty="0">
                <a:hlinkClick r:id="rId4"/>
              </a:rPr>
              <a:t>http://www.ihi.org/resources/Pages/HowtoImprove/default.aspx</a:t>
            </a:r>
            <a:endParaRPr lang="en-US" altLang="x-none" sz="1617" dirty="0"/>
          </a:p>
        </p:txBody>
      </p:sp>
      <p:pic>
        <p:nvPicPr>
          <p:cNvPr id="2" name="Picture 1">
            <a:extLst>
              <a:ext uri="{FF2B5EF4-FFF2-40B4-BE49-F238E27FC236}">
                <a16:creationId xmlns:a16="http://schemas.microsoft.com/office/drawing/2014/main" id="{04D171E8-5714-45CE-8628-70C08E6E7AE4}"/>
              </a:ext>
            </a:extLst>
          </p:cNvPr>
          <p:cNvPicPr>
            <a:picLocks noChangeAspect="1"/>
          </p:cNvPicPr>
          <p:nvPr/>
        </p:nvPicPr>
        <p:blipFill>
          <a:blip r:embed="rId5"/>
          <a:stretch>
            <a:fillRect/>
          </a:stretch>
        </p:blipFill>
        <p:spPr>
          <a:xfrm>
            <a:off x="155598" y="790573"/>
            <a:ext cx="4400550" cy="5852841"/>
          </a:xfrm>
          <a:prstGeom prst="rect">
            <a:avLst/>
          </a:prstGeom>
        </p:spPr>
      </p:pic>
      <p:pic>
        <p:nvPicPr>
          <p:cNvPr id="4" name="Audio 3">
            <a:hlinkClick r:id="" action="ppaction://media"/>
            <a:extLst>
              <a:ext uri="{FF2B5EF4-FFF2-40B4-BE49-F238E27FC236}">
                <a16:creationId xmlns:a16="http://schemas.microsoft.com/office/drawing/2014/main" id="{E3D5302A-A4E9-4DF0-9815-C8DE17C7D4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1151365"/>
      </p:ext>
    </p:extLst>
  </p:cSld>
  <p:clrMapOvr>
    <a:masterClrMapping/>
  </p:clrMapOvr>
  <mc:AlternateContent xmlns:mc="http://schemas.openxmlformats.org/markup-compatibility/2006" xmlns:p14="http://schemas.microsoft.com/office/powerpoint/2010/main">
    <mc:Choice Requires="p14">
      <p:transition spd="slow" p14:dur="2000" advTm="44435"/>
    </mc:Choice>
    <mc:Fallback xmlns="">
      <p:transition spd="slow" advTm="44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073BEB-73F7-4DED-B78E-AEFDA3E47C87}"/>
              </a:ext>
            </a:extLst>
          </p:cNvPr>
          <p:cNvSpPr/>
          <p:nvPr/>
        </p:nvSpPr>
        <p:spPr>
          <a:xfrm>
            <a:off x="0" y="6236661"/>
            <a:ext cx="7835348" cy="369332"/>
          </a:xfrm>
          <a:prstGeom prst="rect">
            <a:avLst/>
          </a:prstGeom>
        </p:spPr>
        <p:txBody>
          <a:bodyPr wrap="square">
            <a:spAutoFit/>
          </a:bodyPr>
          <a:lstStyle/>
          <a:p>
            <a:r>
              <a:rPr lang="en-US" dirty="0">
                <a:hlinkClick r:id="rId4"/>
              </a:rPr>
              <a:t>https://irb.research.chop.edu/quality-improvement-vs-research</a:t>
            </a:r>
            <a:endParaRPr lang="en-US" dirty="0"/>
          </a:p>
        </p:txBody>
      </p:sp>
      <p:pic>
        <p:nvPicPr>
          <p:cNvPr id="3" name="Picture 2">
            <a:extLst>
              <a:ext uri="{FF2B5EF4-FFF2-40B4-BE49-F238E27FC236}">
                <a16:creationId xmlns:a16="http://schemas.microsoft.com/office/drawing/2014/main" id="{22ECB3D8-60E7-476F-A77E-C9C87C5B7E3A}"/>
              </a:ext>
            </a:extLst>
          </p:cNvPr>
          <p:cNvPicPr>
            <a:picLocks noChangeAspect="1"/>
          </p:cNvPicPr>
          <p:nvPr/>
        </p:nvPicPr>
        <p:blipFill>
          <a:blip r:embed="rId5"/>
          <a:stretch>
            <a:fillRect/>
          </a:stretch>
        </p:blipFill>
        <p:spPr>
          <a:xfrm>
            <a:off x="101276" y="699332"/>
            <a:ext cx="12090723" cy="5459335"/>
          </a:xfrm>
          <a:prstGeom prst="rect">
            <a:avLst/>
          </a:prstGeom>
        </p:spPr>
      </p:pic>
      <p:sp>
        <p:nvSpPr>
          <p:cNvPr id="4" name="Title 3">
            <a:extLst>
              <a:ext uri="{FF2B5EF4-FFF2-40B4-BE49-F238E27FC236}">
                <a16:creationId xmlns:a16="http://schemas.microsoft.com/office/drawing/2014/main" id="{C6F8A172-7CC9-4072-B1E4-9F2917DDAF9D}"/>
              </a:ext>
            </a:extLst>
          </p:cNvPr>
          <p:cNvSpPr txBox="1">
            <a:spLocks/>
          </p:cNvSpPr>
          <p:nvPr/>
        </p:nvSpPr>
        <p:spPr bwMode="auto">
          <a:xfrm>
            <a:off x="101277" y="221228"/>
            <a:ext cx="7432584" cy="4001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600" dirty="0"/>
              <a:t>How does QI differ from research?</a:t>
            </a:r>
          </a:p>
        </p:txBody>
      </p:sp>
      <p:sp>
        <p:nvSpPr>
          <p:cNvPr id="5" name="Rectangle 4">
            <a:extLst>
              <a:ext uri="{FF2B5EF4-FFF2-40B4-BE49-F238E27FC236}">
                <a16:creationId xmlns:a16="http://schemas.microsoft.com/office/drawing/2014/main" id="{5F8BD50D-D1CF-4288-BE35-A425FCDC47E9}"/>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sp>
        <p:nvSpPr>
          <p:cNvPr id="6" name="Rectangle 5">
            <a:extLst>
              <a:ext uri="{FF2B5EF4-FFF2-40B4-BE49-F238E27FC236}">
                <a16:creationId xmlns:a16="http://schemas.microsoft.com/office/drawing/2014/main" id="{46C7AE60-D89A-40F4-A936-575DA24069AA}"/>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13" name="Audio 12">
            <a:hlinkClick r:id="" action="ppaction://media"/>
            <a:extLst>
              <a:ext uri="{FF2B5EF4-FFF2-40B4-BE49-F238E27FC236}">
                <a16:creationId xmlns:a16="http://schemas.microsoft.com/office/drawing/2014/main" id="{E3246355-1213-4E58-BBB7-28DBEC2965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2088893"/>
      </p:ext>
    </p:extLst>
  </p:cSld>
  <p:clrMapOvr>
    <a:masterClrMapping/>
  </p:clrMapOvr>
  <mc:AlternateContent xmlns:mc="http://schemas.openxmlformats.org/markup-compatibility/2006" xmlns:p14="http://schemas.microsoft.com/office/powerpoint/2010/main">
    <mc:Choice Requires="p14">
      <p:transition spd="slow" p14:dur="2000" advTm="463122"/>
    </mc:Choice>
    <mc:Fallback xmlns="">
      <p:transition spd="slow" advTm="463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33655"/>
            <a:ext cx="1219200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4" name="Rectangle 3"/>
          <p:cNvSpPr/>
          <p:nvPr/>
        </p:nvSpPr>
        <p:spPr>
          <a:xfrm>
            <a:off x="210633" y="878147"/>
            <a:ext cx="11191743" cy="368691"/>
          </a:xfrm>
          <a:prstGeom prst="rect">
            <a:avLst/>
          </a:prstGeom>
        </p:spPr>
        <p:txBody>
          <a:bodyPr wrap="square">
            <a:spAutoFit/>
          </a:bodyPr>
          <a:lstStyle/>
          <a:p>
            <a:pPr marL="0" lvl="1"/>
            <a:r>
              <a:rPr lang="en-US" sz="1796" dirty="0">
                <a:solidFill>
                  <a:srgbClr val="0A2240"/>
                </a:solidFill>
                <a:latin typeface="Verdana" charset="0"/>
                <a:ea typeface="Verdana" charset="0"/>
                <a:cs typeface="Verdana" charset="0"/>
              </a:rPr>
              <a:t>IRB approval would be required when the QI project includes research elements.</a:t>
            </a:r>
            <a:endParaRPr lang="en-US" sz="1796" b="1" dirty="0">
              <a:solidFill>
                <a:srgbClr val="0A2240"/>
              </a:solidFill>
              <a:latin typeface="Verdana" charset="0"/>
              <a:ea typeface="Verdana" charset="0"/>
              <a:cs typeface="Verdana" charset="0"/>
            </a:endParaRPr>
          </a:p>
        </p:txBody>
      </p:sp>
      <p:sp>
        <p:nvSpPr>
          <p:cNvPr id="5" name="Rectangle 4"/>
          <p:cNvSpPr/>
          <p:nvPr/>
        </p:nvSpPr>
        <p:spPr>
          <a:xfrm>
            <a:off x="131119" y="156135"/>
            <a:ext cx="11629656" cy="534634"/>
          </a:xfrm>
          <a:prstGeom prst="rect">
            <a:avLst/>
          </a:prstGeom>
        </p:spPr>
        <p:txBody>
          <a:bodyPr wrap="square">
            <a:spAutoFit/>
          </a:bodyPr>
          <a:lstStyle/>
          <a:p>
            <a:pPr marL="0" lvl="1"/>
            <a:r>
              <a:rPr lang="en-US" sz="2874" b="1" dirty="0">
                <a:solidFill>
                  <a:srgbClr val="0A2240"/>
                </a:solidFill>
                <a:latin typeface="Verdana" charset="0"/>
                <a:ea typeface="Verdana" charset="0"/>
                <a:cs typeface="Verdana" charset="0"/>
              </a:rPr>
              <a:t>When is IRB approval needed for QI activities?</a:t>
            </a:r>
          </a:p>
        </p:txBody>
      </p:sp>
      <p:pic>
        <p:nvPicPr>
          <p:cNvPr id="1026" name="Picture 2" descr="C:\Users\RAB152\AppData\Local\Microsoft\Windows\Temporary Internet Files\Content.IE5\1AT4RJW0\Reagent-drop-149112237_3581x3581.jpeg"/>
          <p:cNvPicPr>
            <a:picLocks noChangeAspect="1" noChangeArrowheads="1"/>
          </p:cNvPicPr>
          <p:nvPr/>
        </p:nvPicPr>
        <p:blipFill>
          <a:blip r:embed="rId4" cstate="print"/>
          <a:srcRect/>
          <a:stretch>
            <a:fillRect/>
          </a:stretch>
        </p:blipFill>
        <p:spPr bwMode="auto">
          <a:xfrm>
            <a:off x="12553" y="1722639"/>
            <a:ext cx="3795395" cy="4894695"/>
          </a:xfrm>
          <a:prstGeom prst="rect">
            <a:avLst/>
          </a:prstGeom>
          <a:noFill/>
        </p:spPr>
      </p:pic>
      <p:sp>
        <p:nvSpPr>
          <p:cNvPr id="10" name="Rectangle 9"/>
          <p:cNvSpPr/>
          <p:nvPr/>
        </p:nvSpPr>
        <p:spPr>
          <a:xfrm>
            <a:off x="4224130" y="2068702"/>
            <a:ext cx="7692887" cy="1087221"/>
          </a:xfrm>
          <a:prstGeom prst="rect">
            <a:avLst/>
          </a:prstGeom>
        </p:spPr>
        <p:txBody>
          <a:bodyPr wrap="square">
            <a:spAutoFit/>
          </a:bodyPr>
          <a:lstStyle/>
          <a:p>
            <a:r>
              <a:rPr lang="en-US" sz="2155" dirty="0">
                <a:latin typeface="Verdana" charset="0"/>
                <a:ea typeface="Verdana" charset="0"/>
                <a:cs typeface="Verdana" charset="0"/>
                <a:sym typeface="Verdana" charset="0"/>
              </a:rPr>
              <a:t>If the project seeks to develop new knowledge or validate new treatments rather than to assess current practice, then IRB review is required.</a:t>
            </a:r>
          </a:p>
        </p:txBody>
      </p:sp>
      <p:pic>
        <p:nvPicPr>
          <p:cNvPr id="2" name="Audio 1">
            <a:hlinkClick r:id="" action="ppaction://media"/>
            <a:extLst>
              <a:ext uri="{FF2B5EF4-FFF2-40B4-BE49-F238E27FC236}">
                <a16:creationId xmlns:a16="http://schemas.microsoft.com/office/drawing/2014/main" id="{581C08F3-A05B-4845-A057-CE6BF51F5F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2081968"/>
      </p:ext>
    </p:extLst>
  </p:cSld>
  <p:clrMapOvr>
    <a:masterClrMapping/>
  </p:clrMapOvr>
  <mc:AlternateContent xmlns:mc="http://schemas.openxmlformats.org/markup-compatibility/2006" xmlns:p14="http://schemas.microsoft.com/office/powerpoint/2010/main">
    <mc:Choice Requires="p14">
      <p:transition spd="slow" p14:dur="2000" advTm="252995"/>
    </mc:Choice>
    <mc:Fallback xmlns="">
      <p:transition spd="slow" advTm="25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7584" y="33655"/>
            <a:ext cx="1219200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4" name="Rectangle 3"/>
          <p:cNvSpPr/>
          <p:nvPr/>
        </p:nvSpPr>
        <p:spPr>
          <a:xfrm>
            <a:off x="500128" y="878147"/>
            <a:ext cx="11191743" cy="368691"/>
          </a:xfrm>
          <a:prstGeom prst="rect">
            <a:avLst/>
          </a:prstGeom>
        </p:spPr>
        <p:txBody>
          <a:bodyPr wrap="square">
            <a:spAutoFit/>
          </a:bodyPr>
          <a:lstStyle/>
          <a:p>
            <a:pPr marL="0" lvl="1"/>
            <a:r>
              <a:rPr lang="en-US" sz="1796" dirty="0">
                <a:solidFill>
                  <a:srgbClr val="0A2240"/>
                </a:solidFill>
                <a:latin typeface="Verdana" charset="0"/>
                <a:ea typeface="Verdana" charset="0"/>
                <a:cs typeface="Verdana" charset="0"/>
              </a:rPr>
              <a:t>To be a quality improvement project, activities must be limited to:</a:t>
            </a:r>
            <a:endParaRPr lang="en-US" sz="1796" b="1" dirty="0">
              <a:solidFill>
                <a:srgbClr val="0A2240"/>
              </a:solidFill>
              <a:latin typeface="Verdana" charset="0"/>
              <a:ea typeface="Verdana" charset="0"/>
              <a:cs typeface="Verdana" charset="0"/>
            </a:endParaRPr>
          </a:p>
        </p:txBody>
      </p:sp>
      <p:sp>
        <p:nvSpPr>
          <p:cNvPr id="5" name="Rectangle 4"/>
          <p:cNvSpPr/>
          <p:nvPr/>
        </p:nvSpPr>
        <p:spPr>
          <a:xfrm>
            <a:off x="150997" y="133772"/>
            <a:ext cx="9508939" cy="534634"/>
          </a:xfrm>
          <a:prstGeom prst="rect">
            <a:avLst/>
          </a:prstGeom>
        </p:spPr>
        <p:txBody>
          <a:bodyPr wrap="square">
            <a:spAutoFit/>
          </a:bodyPr>
          <a:lstStyle/>
          <a:p>
            <a:pPr marL="0" lvl="1"/>
            <a:r>
              <a:rPr lang="en-US" sz="2874" b="1" dirty="0">
                <a:solidFill>
                  <a:srgbClr val="0A2240"/>
                </a:solidFill>
                <a:latin typeface="Verdana" charset="0"/>
                <a:ea typeface="Verdana" charset="0"/>
                <a:cs typeface="Verdana" charset="0"/>
              </a:rPr>
              <a:t>Qualities of a Quality Improvement Project</a:t>
            </a:r>
          </a:p>
        </p:txBody>
      </p:sp>
      <p:sp>
        <p:nvSpPr>
          <p:cNvPr id="19" name="Rectangle 18">
            <a:hlinkClick r:id="" action="ppaction://noaction"/>
          </p:cNvPr>
          <p:cNvSpPr/>
          <p:nvPr/>
        </p:nvSpPr>
        <p:spPr>
          <a:xfrm>
            <a:off x="6261166" y="1923213"/>
            <a:ext cx="4091194" cy="2049722"/>
          </a:xfrm>
          <a:prstGeom prst="rect">
            <a:avLst/>
          </a:prstGeom>
          <a:solidFill>
            <a:srgbClr val="0A2240"/>
          </a:solidFill>
        </p:spPr>
        <p:txBody>
          <a:bodyPr wrap="square" anchor="ctr">
            <a:noAutofit/>
          </a:bodyPr>
          <a:lstStyle/>
          <a:p>
            <a:pPr algn="ctr"/>
            <a:r>
              <a:rPr lang="en-US" sz="1796" b="1" dirty="0">
                <a:solidFill>
                  <a:schemeClr val="bg2"/>
                </a:solidFill>
                <a:latin typeface="Verdana" panose="020B0604030504040204" pitchFamily="34" charset="0"/>
                <a:ea typeface="Verdana" panose="020B0604030504040204" pitchFamily="34" charset="0"/>
                <a:cs typeface="Verdana" panose="020B0604030504040204" pitchFamily="34" charset="0"/>
              </a:rPr>
              <a:t>Monitoring a process that is in place to see if it is reaching a measurable goal</a:t>
            </a:r>
          </a:p>
        </p:txBody>
      </p:sp>
      <p:sp>
        <p:nvSpPr>
          <p:cNvPr id="20" name="Rectangle 19">
            <a:hlinkClick r:id="rId4" action="ppaction://hlinksldjump"/>
          </p:cNvPr>
          <p:cNvSpPr/>
          <p:nvPr/>
        </p:nvSpPr>
        <p:spPr>
          <a:xfrm>
            <a:off x="1869579" y="4257351"/>
            <a:ext cx="4091196" cy="2049721"/>
          </a:xfrm>
          <a:prstGeom prst="rect">
            <a:avLst/>
          </a:prstGeom>
          <a:solidFill>
            <a:srgbClr val="0A2240"/>
          </a:solidFill>
        </p:spPr>
        <p:txBody>
          <a:bodyPr wrap="square" anchor="ctr">
            <a:noAutofit/>
          </a:bodyPr>
          <a:lstStyle/>
          <a:p>
            <a:pPr algn="ctr"/>
            <a:r>
              <a:rPr lang="en-US" sz="1796" b="1" dirty="0">
                <a:solidFill>
                  <a:schemeClr val="bg2"/>
                </a:solidFill>
                <a:latin typeface="Verdana" panose="020B0604030504040204" pitchFamily="34" charset="0"/>
                <a:ea typeface="Verdana" panose="020B0604030504040204" pitchFamily="34" charset="0"/>
                <a:cs typeface="Verdana" panose="020B0604030504040204" pitchFamily="34" charset="0"/>
              </a:rPr>
              <a:t>Implementing a practice to improve quality of care</a:t>
            </a:r>
          </a:p>
        </p:txBody>
      </p:sp>
      <p:sp>
        <p:nvSpPr>
          <p:cNvPr id="21" name="Rectangle 20">
            <a:hlinkClick r:id="" action="ppaction://noaction"/>
          </p:cNvPr>
          <p:cNvSpPr/>
          <p:nvPr/>
        </p:nvSpPr>
        <p:spPr>
          <a:xfrm>
            <a:off x="1869581" y="1923213"/>
            <a:ext cx="4091194" cy="2049722"/>
          </a:xfrm>
          <a:prstGeom prst="rect">
            <a:avLst/>
          </a:prstGeom>
          <a:solidFill>
            <a:srgbClr val="0A2240"/>
          </a:solidFill>
        </p:spPr>
        <p:txBody>
          <a:bodyPr wrap="square" anchor="ctr">
            <a:noAutofit/>
          </a:bodyPr>
          <a:lstStyle/>
          <a:p>
            <a:pPr algn="ctr"/>
            <a:r>
              <a:rPr lang="en-US" sz="1796" b="1" dirty="0">
                <a:solidFill>
                  <a:schemeClr val="bg2"/>
                </a:solidFill>
                <a:latin typeface="Verdana" panose="020B0604030504040204" pitchFamily="34" charset="0"/>
                <a:ea typeface="Verdana" panose="020B0604030504040204" pitchFamily="34" charset="0"/>
                <a:cs typeface="Verdana" panose="020B0604030504040204" pitchFamily="34" charset="0"/>
              </a:rPr>
              <a:t>Assessing and ensuring compliance with standard or regulation</a:t>
            </a:r>
          </a:p>
        </p:txBody>
      </p:sp>
      <p:sp>
        <p:nvSpPr>
          <p:cNvPr id="22" name="Rectangle 21">
            <a:hlinkClick r:id="" action="ppaction://noaction"/>
          </p:cNvPr>
          <p:cNvSpPr/>
          <p:nvPr/>
        </p:nvSpPr>
        <p:spPr>
          <a:xfrm>
            <a:off x="6261166" y="4257351"/>
            <a:ext cx="4091194" cy="2049721"/>
          </a:xfrm>
          <a:prstGeom prst="rect">
            <a:avLst/>
          </a:prstGeom>
          <a:solidFill>
            <a:srgbClr val="0A2240"/>
          </a:solidFill>
        </p:spPr>
        <p:txBody>
          <a:bodyPr wrap="square" anchor="ctr">
            <a:noAutofit/>
          </a:bodyPr>
          <a:lstStyle/>
          <a:p>
            <a:pPr algn="ctr"/>
            <a:r>
              <a:rPr lang="en-US" sz="1796" b="1" dirty="0">
                <a:solidFill>
                  <a:schemeClr val="bg2"/>
                </a:solidFill>
                <a:latin typeface="Verdana" panose="020B0604030504040204" pitchFamily="34" charset="0"/>
                <a:ea typeface="Verdana" panose="020B0604030504040204" pitchFamily="34" charset="0"/>
                <a:cs typeface="Verdana" panose="020B0604030504040204" pitchFamily="34" charset="0"/>
              </a:rPr>
              <a:t>Collecting patient or provider data for clinical, practical, or administrative uses.</a:t>
            </a:r>
          </a:p>
        </p:txBody>
      </p:sp>
      <p:pic>
        <p:nvPicPr>
          <p:cNvPr id="2" name="Audio 1">
            <a:hlinkClick r:id="" action="ppaction://media"/>
            <a:extLst>
              <a:ext uri="{FF2B5EF4-FFF2-40B4-BE49-F238E27FC236}">
                <a16:creationId xmlns:a16="http://schemas.microsoft.com/office/drawing/2014/main" id="{7AA17E80-6A9C-4882-92EF-331CC41F80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910983"/>
      </p:ext>
    </p:extLst>
  </p:cSld>
  <p:clrMapOvr>
    <a:masterClrMapping/>
  </p:clrMapOvr>
  <mc:AlternateContent xmlns:mc="http://schemas.openxmlformats.org/markup-compatibility/2006" xmlns:p14="http://schemas.microsoft.com/office/powerpoint/2010/main">
    <mc:Choice Requires="p14">
      <p:transition spd="slow" p14:dur="2000" advTm="111563"/>
    </mc:Choice>
    <mc:Fallback xmlns="">
      <p:transition spd="slow" advTm="111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AE542-E30E-44CA-B596-C920A8B39F7A}"/>
              </a:ext>
            </a:extLst>
          </p:cNvPr>
          <p:cNvSpPr/>
          <p:nvPr/>
        </p:nvSpPr>
        <p:spPr>
          <a:xfrm>
            <a:off x="0" y="1793080"/>
            <a:ext cx="12192000" cy="48249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Rectangle 4">
            <a:extLst>
              <a:ext uri="{FF2B5EF4-FFF2-40B4-BE49-F238E27FC236}">
                <a16:creationId xmlns:a16="http://schemas.microsoft.com/office/drawing/2014/main" id="{27B791A2-8D81-40F7-8839-42636FD8DC2F}"/>
              </a:ext>
            </a:extLst>
          </p:cNvPr>
          <p:cNvSpPr/>
          <p:nvPr/>
        </p:nvSpPr>
        <p:spPr>
          <a:xfrm>
            <a:off x="2237550" y="335357"/>
            <a:ext cx="9676802" cy="1169551"/>
          </a:xfrm>
          <a:prstGeom prst="rect">
            <a:avLst/>
          </a:prstGeom>
        </p:spPr>
        <p:txBody>
          <a:bodyPr wrap="square">
            <a:spAutoFit/>
          </a:bodyPr>
          <a:lstStyle/>
          <a:p>
            <a:r>
              <a:rPr lang="en-US" sz="2600" b="1" dirty="0">
                <a:solidFill>
                  <a:srgbClr val="0A2240"/>
                </a:solidFill>
                <a:latin typeface="Verdana" panose="020B0604030504040204" pitchFamily="34" charset="0"/>
                <a:ea typeface="Verdana" panose="020B0604030504040204" pitchFamily="34" charset="0"/>
                <a:cs typeface="Verdana" panose="020B0604030504040204" pitchFamily="34" charset="0"/>
              </a:rPr>
              <a:t>Welcome!</a:t>
            </a:r>
          </a:p>
          <a:p>
            <a:pPr lvl="0"/>
            <a:endParaRPr lang="en-US" sz="2200"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2200" b="1" dirty="0">
                <a:solidFill>
                  <a:srgbClr val="0A2240"/>
                </a:solidFill>
                <a:latin typeface="Verdana" panose="020B0604030504040204" pitchFamily="34" charset="0"/>
                <a:ea typeface="Verdana" panose="020B0604030504040204" pitchFamily="34" charset="0"/>
                <a:cs typeface="Verdana" panose="020B0604030504040204" pitchFamily="34" charset="0"/>
              </a:rPr>
              <a:t>I’ll be guiding you through today’s course objectives</a:t>
            </a:r>
            <a:r>
              <a:rPr lang="en-US" sz="1617" b="1" dirty="0">
                <a:solidFill>
                  <a:srgbClr val="0A2240"/>
                </a:solidFill>
                <a:latin typeface="Verdana" panose="020B0604030504040204" pitchFamily="34" charset="0"/>
                <a:ea typeface="Verdana" panose="020B0604030504040204" pitchFamily="34" charset="0"/>
                <a:cs typeface="Verdana" panose="020B0604030504040204" pitchFamily="34" charset="0"/>
              </a:rPr>
              <a:t>.</a:t>
            </a:r>
            <a:endParaRPr lang="en-US" sz="1617" dirty="0">
              <a:solidFill>
                <a:srgbClr val="0A2240"/>
              </a:solidFill>
            </a:endParaRPr>
          </a:p>
        </p:txBody>
      </p:sp>
      <p:sp>
        <p:nvSpPr>
          <p:cNvPr id="6" name="Text Placeholder 3">
            <a:extLst>
              <a:ext uri="{FF2B5EF4-FFF2-40B4-BE49-F238E27FC236}">
                <a16:creationId xmlns:a16="http://schemas.microsoft.com/office/drawing/2014/main" id="{160E2506-8ED8-40CB-9DC0-B9354CC17226}"/>
              </a:ext>
            </a:extLst>
          </p:cNvPr>
          <p:cNvSpPr txBox="1">
            <a:spLocks/>
          </p:cNvSpPr>
          <p:nvPr/>
        </p:nvSpPr>
        <p:spPr>
          <a:xfrm>
            <a:off x="324325" y="2349862"/>
            <a:ext cx="10926771" cy="3066964"/>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baseline="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0A2240"/>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821223"/>
            <a:r>
              <a:rPr lang="en-US" sz="2600" dirty="0"/>
              <a:t>Defining Research</a:t>
            </a:r>
          </a:p>
          <a:p>
            <a:pPr defTabSz="821223"/>
            <a:r>
              <a:rPr lang="en-US" sz="2600" dirty="0"/>
              <a:t>Understanding the distinction between Quality Improvement and Research</a:t>
            </a:r>
          </a:p>
        </p:txBody>
      </p:sp>
      <p:pic>
        <p:nvPicPr>
          <p:cNvPr id="7" name="Picture 6">
            <a:extLst>
              <a:ext uri="{FF2B5EF4-FFF2-40B4-BE49-F238E27FC236}">
                <a16:creationId xmlns:a16="http://schemas.microsoft.com/office/drawing/2014/main" id="{8792C66E-ADDF-4EEB-BF77-5C1ABAB6C79F}"/>
              </a:ext>
            </a:extLst>
          </p:cNvPr>
          <p:cNvPicPr>
            <a:picLocks noChangeAspect="1"/>
          </p:cNvPicPr>
          <p:nvPr/>
        </p:nvPicPr>
        <p:blipFill rotWithShape="1">
          <a:blip r:embed="rId4" cstate="print"/>
          <a:srcRect b="47736"/>
          <a:stretch/>
        </p:blipFill>
        <p:spPr>
          <a:xfrm>
            <a:off x="0" y="79131"/>
            <a:ext cx="1805108" cy="1713949"/>
          </a:xfrm>
          <a:prstGeom prst="rect">
            <a:avLst/>
          </a:prstGeom>
        </p:spPr>
      </p:pic>
      <p:pic>
        <p:nvPicPr>
          <p:cNvPr id="3" name="Audio 2">
            <a:hlinkClick r:id="" action="ppaction://media"/>
            <a:extLst>
              <a:ext uri="{FF2B5EF4-FFF2-40B4-BE49-F238E27FC236}">
                <a16:creationId xmlns:a16="http://schemas.microsoft.com/office/drawing/2014/main" id="{1F8FBE78-B89D-4628-AF89-AC82B10645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5131665"/>
      </p:ext>
    </p:extLst>
  </p:cSld>
  <p:clrMapOvr>
    <a:masterClrMapping/>
  </p:clrMapOvr>
  <mc:AlternateContent xmlns:mc="http://schemas.openxmlformats.org/markup-compatibility/2006" xmlns:p14="http://schemas.microsoft.com/office/powerpoint/2010/main">
    <mc:Choice Requires="p14">
      <p:transition spd="slow" p14:dur="2000" advTm="18845"/>
    </mc:Choice>
    <mc:Fallback xmlns="">
      <p:transition spd="slow" advTm="18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4" action="ppaction://hlinksldjump"/>
          </p:cNvPr>
          <p:cNvPicPr>
            <a:picLocks noChangeAspect="1"/>
          </p:cNvPicPr>
          <p:nvPr/>
        </p:nvPicPr>
        <p:blipFill>
          <a:blip r:embed="rId5" cstate="print"/>
          <a:stretch>
            <a:fillRect/>
          </a:stretch>
        </p:blipFill>
        <p:spPr>
          <a:xfrm>
            <a:off x="9760636" y="2410022"/>
            <a:ext cx="1772985" cy="1768813"/>
          </a:xfrm>
          <a:prstGeom prst="rect">
            <a:avLst/>
          </a:prstGeom>
        </p:spPr>
      </p:pic>
      <p:pic>
        <p:nvPicPr>
          <p:cNvPr id="4" name="Picture 3">
            <a:hlinkClick r:id="rId6" action="ppaction://hlinksldjump"/>
          </p:cNvPr>
          <p:cNvPicPr>
            <a:picLocks noChangeAspect="1"/>
          </p:cNvPicPr>
          <p:nvPr/>
        </p:nvPicPr>
        <p:blipFill>
          <a:blip r:embed="rId7" cstate="print"/>
          <a:stretch>
            <a:fillRect/>
          </a:stretch>
        </p:blipFill>
        <p:spPr>
          <a:xfrm>
            <a:off x="9730230" y="4638725"/>
            <a:ext cx="1833795" cy="1712041"/>
          </a:xfrm>
          <a:prstGeom prst="rect">
            <a:avLst/>
          </a:prstGeom>
        </p:spPr>
      </p:pic>
      <p:sp>
        <p:nvSpPr>
          <p:cNvPr id="6" name="Rectangle 5"/>
          <p:cNvSpPr/>
          <p:nvPr/>
        </p:nvSpPr>
        <p:spPr>
          <a:xfrm>
            <a:off x="9940" y="33655"/>
            <a:ext cx="1218206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Rectangle 7"/>
          <p:cNvSpPr/>
          <p:nvPr/>
        </p:nvSpPr>
        <p:spPr>
          <a:xfrm>
            <a:off x="426536" y="111409"/>
            <a:ext cx="7454285" cy="534634"/>
          </a:xfrm>
          <a:prstGeom prst="rect">
            <a:avLst/>
          </a:prstGeom>
        </p:spPr>
        <p:txBody>
          <a:bodyPr wrap="none">
            <a:spAutoFit/>
          </a:bodyPr>
          <a:lstStyle/>
          <a:p>
            <a:pPr marL="0" lvl="1"/>
            <a:r>
              <a:rPr lang="en-US" sz="2874" b="1" dirty="0">
                <a:solidFill>
                  <a:srgbClr val="0A2240"/>
                </a:solidFill>
                <a:latin typeface="Verdana" charset="0"/>
                <a:ea typeface="Verdana" charset="0"/>
                <a:cs typeface="Verdana" charset="0"/>
              </a:rPr>
              <a:t>Quality Improvement or Research?</a:t>
            </a:r>
          </a:p>
        </p:txBody>
      </p:sp>
      <p:sp>
        <p:nvSpPr>
          <p:cNvPr id="9" name="Text Placeholder 5"/>
          <p:cNvSpPr txBox="1">
            <a:spLocks/>
          </p:cNvSpPr>
          <p:nvPr/>
        </p:nvSpPr>
        <p:spPr>
          <a:xfrm>
            <a:off x="573489" y="2748156"/>
            <a:ext cx="8818877" cy="372185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976" dirty="0"/>
              <a:t>The emergency department (ED) is a highly complex environment with frequent interruptions. While some of these interruptions are time-critical communication events others are non-critical communication events such as a diet order for a patient. There is currently no other means to communicate these non-critical events.  </a:t>
            </a:r>
          </a:p>
          <a:p>
            <a:r>
              <a:rPr lang="en-US" sz="1976" dirty="0"/>
              <a:t>We will develop and test a new tool for interruption management in the ED. The purpose of the project is to evaluate the usability and effectiveness of the interruption management prototype tool of non-critical physician tasks. </a:t>
            </a:r>
            <a:r>
              <a:rPr lang="en-US" sz="2155" dirty="0"/>
              <a:t>Feedback from the usability testing will be analyzed and enhancements will be made to the interruption management prototype tool. </a:t>
            </a:r>
            <a:endParaRPr lang="en-US" sz="1976" dirty="0"/>
          </a:p>
          <a:p>
            <a:endParaRPr lang="en-US" sz="2245" dirty="0"/>
          </a:p>
          <a:p>
            <a:endParaRPr lang="en-US" sz="2245" dirty="0"/>
          </a:p>
          <a:p>
            <a:endParaRPr lang="en-US" sz="2245" dirty="0"/>
          </a:p>
        </p:txBody>
      </p:sp>
      <p:sp>
        <p:nvSpPr>
          <p:cNvPr id="10" name="Title 16"/>
          <p:cNvSpPr>
            <a:spLocks noGrp="1"/>
          </p:cNvSpPr>
          <p:nvPr>
            <p:ph type="title"/>
          </p:nvPr>
        </p:nvSpPr>
        <p:spPr>
          <a:xfrm>
            <a:off x="532155" y="792035"/>
            <a:ext cx="11140069" cy="663451"/>
          </a:xfrm>
        </p:spPr>
        <p:txBody>
          <a:bodyPr/>
          <a:lstStyle>
            <a:lvl1pPr>
              <a:defRPr>
                <a:solidFill>
                  <a:schemeClr val="bg2"/>
                </a:solidFill>
              </a:defRPr>
            </a:lvl1pPr>
          </a:lstStyle>
          <a:p>
            <a:pPr lvl="1"/>
            <a:r>
              <a:rPr lang="en-US" sz="1437" b="1" dirty="0">
                <a:solidFill>
                  <a:srgbClr val="0A2240"/>
                </a:solidFill>
                <a:latin typeface="Verdana" charset="0"/>
                <a:ea typeface="Verdana" charset="0"/>
                <a:cs typeface="Verdana" charset="0"/>
              </a:rPr>
              <a:t>Read the description below.</a:t>
            </a:r>
            <a:br>
              <a:rPr lang="en-US" sz="1437" b="1" dirty="0">
                <a:solidFill>
                  <a:srgbClr val="0A2240"/>
                </a:solidFill>
                <a:latin typeface="Verdana" charset="0"/>
                <a:ea typeface="Verdana" charset="0"/>
                <a:cs typeface="Verdana" charset="0"/>
              </a:rPr>
            </a:br>
            <a:br>
              <a:rPr lang="en-US" sz="1437" b="1" dirty="0">
                <a:solidFill>
                  <a:srgbClr val="0A2240"/>
                </a:solidFill>
                <a:latin typeface="Verdana" charset="0"/>
                <a:ea typeface="Verdana" charset="0"/>
                <a:cs typeface="Verdana" charset="0"/>
              </a:rPr>
            </a:br>
            <a:r>
              <a:rPr lang="en-US" sz="1437" b="1" dirty="0">
                <a:solidFill>
                  <a:srgbClr val="0A2240"/>
                </a:solidFill>
                <a:latin typeface="Verdana" charset="0"/>
                <a:ea typeface="Verdana" charset="0"/>
                <a:cs typeface="Verdana" charset="0"/>
              </a:rPr>
              <a:t>Click “thumbs up” if the project is a Quality Improvement Project. Click “thumbs down” if research.</a:t>
            </a:r>
          </a:p>
        </p:txBody>
      </p:sp>
      <p:grpSp>
        <p:nvGrpSpPr>
          <p:cNvPr id="2" name="Group 11"/>
          <p:cNvGrpSpPr/>
          <p:nvPr/>
        </p:nvGrpSpPr>
        <p:grpSpPr>
          <a:xfrm>
            <a:off x="573490" y="2076366"/>
            <a:ext cx="8918354" cy="4446641"/>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grpSp>
      <p:sp>
        <p:nvSpPr>
          <p:cNvPr id="13" name="Title 3"/>
          <p:cNvSpPr txBox="1">
            <a:spLocks/>
          </p:cNvSpPr>
          <p:nvPr/>
        </p:nvSpPr>
        <p:spPr bwMode="auto">
          <a:xfrm>
            <a:off x="2488527" y="2187108"/>
            <a:ext cx="490756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821223"/>
            <a:r>
              <a:rPr lang="en-US" sz="2245" dirty="0"/>
              <a:t>Is this quality improvement?</a:t>
            </a:r>
          </a:p>
        </p:txBody>
      </p:sp>
      <p:pic>
        <p:nvPicPr>
          <p:cNvPr id="14" name="Audio 13">
            <a:hlinkClick r:id="" action="ppaction://media"/>
            <a:extLst>
              <a:ext uri="{FF2B5EF4-FFF2-40B4-BE49-F238E27FC236}">
                <a16:creationId xmlns:a16="http://schemas.microsoft.com/office/drawing/2014/main" id="{9A93A014-DFB0-491C-92CD-912207C6B8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0396180"/>
      </p:ext>
    </p:extLst>
  </p:cSld>
  <p:clrMapOvr>
    <a:masterClrMapping/>
  </p:clrMapOvr>
  <mc:AlternateContent xmlns:mc="http://schemas.openxmlformats.org/markup-compatibility/2006" xmlns:p14="http://schemas.microsoft.com/office/powerpoint/2010/main">
    <mc:Choice Requires="p14">
      <p:transition spd="slow" p14:dur="2000" advTm="103123"/>
    </mc:Choice>
    <mc:Fallback xmlns="">
      <p:transition spd="slow" advTm="10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 action="ppaction://noaction"/>
          </p:cNvPr>
          <p:cNvPicPr>
            <a:picLocks noChangeAspect="1"/>
          </p:cNvPicPr>
          <p:nvPr/>
        </p:nvPicPr>
        <p:blipFill>
          <a:blip r:embed="rId4" cstate="print">
            <a:duotone>
              <a:schemeClr val="accent2">
                <a:shade val="45000"/>
                <a:satMod val="135000"/>
              </a:schemeClr>
              <a:prstClr val="white"/>
            </a:duotone>
          </a:blip>
          <a:stretch>
            <a:fillRect/>
          </a:stretch>
        </p:blipFill>
        <p:spPr>
          <a:xfrm>
            <a:off x="9760636" y="2410022"/>
            <a:ext cx="1772985" cy="1768813"/>
          </a:xfrm>
          <a:prstGeom prst="rect">
            <a:avLst/>
          </a:prstGeom>
        </p:spPr>
      </p:pic>
      <p:pic>
        <p:nvPicPr>
          <p:cNvPr id="4" name="Picture 3">
            <a:hlinkClick r:id="" action="ppaction://noaction"/>
          </p:cNvPr>
          <p:cNvPicPr>
            <a:picLocks noChangeAspect="1"/>
          </p:cNvPicPr>
          <p:nvPr/>
        </p:nvPicPr>
        <p:blipFill>
          <a:blip r:embed="rId5" cstate="print"/>
          <a:stretch>
            <a:fillRect/>
          </a:stretch>
        </p:blipFill>
        <p:spPr>
          <a:xfrm>
            <a:off x="9730230" y="4638725"/>
            <a:ext cx="1833795" cy="1712041"/>
          </a:xfrm>
          <a:prstGeom prst="rect">
            <a:avLst/>
          </a:prstGeom>
        </p:spPr>
      </p:pic>
      <p:sp>
        <p:nvSpPr>
          <p:cNvPr id="6" name="Rectangle 5"/>
          <p:cNvSpPr/>
          <p:nvPr/>
        </p:nvSpPr>
        <p:spPr>
          <a:xfrm>
            <a:off x="0" y="33655"/>
            <a:ext cx="12191999"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Rectangle 7"/>
          <p:cNvSpPr/>
          <p:nvPr/>
        </p:nvSpPr>
        <p:spPr>
          <a:xfrm>
            <a:off x="426536" y="111409"/>
            <a:ext cx="7454285" cy="534634"/>
          </a:xfrm>
          <a:prstGeom prst="rect">
            <a:avLst/>
          </a:prstGeom>
        </p:spPr>
        <p:txBody>
          <a:bodyPr wrap="none">
            <a:spAutoFit/>
          </a:bodyPr>
          <a:lstStyle/>
          <a:p>
            <a:pPr marL="0" lvl="1"/>
            <a:r>
              <a:rPr lang="en-US" sz="2874" b="1" dirty="0">
                <a:solidFill>
                  <a:srgbClr val="0A2240"/>
                </a:solidFill>
                <a:latin typeface="Verdana" charset="0"/>
                <a:ea typeface="Verdana" charset="0"/>
                <a:cs typeface="Verdana" charset="0"/>
              </a:rPr>
              <a:t>Quality Improvement or Research?</a:t>
            </a:r>
          </a:p>
        </p:txBody>
      </p:sp>
      <p:sp>
        <p:nvSpPr>
          <p:cNvPr id="9" name="Text Placeholder 5"/>
          <p:cNvSpPr txBox="1">
            <a:spLocks/>
          </p:cNvSpPr>
          <p:nvPr/>
        </p:nvSpPr>
        <p:spPr>
          <a:xfrm>
            <a:off x="573489" y="2748156"/>
            <a:ext cx="8818877" cy="372185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976" dirty="0"/>
              <a:t>The emergency department (ED) is a highly complex environment with frequent interruptions. While some of these interruptions are time-critical communication events others are non-critical communication events such as a diet order for a patient. There is currently no other means to communicate these non-critical events.  </a:t>
            </a:r>
          </a:p>
          <a:p>
            <a:r>
              <a:rPr lang="en-US" sz="1976" dirty="0"/>
              <a:t>We will develop and test a new tool for interruption management in the ED. The purpose of the project is to evaluate the usability and effectiveness of the interruption management prototype tool of non-critical physician tasks. </a:t>
            </a:r>
            <a:r>
              <a:rPr lang="en-US" sz="2155" dirty="0"/>
              <a:t>Feedback from the usability testing will be analyzed and enhancements will be made to the interruption management prototype tool. </a:t>
            </a:r>
            <a:endParaRPr lang="en-US" sz="1976" dirty="0"/>
          </a:p>
          <a:p>
            <a:endParaRPr lang="en-US" sz="2245" dirty="0"/>
          </a:p>
          <a:p>
            <a:endParaRPr lang="en-US" sz="2245" dirty="0"/>
          </a:p>
          <a:p>
            <a:endParaRPr lang="en-US" sz="2245" dirty="0"/>
          </a:p>
        </p:txBody>
      </p:sp>
      <p:sp>
        <p:nvSpPr>
          <p:cNvPr id="10" name="Title 16"/>
          <p:cNvSpPr>
            <a:spLocks noGrp="1"/>
          </p:cNvSpPr>
          <p:nvPr>
            <p:ph type="title"/>
          </p:nvPr>
        </p:nvSpPr>
        <p:spPr>
          <a:xfrm>
            <a:off x="532155" y="792035"/>
            <a:ext cx="11140069" cy="663451"/>
          </a:xfrm>
        </p:spPr>
        <p:txBody>
          <a:bodyPr/>
          <a:lstStyle>
            <a:lvl1pPr>
              <a:defRPr>
                <a:solidFill>
                  <a:schemeClr val="bg2"/>
                </a:solidFill>
              </a:defRPr>
            </a:lvl1pPr>
          </a:lstStyle>
          <a:p>
            <a:pPr lvl="1"/>
            <a:r>
              <a:rPr lang="en-US" sz="1437" b="1" dirty="0">
                <a:solidFill>
                  <a:srgbClr val="0A2240"/>
                </a:solidFill>
                <a:latin typeface="Verdana" charset="0"/>
                <a:ea typeface="Verdana" charset="0"/>
                <a:cs typeface="Verdana" charset="0"/>
              </a:rPr>
              <a:t>Read the description below.</a:t>
            </a:r>
            <a:br>
              <a:rPr lang="en-US" sz="1437" b="1" dirty="0">
                <a:solidFill>
                  <a:srgbClr val="0A2240"/>
                </a:solidFill>
                <a:latin typeface="Verdana" charset="0"/>
                <a:ea typeface="Verdana" charset="0"/>
                <a:cs typeface="Verdana" charset="0"/>
              </a:rPr>
            </a:br>
            <a:br>
              <a:rPr lang="en-US" sz="1437" b="1" dirty="0">
                <a:solidFill>
                  <a:srgbClr val="0A2240"/>
                </a:solidFill>
                <a:latin typeface="Verdana" charset="0"/>
                <a:ea typeface="Verdana" charset="0"/>
                <a:cs typeface="Verdana" charset="0"/>
              </a:rPr>
            </a:br>
            <a:r>
              <a:rPr lang="en-US" sz="1437" b="1" dirty="0">
                <a:solidFill>
                  <a:srgbClr val="0A2240"/>
                </a:solidFill>
                <a:latin typeface="Verdana" charset="0"/>
                <a:ea typeface="Verdana" charset="0"/>
                <a:cs typeface="Verdana" charset="0"/>
              </a:rPr>
              <a:t>Click “thumbs up” if the project is a Quality Improvement Project. Click “thumbs down” if research.</a:t>
            </a:r>
          </a:p>
        </p:txBody>
      </p:sp>
      <p:grpSp>
        <p:nvGrpSpPr>
          <p:cNvPr id="2" name="Group 11"/>
          <p:cNvGrpSpPr/>
          <p:nvPr/>
        </p:nvGrpSpPr>
        <p:grpSpPr>
          <a:xfrm>
            <a:off x="573490" y="2076366"/>
            <a:ext cx="8918354" cy="4446641"/>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grpSp>
      <p:sp>
        <p:nvSpPr>
          <p:cNvPr id="13" name="Title 3"/>
          <p:cNvSpPr txBox="1">
            <a:spLocks/>
          </p:cNvSpPr>
          <p:nvPr/>
        </p:nvSpPr>
        <p:spPr bwMode="auto">
          <a:xfrm>
            <a:off x="2488527" y="2187108"/>
            <a:ext cx="490756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821223"/>
            <a:r>
              <a:rPr lang="en-US" sz="2245" dirty="0"/>
              <a:t>Is this quality improvement?</a:t>
            </a:r>
          </a:p>
        </p:txBody>
      </p:sp>
      <p:sp>
        <p:nvSpPr>
          <p:cNvPr id="12" name="Rectangle 11"/>
          <p:cNvSpPr/>
          <p:nvPr/>
        </p:nvSpPr>
        <p:spPr>
          <a:xfrm>
            <a:off x="4926501" y="103316"/>
            <a:ext cx="6748316" cy="1606512"/>
          </a:xfrm>
          <a:prstGeom prst="rect">
            <a:avLst/>
          </a:prstGeom>
          <a:solidFill>
            <a:srgbClr val="F0F0F0"/>
          </a:solidFill>
          <a:ln w="57150">
            <a:solidFill>
              <a:srgbClr val="00B050"/>
            </a:solidFill>
          </a:ln>
        </p:spPr>
        <p:txBody>
          <a:bodyPr wrap="square" lIns="164250" tIns="82125" rIns="164250" bIns="82125" rtlCol="0">
            <a:noAutofit/>
          </a:bodyPr>
          <a:lstStyle/>
          <a:p>
            <a:r>
              <a:rPr lang="en-US" sz="1437" b="1" dirty="0">
                <a:solidFill>
                  <a:srgbClr val="0A2240"/>
                </a:solidFill>
                <a:latin typeface="Verdana" panose="020B0604030504040204" pitchFamily="34" charset="0"/>
                <a:ea typeface="Verdana" panose="020B0604030504040204" pitchFamily="34" charset="0"/>
                <a:cs typeface="Verdana" panose="020B0604030504040204" pitchFamily="34" charset="0"/>
              </a:rPr>
              <a:t>That’s right!</a:t>
            </a:r>
          </a:p>
          <a:p>
            <a:endPar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rPr>
              <a:t>This is research. </a:t>
            </a:r>
          </a:p>
          <a:p>
            <a:endPar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rPr>
              <a:t>Some key clues is that this is a “new tool” and there are no current standards. The intent here is to gather data to validate the new tool.  </a:t>
            </a:r>
          </a:p>
        </p:txBody>
      </p:sp>
      <p:sp>
        <p:nvSpPr>
          <p:cNvPr id="14" name="Rounded Rectangle 13">
            <a:hlinkClick r:id="rId6" action="ppaction://hlinksldjump"/>
          </p:cNvPr>
          <p:cNvSpPr/>
          <p:nvPr/>
        </p:nvSpPr>
        <p:spPr>
          <a:xfrm>
            <a:off x="11320056" y="6174571"/>
            <a:ext cx="704335" cy="39779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78" dirty="0">
                <a:solidFill>
                  <a:schemeClr val="tx1">
                    <a:lumMod val="75000"/>
                  </a:schemeClr>
                </a:solidFill>
              </a:rPr>
              <a:t>Next &gt;</a:t>
            </a:r>
          </a:p>
        </p:txBody>
      </p:sp>
      <p:pic>
        <p:nvPicPr>
          <p:cNvPr id="11" name="Audio 10">
            <a:hlinkClick r:id="" action="ppaction://media"/>
            <a:extLst>
              <a:ext uri="{FF2B5EF4-FFF2-40B4-BE49-F238E27FC236}">
                <a16:creationId xmlns:a16="http://schemas.microsoft.com/office/drawing/2014/main" id="{FF5C50D8-65C6-4A95-B594-BD72629003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8589217"/>
      </p:ext>
    </p:extLst>
  </p:cSld>
  <p:clrMapOvr>
    <a:masterClrMapping/>
  </p:clrMapOvr>
  <mc:AlternateContent xmlns:mc="http://schemas.openxmlformats.org/markup-compatibility/2006" xmlns:p14="http://schemas.microsoft.com/office/powerpoint/2010/main">
    <mc:Choice Requires="p14">
      <p:transition spd="slow" p14:dur="2000" advTm="31232"/>
    </mc:Choice>
    <mc:Fallback xmlns="">
      <p:transition spd="slow" advTm="3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4" action="ppaction://hlinksldjump"/>
          </p:cNvPr>
          <p:cNvPicPr>
            <a:picLocks noChangeAspect="1"/>
          </p:cNvPicPr>
          <p:nvPr/>
        </p:nvPicPr>
        <p:blipFill>
          <a:blip r:embed="rId5" cstate="print"/>
          <a:stretch>
            <a:fillRect/>
          </a:stretch>
        </p:blipFill>
        <p:spPr>
          <a:xfrm>
            <a:off x="9760636" y="2410022"/>
            <a:ext cx="1772985" cy="1768813"/>
          </a:xfrm>
          <a:prstGeom prst="rect">
            <a:avLst/>
          </a:prstGeom>
        </p:spPr>
      </p:pic>
      <p:pic>
        <p:nvPicPr>
          <p:cNvPr id="4" name="Picture 3">
            <a:hlinkClick r:id="rId6" action="ppaction://hlinksldjump"/>
          </p:cNvPr>
          <p:cNvPicPr>
            <a:picLocks noChangeAspect="1"/>
          </p:cNvPicPr>
          <p:nvPr/>
        </p:nvPicPr>
        <p:blipFill>
          <a:blip r:embed="rId7" cstate="print"/>
          <a:stretch>
            <a:fillRect/>
          </a:stretch>
        </p:blipFill>
        <p:spPr>
          <a:xfrm>
            <a:off x="9730230" y="4638725"/>
            <a:ext cx="1833795" cy="1712041"/>
          </a:xfrm>
          <a:prstGeom prst="rect">
            <a:avLst/>
          </a:prstGeom>
        </p:spPr>
      </p:pic>
      <p:sp>
        <p:nvSpPr>
          <p:cNvPr id="6" name="Rectangle 5"/>
          <p:cNvSpPr/>
          <p:nvPr/>
        </p:nvSpPr>
        <p:spPr>
          <a:xfrm>
            <a:off x="9940" y="33655"/>
            <a:ext cx="1218206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Rectangle 7"/>
          <p:cNvSpPr/>
          <p:nvPr/>
        </p:nvSpPr>
        <p:spPr>
          <a:xfrm>
            <a:off x="426536" y="111409"/>
            <a:ext cx="7454285" cy="534634"/>
          </a:xfrm>
          <a:prstGeom prst="rect">
            <a:avLst/>
          </a:prstGeom>
        </p:spPr>
        <p:txBody>
          <a:bodyPr wrap="none">
            <a:spAutoFit/>
          </a:bodyPr>
          <a:lstStyle/>
          <a:p>
            <a:pPr marL="0" lvl="1"/>
            <a:r>
              <a:rPr lang="en-US" sz="2874" b="1" dirty="0">
                <a:solidFill>
                  <a:srgbClr val="0A2240"/>
                </a:solidFill>
                <a:latin typeface="Verdana" charset="0"/>
                <a:ea typeface="Verdana" charset="0"/>
                <a:cs typeface="Verdana" charset="0"/>
              </a:rPr>
              <a:t>Quality Improvement or Research?</a:t>
            </a:r>
          </a:p>
        </p:txBody>
      </p:sp>
      <p:sp>
        <p:nvSpPr>
          <p:cNvPr id="9" name="Text Placeholder 5"/>
          <p:cNvSpPr txBox="1">
            <a:spLocks/>
          </p:cNvSpPr>
          <p:nvPr/>
        </p:nvSpPr>
        <p:spPr>
          <a:xfrm>
            <a:off x="573489" y="2748156"/>
            <a:ext cx="8818877" cy="372185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617" dirty="0"/>
              <a:t>SCRCSP is a preventive screening program. In 2016, The Center for Disease Control (CDC) and the New Hampshire Colorectal Cancer Screening Program (NHCRCSP) developed a Patient Navigation (PN) Model for Increasing Colonoscopy Quality and Completion: A Replication Manual. The manual provides replicable evidence based tools and specific information on implementing a patient navigation program to improve CRC screening. </a:t>
            </a:r>
          </a:p>
          <a:p>
            <a:r>
              <a:rPr lang="en-US" sz="1617" dirty="0"/>
              <a:t>The goal of this project is to implement and evaluate the SCRCSP and nurse navigation services. The project will measure the number of patients who complete CRC screening and utilize nurse navigation services in overcoming barriers to care. Primary outcomes are to improve screening rates after the SCRCSP intervention, increase access to CRC preventive screening and risk assessment, and increase the number of patients who complete CRC screening and utilize nurse navigation services in overcoming barriers to care.</a:t>
            </a:r>
          </a:p>
          <a:p>
            <a:pPr lvl="0"/>
            <a:endParaRPr lang="en-US" sz="1617" dirty="0"/>
          </a:p>
          <a:p>
            <a:endParaRPr lang="en-US" sz="1617" dirty="0"/>
          </a:p>
          <a:p>
            <a:pPr lvl="0"/>
            <a:endParaRPr lang="en-US" sz="1617" dirty="0"/>
          </a:p>
          <a:p>
            <a:endParaRPr lang="en-US" sz="1976" dirty="0"/>
          </a:p>
          <a:p>
            <a:endParaRPr lang="en-US" sz="2245" dirty="0"/>
          </a:p>
          <a:p>
            <a:endParaRPr lang="en-US" sz="2245" dirty="0"/>
          </a:p>
          <a:p>
            <a:endParaRPr lang="en-US" sz="2245" dirty="0"/>
          </a:p>
        </p:txBody>
      </p:sp>
      <p:sp>
        <p:nvSpPr>
          <p:cNvPr id="10" name="Title 16"/>
          <p:cNvSpPr>
            <a:spLocks noGrp="1"/>
          </p:cNvSpPr>
          <p:nvPr>
            <p:ph type="title"/>
          </p:nvPr>
        </p:nvSpPr>
        <p:spPr>
          <a:xfrm>
            <a:off x="532155" y="792035"/>
            <a:ext cx="11140069" cy="663451"/>
          </a:xfrm>
        </p:spPr>
        <p:txBody>
          <a:bodyPr/>
          <a:lstStyle>
            <a:lvl1pPr>
              <a:defRPr>
                <a:solidFill>
                  <a:schemeClr val="bg2"/>
                </a:solidFill>
              </a:defRPr>
            </a:lvl1pPr>
          </a:lstStyle>
          <a:p>
            <a:pPr lvl="1"/>
            <a:r>
              <a:rPr lang="en-US" sz="1437" b="1" dirty="0">
                <a:solidFill>
                  <a:srgbClr val="0A2240"/>
                </a:solidFill>
                <a:latin typeface="Verdana" charset="0"/>
                <a:ea typeface="Verdana" charset="0"/>
                <a:cs typeface="Verdana" charset="0"/>
              </a:rPr>
              <a:t>Read the description below.</a:t>
            </a:r>
            <a:br>
              <a:rPr lang="en-US" sz="1437" b="1" dirty="0">
                <a:solidFill>
                  <a:srgbClr val="0A2240"/>
                </a:solidFill>
                <a:latin typeface="Verdana" charset="0"/>
                <a:ea typeface="Verdana" charset="0"/>
                <a:cs typeface="Verdana" charset="0"/>
              </a:rPr>
            </a:br>
            <a:br>
              <a:rPr lang="en-US" sz="1437" b="1" dirty="0">
                <a:solidFill>
                  <a:srgbClr val="0A2240"/>
                </a:solidFill>
                <a:latin typeface="Verdana" charset="0"/>
                <a:ea typeface="Verdana" charset="0"/>
                <a:cs typeface="Verdana" charset="0"/>
              </a:rPr>
            </a:br>
            <a:r>
              <a:rPr lang="en-US" sz="1437" b="1" dirty="0">
                <a:solidFill>
                  <a:srgbClr val="0A2240"/>
                </a:solidFill>
                <a:latin typeface="Verdana" charset="0"/>
                <a:ea typeface="Verdana" charset="0"/>
                <a:cs typeface="Verdana" charset="0"/>
              </a:rPr>
              <a:t>Click “thumbs up” if the project is a Quality Improvement Project. Click “thumbs down” if research.</a:t>
            </a:r>
          </a:p>
        </p:txBody>
      </p:sp>
      <p:grpSp>
        <p:nvGrpSpPr>
          <p:cNvPr id="2" name="Group 11"/>
          <p:cNvGrpSpPr/>
          <p:nvPr/>
        </p:nvGrpSpPr>
        <p:grpSpPr>
          <a:xfrm>
            <a:off x="573490" y="2076366"/>
            <a:ext cx="8918354" cy="4446641"/>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grpSp>
      <p:sp>
        <p:nvSpPr>
          <p:cNvPr id="13" name="Title 3"/>
          <p:cNvSpPr txBox="1">
            <a:spLocks/>
          </p:cNvSpPr>
          <p:nvPr/>
        </p:nvSpPr>
        <p:spPr bwMode="auto">
          <a:xfrm>
            <a:off x="2488527" y="2187108"/>
            <a:ext cx="490756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821223"/>
            <a:r>
              <a:rPr lang="en-US" sz="2245" dirty="0"/>
              <a:t>Is this quality improvement?</a:t>
            </a:r>
          </a:p>
        </p:txBody>
      </p:sp>
      <p:pic>
        <p:nvPicPr>
          <p:cNvPr id="14" name="Audio 13">
            <a:hlinkClick r:id="" action="ppaction://media"/>
            <a:extLst>
              <a:ext uri="{FF2B5EF4-FFF2-40B4-BE49-F238E27FC236}">
                <a16:creationId xmlns:a16="http://schemas.microsoft.com/office/drawing/2014/main" id="{0E0B6EAD-CFD1-4B23-9DC3-A277C435E2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4817293"/>
      </p:ext>
    </p:extLst>
  </p:cSld>
  <p:clrMapOvr>
    <a:masterClrMapping/>
  </p:clrMapOvr>
  <mc:AlternateContent xmlns:mc="http://schemas.openxmlformats.org/markup-compatibility/2006" xmlns:p14="http://schemas.microsoft.com/office/powerpoint/2010/main">
    <mc:Choice Requires="p14">
      <p:transition spd="slow" p14:dur="2000" advTm="89553"/>
    </mc:Choice>
    <mc:Fallback xmlns="">
      <p:transition spd="slow" advTm="8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4" action="ppaction://hlinksldjump"/>
          </p:cNvPr>
          <p:cNvPicPr>
            <a:picLocks noChangeAspect="1"/>
          </p:cNvPicPr>
          <p:nvPr/>
        </p:nvPicPr>
        <p:blipFill>
          <a:blip r:embed="rId5" cstate="print"/>
          <a:stretch>
            <a:fillRect/>
          </a:stretch>
        </p:blipFill>
        <p:spPr>
          <a:xfrm>
            <a:off x="9760636" y="2410022"/>
            <a:ext cx="1772985" cy="1768813"/>
          </a:xfrm>
          <a:prstGeom prst="rect">
            <a:avLst/>
          </a:prstGeom>
        </p:spPr>
      </p:pic>
      <p:sp>
        <p:nvSpPr>
          <p:cNvPr id="6" name="Rectangle 5"/>
          <p:cNvSpPr/>
          <p:nvPr/>
        </p:nvSpPr>
        <p:spPr>
          <a:xfrm>
            <a:off x="0" y="33655"/>
            <a:ext cx="12191999"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Rectangle 7"/>
          <p:cNvSpPr/>
          <p:nvPr/>
        </p:nvSpPr>
        <p:spPr>
          <a:xfrm>
            <a:off x="426536" y="111409"/>
            <a:ext cx="7454285" cy="534634"/>
          </a:xfrm>
          <a:prstGeom prst="rect">
            <a:avLst/>
          </a:prstGeom>
        </p:spPr>
        <p:txBody>
          <a:bodyPr wrap="none">
            <a:spAutoFit/>
          </a:bodyPr>
          <a:lstStyle/>
          <a:p>
            <a:pPr marL="0" lvl="1"/>
            <a:r>
              <a:rPr lang="en-US" sz="2874" b="1" dirty="0">
                <a:solidFill>
                  <a:srgbClr val="0A2240"/>
                </a:solidFill>
                <a:latin typeface="Verdana" charset="0"/>
                <a:ea typeface="Verdana" charset="0"/>
                <a:cs typeface="Verdana" charset="0"/>
              </a:rPr>
              <a:t>Quality Improvement or Research?</a:t>
            </a:r>
          </a:p>
        </p:txBody>
      </p:sp>
      <p:sp>
        <p:nvSpPr>
          <p:cNvPr id="9" name="Text Placeholder 5"/>
          <p:cNvSpPr txBox="1">
            <a:spLocks/>
          </p:cNvSpPr>
          <p:nvPr/>
        </p:nvSpPr>
        <p:spPr>
          <a:xfrm>
            <a:off x="573489" y="2748156"/>
            <a:ext cx="8818877" cy="372185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617" dirty="0"/>
              <a:t>SCRCSP is a preventive screening program. In 2016, The Center for Disease Control (CDC) and the New Hampshire Colorectal Cancer Screening Program (NHCRCSP) developed a Patient Navigation (PN) Model for Increasing Colonoscopy Quality and Completion: A Replication Manual. The manual provides replicable evidence based tools and specific information on implementing a patient navigation program to improve CRC screening. </a:t>
            </a:r>
          </a:p>
          <a:p>
            <a:r>
              <a:rPr lang="en-US" sz="1617" dirty="0"/>
              <a:t>The goal of this project is to implement and evaluate the SCRCSP and nurse navigation services. The project will measure the number of patients who complete CRC screening and utilize nurse navigation services in overcoming barriers to care. Primary outcomes are to improve screening rates after the SCRCSP intervention, increase access to CRC preventive screening and risk assessment, and increase the number of patients who complete CRC screening and utilize nurse navigation services in overcoming barriers to care.</a:t>
            </a:r>
          </a:p>
          <a:p>
            <a:pPr lvl="0"/>
            <a:endParaRPr lang="en-US" sz="1617" dirty="0"/>
          </a:p>
          <a:p>
            <a:endParaRPr lang="en-US" sz="1617" dirty="0"/>
          </a:p>
          <a:p>
            <a:pPr lvl="0"/>
            <a:endParaRPr lang="en-US" sz="1617" dirty="0"/>
          </a:p>
          <a:p>
            <a:endParaRPr lang="en-US" sz="1976" dirty="0"/>
          </a:p>
          <a:p>
            <a:endParaRPr lang="en-US" sz="2245" dirty="0"/>
          </a:p>
          <a:p>
            <a:endParaRPr lang="en-US" sz="2245" dirty="0"/>
          </a:p>
          <a:p>
            <a:endParaRPr lang="en-US" sz="2245" dirty="0"/>
          </a:p>
        </p:txBody>
      </p:sp>
      <p:sp>
        <p:nvSpPr>
          <p:cNvPr id="10" name="Title 16"/>
          <p:cNvSpPr>
            <a:spLocks noGrp="1"/>
          </p:cNvSpPr>
          <p:nvPr>
            <p:ph type="title"/>
          </p:nvPr>
        </p:nvSpPr>
        <p:spPr>
          <a:xfrm>
            <a:off x="532155" y="792035"/>
            <a:ext cx="11140069" cy="663451"/>
          </a:xfrm>
        </p:spPr>
        <p:txBody>
          <a:bodyPr/>
          <a:lstStyle>
            <a:lvl1pPr>
              <a:defRPr>
                <a:solidFill>
                  <a:schemeClr val="bg2"/>
                </a:solidFill>
              </a:defRPr>
            </a:lvl1pPr>
          </a:lstStyle>
          <a:p>
            <a:pPr lvl="1"/>
            <a:r>
              <a:rPr lang="en-US" sz="1437" b="1" dirty="0">
                <a:solidFill>
                  <a:srgbClr val="0A2240"/>
                </a:solidFill>
                <a:latin typeface="Verdana" charset="0"/>
                <a:ea typeface="Verdana" charset="0"/>
                <a:cs typeface="Verdana" charset="0"/>
              </a:rPr>
              <a:t>Read the description below.</a:t>
            </a:r>
            <a:br>
              <a:rPr lang="en-US" sz="1437" b="1" dirty="0">
                <a:solidFill>
                  <a:srgbClr val="0A2240"/>
                </a:solidFill>
                <a:latin typeface="Verdana" charset="0"/>
                <a:ea typeface="Verdana" charset="0"/>
                <a:cs typeface="Verdana" charset="0"/>
              </a:rPr>
            </a:br>
            <a:br>
              <a:rPr lang="en-US" sz="1437" b="1" dirty="0">
                <a:solidFill>
                  <a:srgbClr val="0A2240"/>
                </a:solidFill>
                <a:latin typeface="Verdana" charset="0"/>
                <a:ea typeface="Verdana" charset="0"/>
                <a:cs typeface="Verdana" charset="0"/>
              </a:rPr>
            </a:br>
            <a:r>
              <a:rPr lang="en-US" sz="1437" b="1" dirty="0">
                <a:solidFill>
                  <a:srgbClr val="0A2240"/>
                </a:solidFill>
                <a:latin typeface="Verdana" charset="0"/>
                <a:ea typeface="Verdana" charset="0"/>
                <a:cs typeface="Verdana" charset="0"/>
              </a:rPr>
              <a:t>Click “thumbs up” if the project is a Quality Improvement Project. Click “thumbs down” if research.</a:t>
            </a:r>
          </a:p>
        </p:txBody>
      </p:sp>
      <p:grpSp>
        <p:nvGrpSpPr>
          <p:cNvPr id="2" name="Group 11"/>
          <p:cNvGrpSpPr/>
          <p:nvPr/>
        </p:nvGrpSpPr>
        <p:grpSpPr>
          <a:xfrm>
            <a:off x="573490" y="2076366"/>
            <a:ext cx="8918354" cy="4446641"/>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grpSp>
      <p:sp>
        <p:nvSpPr>
          <p:cNvPr id="13" name="Title 3"/>
          <p:cNvSpPr txBox="1">
            <a:spLocks/>
          </p:cNvSpPr>
          <p:nvPr/>
        </p:nvSpPr>
        <p:spPr bwMode="auto">
          <a:xfrm>
            <a:off x="2488527" y="2187108"/>
            <a:ext cx="490756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821223"/>
            <a:r>
              <a:rPr lang="en-US" sz="2245" dirty="0"/>
              <a:t>Is this quality improvement?</a:t>
            </a:r>
          </a:p>
        </p:txBody>
      </p:sp>
      <p:pic>
        <p:nvPicPr>
          <p:cNvPr id="14" name="Picture 13"/>
          <p:cNvPicPr>
            <a:picLocks noChangeAspect="1"/>
          </p:cNvPicPr>
          <p:nvPr/>
        </p:nvPicPr>
        <p:blipFill>
          <a:blip r:embed="rId6" cstate="print">
            <a:alphaModFix amt="30000"/>
          </a:blip>
          <a:stretch>
            <a:fillRect/>
          </a:stretch>
        </p:blipFill>
        <p:spPr>
          <a:xfrm>
            <a:off x="9772655" y="4597534"/>
            <a:ext cx="1833795" cy="1712041"/>
          </a:xfrm>
          <a:prstGeom prst="rect">
            <a:avLst/>
          </a:prstGeom>
        </p:spPr>
      </p:pic>
      <p:sp>
        <p:nvSpPr>
          <p:cNvPr id="15" name="Rectangle 14"/>
          <p:cNvSpPr/>
          <p:nvPr/>
        </p:nvSpPr>
        <p:spPr>
          <a:xfrm>
            <a:off x="4926501" y="103315"/>
            <a:ext cx="6748316" cy="1768185"/>
          </a:xfrm>
          <a:prstGeom prst="rect">
            <a:avLst/>
          </a:prstGeom>
          <a:solidFill>
            <a:srgbClr val="F0F0F0"/>
          </a:solidFill>
          <a:ln w="57150">
            <a:solidFill>
              <a:srgbClr val="00B050"/>
            </a:solidFill>
          </a:ln>
        </p:spPr>
        <p:txBody>
          <a:bodyPr wrap="square" lIns="164250" tIns="82125" rIns="164250" bIns="82125" rtlCol="0">
            <a:noAutofit/>
          </a:bodyPr>
          <a:lstStyle/>
          <a:p>
            <a:r>
              <a:rPr lang="en-US" sz="1437" b="1" dirty="0">
                <a:solidFill>
                  <a:srgbClr val="0A2240"/>
                </a:solidFill>
                <a:latin typeface="Verdana" panose="020B0604030504040204" pitchFamily="34" charset="0"/>
                <a:ea typeface="Verdana" panose="020B0604030504040204" pitchFamily="34" charset="0"/>
                <a:cs typeface="Verdana" panose="020B0604030504040204" pitchFamily="34" charset="0"/>
              </a:rPr>
              <a:t>That’s right!</a:t>
            </a:r>
          </a:p>
          <a:p>
            <a:endPar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rPr>
              <a:t>This is quality improvement.</a:t>
            </a:r>
          </a:p>
          <a:p>
            <a:endPar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dirty="0">
                <a:solidFill>
                  <a:srgbClr val="0A2240"/>
                </a:solidFill>
                <a:latin typeface="Verdana" panose="020B0604030504040204" pitchFamily="34" charset="0"/>
                <a:ea typeface="Verdana" panose="020B0604030504040204" pitchFamily="34" charset="0"/>
                <a:cs typeface="Verdana" panose="020B0604030504040204" pitchFamily="34" charset="0"/>
              </a:rPr>
              <a:t>The outcomes are focused on implementing and measuring the success of an already proven method. Unlike the previous example, they are not trying to establish the efficacy of this tool.</a:t>
            </a:r>
          </a:p>
        </p:txBody>
      </p:sp>
      <p:sp>
        <p:nvSpPr>
          <p:cNvPr id="16" name="Rounded Rectangle 15">
            <a:hlinkClick r:id="rId7" action="ppaction://hlinksldjump"/>
          </p:cNvPr>
          <p:cNvSpPr/>
          <p:nvPr/>
        </p:nvSpPr>
        <p:spPr>
          <a:xfrm>
            <a:off x="11320056" y="6184490"/>
            <a:ext cx="704335" cy="39779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78" dirty="0">
                <a:solidFill>
                  <a:schemeClr val="tx1">
                    <a:lumMod val="75000"/>
                  </a:schemeClr>
                </a:solidFill>
              </a:rPr>
              <a:t>Next &gt;</a:t>
            </a:r>
          </a:p>
        </p:txBody>
      </p:sp>
      <p:pic>
        <p:nvPicPr>
          <p:cNvPr id="4" name="Audio 3">
            <a:hlinkClick r:id="" action="ppaction://media"/>
            <a:extLst>
              <a:ext uri="{FF2B5EF4-FFF2-40B4-BE49-F238E27FC236}">
                <a16:creationId xmlns:a16="http://schemas.microsoft.com/office/drawing/2014/main" id="{098BDE73-23FC-4E8F-95D2-3A525246E9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6379510"/>
      </p:ext>
    </p:extLst>
  </p:cSld>
  <p:clrMapOvr>
    <a:masterClrMapping/>
  </p:clrMapOvr>
  <mc:AlternateContent xmlns:mc="http://schemas.openxmlformats.org/markup-compatibility/2006" xmlns:p14="http://schemas.microsoft.com/office/powerpoint/2010/main">
    <mc:Choice Requires="p14">
      <p:transition spd="slow" p14:dur="2000" advTm="38027"/>
    </mc:Choice>
    <mc:Fallback xmlns="">
      <p:transition spd="slow" advTm="38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1999"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598445" y="344451"/>
            <a:ext cx="10293653" cy="10364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The Publication Myth</a:t>
            </a:r>
          </a:p>
          <a:p>
            <a:pPr defTabSz="821223"/>
            <a:endParaRPr lang="en-US" sz="2245" dirty="0"/>
          </a:p>
          <a:p>
            <a:pPr defTabSz="821223"/>
            <a:r>
              <a:rPr lang="en-US" sz="2245" b="0" dirty="0"/>
              <a:t>Publication does not make a project research, requiring IRB review.</a:t>
            </a:r>
          </a:p>
        </p:txBody>
      </p:sp>
      <p:sp>
        <p:nvSpPr>
          <p:cNvPr id="7" name="Rectangle 5"/>
          <p:cNvSpPr txBox="1">
            <a:spLocks noChangeArrowheads="1"/>
          </p:cNvSpPr>
          <p:nvPr/>
        </p:nvSpPr>
        <p:spPr>
          <a:xfrm>
            <a:off x="299899" y="2031126"/>
            <a:ext cx="11592199" cy="4262194"/>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r>
              <a:rPr lang="ja-JP" altLang="en-US" sz="2515" dirty="0">
                <a:latin typeface="Verdana" charset="0"/>
                <a:ea typeface="Verdana" charset="0"/>
                <a:cs typeface="Verdana" charset="0"/>
              </a:rPr>
              <a:t>“</a:t>
            </a:r>
            <a:r>
              <a:rPr lang="en-US" sz="2515" dirty="0">
                <a:latin typeface="Verdana" charset="0"/>
                <a:ea typeface="Verdana" charset="0"/>
                <a:cs typeface="Verdana" charset="0"/>
              </a:rPr>
              <a:t>Intent to publish is an </a:t>
            </a:r>
            <a:r>
              <a:rPr lang="en-US" sz="2515" b="1" dirty="0">
                <a:latin typeface="Verdana" charset="0"/>
                <a:ea typeface="Verdana" charset="0"/>
                <a:cs typeface="Verdana" charset="0"/>
              </a:rPr>
              <a:t>insufficient</a:t>
            </a:r>
            <a:r>
              <a:rPr lang="en-US" sz="2515" dirty="0">
                <a:latin typeface="Verdana" charset="0"/>
                <a:ea typeface="Verdana" charset="0"/>
                <a:cs typeface="Verdana" charset="0"/>
              </a:rPr>
              <a:t> criterion for determining whether a quality improvement activity involves research.</a:t>
            </a:r>
          </a:p>
          <a:p>
            <a:pPr marL="0" indent="0" defTabSz="821223">
              <a:buNone/>
            </a:pPr>
            <a:r>
              <a:rPr lang="en-US" sz="1796" dirty="0">
                <a:latin typeface="Verdana" charset="0"/>
                <a:ea typeface="Verdana" charset="0"/>
                <a:cs typeface="Verdana" charset="0"/>
                <a:sym typeface="Verdana" charset="0"/>
              </a:rPr>
              <a:t>The regulatory definition under 45 CFR 46.102(d) is </a:t>
            </a:r>
            <a:r>
              <a:rPr lang="ja-JP" altLang="en-US" sz="1796" dirty="0">
                <a:latin typeface="Verdana" charset="0"/>
                <a:ea typeface="Verdana" charset="0"/>
                <a:cs typeface="Verdana" charset="0"/>
                <a:sym typeface="Verdana" charset="0"/>
              </a:rPr>
              <a:t>“</a:t>
            </a:r>
            <a:r>
              <a:rPr lang="en-US" sz="1796" i="1" dirty="0">
                <a:latin typeface="Verdana" charset="0"/>
                <a:ea typeface="Verdana" charset="0"/>
                <a:cs typeface="Verdana" charset="0"/>
                <a:sym typeface="Verdana" charset="0"/>
              </a:rPr>
              <a:t>Research</a:t>
            </a:r>
            <a:r>
              <a:rPr lang="en-US" sz="1796" dirty="0">
                <a:latin typeface="Verdana" charset="0"/>
                <a:ea typeface="Verdana" charset="0"/>
                <a:cs typeface="Verdana" charset="0"/>
                <a:sym typeface="Verdana" charset="0"/>
              </a:rPr>
              <a:t> means a systematic investigation, including research development, testing and evaluation, designed to develop or contribute to generalizable knowledge.</a:t>
            </a:r>
            <a:r>
              <a:rPr lang="ja-JP" altLang="en-US" sz="1796" dirty="0">
                <a:latin typeface="Verdana" charset="0"/>
                <a:ea typeface="Verdana" charset="0"/>
                <a:cs typeface="Verdana" charset="0"/>
                <a:sym typeface="Verdana" charset="0"/>
              </a:rPr>
              <a:t>”</a:t>
            </a:r>
            <a:r>
              <a:rPr lang="en-US" sz="1796" dirty="0">
                <a:latin typeface="Verdana" charset="0"/>
                <a:ea typeface="Verdana" charset="0"/>
                <a:cs typeface="Verdana" charset="0"/>
                <a:sym typeface="Verdana" charset="0"/>
              </a:rPr>
              <a:t> </a:t>
            </a:r>
          </a:p>
          <a:p>
            <a:pPr marL="0" indent="0" defTabSz="821223">
              <a:buNone/>
            </a:pPr>
            <a:r>
              <a:rPr lang="en-US" sz="1796" b="1" dirty="0">
                <a:latin typeface="Verdana" charset="0"/>
                <a:ea typeface="Verdana" charset="0"/>
                <a:cs typeface="Verdana" charset="0"/>
                <a:sym typeface="Verdana" charset="0"/>
              </a:rPr>
              <a:t>Planning to publish an account of a quality improvement project does not necessarily mean that the project fits the definition of research</a:t>
            </a:r>
            <a:r>
              <a:rPr lang="en-US" sz="1796" dirty="0">
                <a:latin typeface="Verdana" charset="0"/>
                <a:ea typeface="Verdana" charset="0"/>
                <a:cs typeface="Verdana" charset="0"/>
                <a:sym typeface="Verdana" charset="0"/>
              </a:rPr>
              <a:t>; people seek to publish descriptions of non-research activities for a variety of reasons, if they believe others may be interested in learning about those activities. </a:t>
            </a:r>
          </a:p>
          <a:p>
            <a:pPr marL="0" indent="0" defTabSz="821223">
              <a:buNone/>
            </a:pPr>
            <a:r>
              <a:rPr lang="en-US" sz="1796" dirty="0">
                <a:latin typeface="Verdana" charset="0"/>
                <a:ea typeface="Verdana" charset="0"/>
                <a:cs typeface="Verdana" charset="0"/>
                <a:sym typeface="Verdana" charset="0"/>
              </a:rPr>
              <a:t>Conversely, </a:t>
            </a:r>
            <a:r>
              <a:rPr lang="en-US" sz="1796" b="1" dirty="0">
                <a:latin typeface="Verdana" charset="0"/>
                <a:ea typeface="Verdana" charset="0"/>
                <a:cs typeface="Verdana" charset="0"/>
                <a:sym typeface="Verdana" charset="0"/>
              </a:rPr>
              <a:t>a quality improvement project may involve research even if there is no intent to publish the results</a:t>
            </a:r>
            <a:r>
              <a:rPr lang="en-US" sz="1796" dirty="0">
                <a:latin typeface="Verdana" charset="0"/>
                <a:ea typeface="Verdana" charset="0"/>
                <a:cs typeface="Verdana" charset="0"/>
                <a:sym typeface="Verdana" charset="0"/>
              </a:rPr>
              <a:t>.</a:t>
            </a:r>
          </a:p>
        </p:txBody>
      </p:sp>
      <p:sp>
        <p:nvSpPr>
          <p:cNvPr id="10" name="Rectangle 6"/>
          <p:cNvSpPr>
            <a:spLocks/>
          </p:cNvSpPr>
          <p:nvPr/>
        </p:nvSpPr>
        <p:spPr bwMode="auto">
          <a:xfrm>
            <a:off x="7803793" y="6103975"/>
            <a:ext cx="3956982" cy="4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257" dirty="0">
                <a:cs typeface="Cochin" charset="0"/>
              </a:rPr>
              <a:t>OHRP, FAQ, http://www.hhs.gov/ohrp/qualityfaq.html</a:t>
            </a:r>
          </a:p>
        </p:txBody>
      </p:sp>
      <p:pic>
        <p:nvPicPr>
          <p:cNvPr id="11" name="Picture 10"/>
          <p:cNvPicPr>
            <a:picLocks noChangeAspect="1"/>
          </p:cNvPicPr>
          <p:nvPr/>
        </p:nvPicPr>
        <p:blipFill>
          <a:blip r:embed="rId4" cstate="print"/>
          <a:stretch>
            <a:fillRect/>
          </a:stretch>
        </p:blipFill>
        <p:spPr>
          <a:xfrm>
            <a:off x="0" y="62348"/>
            <a:ext cx="1320440" cy="1600644"/>
          </a:xfrm>
          <a:prstGeom prst="rect">
            <a:avLst/>
          </a:prstGeom>
        </p:spPr>
      </p:pic>
      <p:pic>
        <p:nvPicPr>
          <p:cNvPr id="4" name="Audio 3">
            <a:hlinkClick r:id="" action="ppaction://media"/>
            <a:extLst>
              <a:ext uri="{FF2B5EF4-FFF2-40B4-BE49-F238E27FC236}">
                <a16:creationId xmlns:a16="http://schemas.microsoft.com/office/drawing/2014/main" id="{2D41924A-6FFB-4FE0-A876-8F63566AF8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5854193"/>
      </p:ext>
    </p:extLst>
  </p:cSld>
  <p:clrMapOvr>
    <a:masterClrMapping/>
  </p:clrMapOvr>
  <mc:AlternateContent xmlns:mc="http://schemas.openxmlformats.org/markup-compatibility/2006" xmlns:p14="http://schemas.microsoft.com/office/powerpoint/2010/main">
    <mc:Choice Requires="p14">
      <p:transition spd="slow" p14:dur="2000" advTm="99007"/>
    </mc:Choice>
    <mc:Fallback xmlns="">
      <p:transition spd="slow" advTm="99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1999"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636148" y="555097"/>
            <a:ext cx="8919700"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The Publication Myth</a:t>
            </a:r>
          </a:p>
        </p:txBody>
      </p:sp>
      <p:sp>
        <p:nvSpPr>
          <p:cNvPr id="7" name="Rectangle 5"/>
          <p:cNvSpPr txBox="1">
            <a:spLocks noChangeArrowheads="1"/>
          </p:cNvSpPr>
          <p:nvPr/>
        </p:nvSpPr>
        <p:spPr>
          <a:xfrm>
            <a:off x="299899" y="2031126"/>
            <a:ext cx="11592199" cy="4262194"/>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600" dirty="0">
                <a:latin typeface="Verdana" charset="0"/>
                <a:ea typeface="Verdana" charset="0"/>
                <a:cs typeface="Verdana" charset="0"/>
                <a:sym typeface="Verdana" charset="0"/>
              </a:rPr>
              <a:t>There is much to be learned from a shared experience. QI projects can be published without prior IRB review.</a:t>
            </a:r>
          </a:p>
        </p:txBody>
      </p:sp>
      <p:pic>
        <p:nvPicPr>
          <p:cNvPr id="11" name="Picture 10"/>
          <p:cNvPicPr>
            <a:picLocks noChangeAspect="1"/>
          </p:cNvPicPr>
          <p:nvPr/>
        </p:nvPicPr>
        <p:blipFill>
          <a:blip r:embed="rId4" cstate="print"/>
          <a:stretch>
            <a:fillRect/>
          </a:stretch>
        </p:blipFill>
        <p:spPr>
          <a:xfrm>
            <a:off x="0" y="62348"/>
            <a:ext cx="1320440" cy="1600644"/>
          </a:xfrm>
          <a:prstGeom prst="rect">
            <a:avLst/>
          </a:prstGeom>
        </p:spPr>
      </p:pic>
      <p:sp>
        <p:nvSpPr>
          <p:cNvPr id="4" name="Star: 5 Points 3">
            <a:extLst>
              <a:ext uri="{FF2B5EF4-FFF2-40B4-BE49-F238E27FC236}">
                <a16:creationId xmlns:a16="http://schemas.microsoft.com/office/drawing/2014/main" id="{28A9AC19-5878-4348-9F27-6DB5558CBCE3}"/>
              </a:ext>
            </a:extLst>
          </p:cNvPr>
          <p:cNvSpPr/>
          <p:nvPr/>
        </p:nvSpPr>
        <p:spPr>
          <a:xfrm rot="20453203">
            <a:off x="1287776" y="3519569"/>
            <a:ext cx="680847" cy="758153"/>
          </a:xfrm>
          <a:prstGeom prst="star5">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3" name="Title 3">
            <a:extLst>
              <a:ext uri="{FF2B5EF4-FFF2-40B4-BE49-F238E27FC236}">
                <a16:creationId xmlns:a16="http://schemas.microsoft.com/office/drawing/2014/main" id="{C604AF98-DCFF-4CD1-A754-C5642B61A033}"/>
              </a:ext>
            </a:extLst>
          </p:cNvPr>
          <p:cNvSpPr txBox="1">
            <a:spLocks/>
          </p:cNvSpPr>
          <p:nvPr/>
        </p:nvSpPr>
        <p:spPr bwMode="auto">
          <a:xfrm>
            <a:off x="2300298" y="3629943"/>
            <a:ext cx="9591799" cy="22913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Referring to the Project as Research</a:t>
            </a:r>
          </a:p>
          <a:p>
            <a:pPr defTabSz="821223"/>
            <a:endParaRPr lang="en-US" sz="2245" dirty="0"/>
          </a:p>
          <a:p>
            <a:pPr lvl="5"/>
            <a:r>
              <a:rPr lang="en-US" sz="2600" dirty="0">
                <a:solidFill>
                  <a:srgbClr val="002060"/>
                </a:solidFill>
              </a:rPr>
              <a:t>QI Projects cannot be represented as “research”. </a:t>
            </a:r>
          </a:p>
          <a:p>
            <a:pPr lvl="5"/>
            <a:r>
              <a:rPr lang="en-US" sz="2600" dirty="0">
                <a:solidFill>
                  <a:srgbClr val="002060"/>
                </a:solidFill>
              </a:rPr>
              <a:t>No use of the word “research” is allowed since labeling a project conducted under these parameters as “research” is inaccurate and misleading.</a:t>
            </a:r>
          </a:p>
        </p:txBody>
      </p:sp>
      <p:pic>
        <p:nvPicPr>
          <p:cNvPr id="2" name="Audio 1">
            <a:hlinkClick r:id="" action="ppaction://media"/>
            <a:extLst>
              <a:ext uri="{FF2B5EF4-FFF2-40B4-BE49-F238E27FC236}">
                <a16:creationId xmlns:a16="http://schemas.microsoft.com/office/drawing/2014/main" id="{0225FC62-CE36-44ED-BBAC-3478E574B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6391072"/>
      </p:ext>
    </p:extLst>
  </p:cSld>
  <p:clrMapOvr>
    <a:masterClrMapping/>
  </p:clrMapOvr>
  <mc:AlternateContent xmlns:mc="http://schemas.openxmlformats.org/markup-compatibility/2006" xmlns:p14="http://schemas.microsoft.com/office/powerpoint/2010/main">
    <mc:Choice Requires="p14">
      <p:transition spd="slow" p14:dur="2000" advTm="74065"/>
    </mc:Choice>
    <mc:Fallback xmlns="">
      <p:transition spd="slow" advTm="74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1999"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603487" y="513291"/>
            <a:ext cx="9965662"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Publication Reference</a:t>
            </a:r>
          </a:p>
        </p:txBody>
      </p:sp>
      <p:sp>
        <p:nvSpPr>
          <p:cNvPr id="7" name="Rectangle 5"/>
          <p:cNvSpPr txBox="1">
            <a:spLocks noChangeArrowheads="1"/>
          </p:cNvSpPr>
          <p:nvPr/>
        </p:nvSpPr>
        <p:spPr>
          <a:xfrm>
            <a:off x="299899" y="2031126"/>
            <a:ext cx="11592199" cy="4262194"/>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00" dirty="0"/>
              <a:t>If the project was not submitted to the IRB for determination, the following statement may be included in the manuscript: “This project was undertaken as a Quality Improvement Initiative and as such does not constitute human subjects research.” </a:t>
            </a:r>
          </a:p>
          <a:p>
            <a:pPr marL="0" indent="0" defTabSz="821223">
              <a:buNone/>
            </a:pPr>
            <a:r>
              <a:rPr lang="en-US" sz="2800" dirty="0"/>
              <a:t>If the project was reviewed by the IRB and was determined not to be human subjects research, the following statement can be included in the manuscript: “This Quality Improvement Initiative was reviewed and determined to not meet the criteria for human subjects research by the TAMU-CC Institutional Review Board.”</a:t>
            </a:r>
            <a:endParaRPr lang="en-US" sz="2600" dirty="0">
              <a:latin typeface="Verdana" charset="0"/>
              <a:ea typeface="Verdana" charset="0"/>
              <a:cs typeface="Verdana" charset="0"/>
              <a:sym typeface="Verdana" charset="0"/>
            </a:endParaRPr>
          </a:p>
          <a:p>
            <a:pPr marL="0" indent="0" defTabSz="821223">
              <a:buNone/>
            </a:pPr>
            <a:endParaRPr lang="en-US" sz="2600" dirty="0">
              <a:latin typeface="Verdana" charset="0"/>
              <a:ea typeface="Verdana" charset="0"/>
              <a:cs typeface="Verdana" charset="0"/>
              <a:sym typeface="Verdana" charset="0"/>
            </a:endParaRPr>
          </a:p>
        </p:txBody>
      </p:sp>
      <p:pic>
        <p:nvPicPr>
          <p:cNvPr id="11" name="Picture 10"/>
          <p:cNvPicPr>
            <a:picLocks noChangeAspect="1"/>
          </p:cNvPicPr>
          <p:nvPr/>
        </p:nvPicPr>
        <p:blipFill>
          <a:blip r:embed="rId4" cstate="print"/>
          <a:stretch>
            <a:fillRect/>
          </a:stretch>
        </p:blipFill>
        <p:spPr>
          <a:xfrm>
            <a:off x="0" y="62348"/>
            <a:ext cx="1320440" cy="1600644"/>
          </a:xfrm>
          <a:prstGeom prst="rect">
            <a:avLst/>
          </a:prstGeom>
        </p:spPr>
      </p:pic>
      <p:pic>
        <p:nvPicPr>
          <p:cNvPr id="2" name="Audio 1">
            <a:hlinkClick r:id="" action="ppaction://media"/>
            <a:extLst>
              <a:ext uri="{FF2B5EF4-FFF2-40B4-BE49-F238E27FC236}">
                <a16:creationId xmlns:a16="http://schemas.microsoft.com/office/drawing/2014/main" id="{55227201-20B1-4EE2-9C10-F3E0E2AC1A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5476888"/>
      </p:ext>
    </p:extLst>
  </p:cSld>
  <p:clrMapOvr>
    <a:masterClrMapping/>
  </p:clrMapOvr>
  <mc:AlternateContent xmlns:mc="http://schemas.openxmlformats.org/markup-compatibility/2006" xmlns:p14="http://schemas.microsoft.com/office/powerpoint/2010/main">
    <mc:Choice Requires="p14">
      <p:transition spd="slow" p14:dur="2000" advTm="77663"/>
    </mc:Choice>
    <mc:Fallback xmlns="">
      <p:transition spd="slow" advTm="77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78" y="1628725"/>
            <a:ext cx="12172122" cy="4981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4" name="Rectangle 3"/>
          <p:cNvSpPr/>
          <p:nvPr/>
        </p:nvSpPr>
        <p:spPr>
          <a:xfrm>
            <a:off x="2123071" y="258457"/>
            <a:ext cx="9676802" cy="672813"/>
          </a:xfrm>
          <a:prstGeom prst="rect">
            <a:avLst/>
          </a:prstGeom>
        </p:spPr>
        <p:txBody>
          <a:bodyPr wrap="square">
            <a:spAutoFit/>
          </a:bodyPr>
          <a:lstStyle/>
          <a:p>
            <a:r>
              <a:rPr lang="en-US" sz="2155" b="1" dirty="0">
                <a:solidFill>
                  <a:srgbClr val="0A2240"/>
                </a:solidFill>
                <a:latin typeface="Verdana" panose="020B0604030504040204" pitchFamily="34" charset="0"/>
                <a:ea typeface="Verdana" panose="020B0604030504040204" pitchFamily="34" charset="0"/>
                <a:cs typeface="Verdana" panose="020B0604030504040204" pitchFamily="34" charset="0"/>
              </a:rPr>
              <a:t>Conclusion</a:t>
            </a:r>
          </a:p>
          <a:p>
            <a:endParaRPr lang="en-US" sz="1617"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le 4"/>
          <p:cNvSpPr>
            <a:spLocks noGrp="1"/>
          </p:cNvSpPr>
          <p:nvPr>
            <p:ph type="title"/>
          </p:nvPr>
        </p:nvSpPr>
        <p:spPr>
          <a:xfrm>
            <a:off x="640496" y="1938132"/>
            <a:ext cx="7784229" cy="345529"/>
          </a:xfrm>
        </p:spPr>
        <p:txBody>
          <a:bodyPr/>
          <a:lstStyle>
            <a:lvl1pPr>
              <a:defRPr baseline="0"/>
            </a:lvl1pPr>
          </a:lstStyle>
          <a:p>
            <a:r>
              <a:rPr lang="en-US" dirty="0"/>
              <a:t>Course Objectives:</a:t>
            </a:r>
          </a:p>
        </p:txBody>
      </p:sp>
      <p:pic>
        <p:nvPicPr>
          <p:cNvPr id="9" name="Picture 8"/>
          <p:cNvPicPr>
            <a:picLocks noChangeAspect="1"/>
          </p:cNvPicPr>
          <p:nvPr/>
        </p:nvPicPr>
        <p:blipFill>
          <a:blip r:embed="rId4" cstate="print"/>
          <a:stretch>
            <a:fillRect/>
          </a:stretch>
        </p:blipFill>
        <p:spPr>
          <a:xfrm>
            <a:off x="392127" y="28081"/>
            <a:ext cx="1212870" cy="1600644"/>
          </a:xfrm>
          <a:prstGeom prst="rect">
            <a:avLst/>
          </a:prstGeom>
        </p:spPr>
      </p:pic>
      <p:sp>
        <p:nvSpPr>
          <p:cNvPr id="13" name="Text Placeholder 3">
            <a:extLst>
              <a:ext uri="{FF2B5EF4-FFF2-40B4-BE49-F238E27FC236}">
                <a16:creationId xmlns:a16="http://schemas.microsoft.com/office/drawing/2014/main" id="{058C0AF0-6362-4AB7-949E-A27BA1D43CA9}"/>
              </a:ext>
            </a:extLst>
          </p:cNvPr>
          <p:cNvSpPr txBox="1">
            <a:spLocks/>
          </p:cNvSpPr>
          <p:nvPr/>
        </p:nvSpPr>
        <p:spPr>
          <a:xfrm>
            <a:off x="998562" y="2386607"/>
            <a:ext cx="10414585" cy="3066964"/>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baseline="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0A2240"/>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821223"/>
            <a:r>
              <a:rPr lang="en-US" sz="2600" dirty="0"/>
              <a:t>Defining Research</a:t>
            </a:r>
          </a:p>
          <a:p>
            <a:pPr defTabSz="821223"/>
            <a:r>
              <a:rPr lang="en-US" sz="2600" dirty="0"/>
              <a:t>Understanding the distinction between Quality Improvement and Research</a:t>
            </a:r>
          </a:p>
        </p:txBody>
      </p:sp>
      <p:pic>
        <p:nvPicPr>
          <p:cNvPr id="8" name="Picture 7"/>
          <p:cNvPicPr>
            <a:picLocks noChangeAspect="1"/>
          </p:cNvPicPr>
          <p:nvPr/>
        </p:nvPicPr>
        <p:blipFill>
          <a:blip r:embed="rId5" cstate="print"/>
          <a:stretch>
            <a:fillRect/>
          </a:stretch>
        </p:blipFill>
        <p:spPr>
          <a:xfrm>
            <a:off x="989769" y="2334719"/>
            <a:ext cx="438977" cy="393483"/>
          </a:xfrm>
          <a:prstGeom prst="rect">
            <a:avLst/>
          </a:prstGeom>
          <a:noFill/>
        </p:spPr>
      </p:pic>
      <p:pic>
        <p:nvPicPr>
          <p:cNvPr id="14" name="Picture 13">
            <a:extLst>
              <a:ext uri="{FF2B5EF4-FFF2-40B4-BE49-F238E27FC236}">
                <a16:creationId xmlns:a16="http://schemas.microsoft.com/office/drawing/2014/main" id="{15F012E3-8394-486E-B644-3B83E8CCAEC0}"/>
              </a:ext>
            </a:extLst>
          </p:cNvPr>
          <p:cNvPicPr>
            <a:picLocks noChangeAspect="1"/>
          </p:cNvPicPr>
          <p:nvPr/>
        </p:nvPicPr>
        <p:blipFill>
          <a:blip r:embed="rId5" cstate="print"/>
          <a:stretch>
            <a:fillRect/>
          </a:stretch>
        </p:blipFill>
        <p:spPr>
          <a:xfrm>
            <a:off x="989770" y="3033439"/>
            <a:ext cx="438977" cy="393483"/>
          </a:xfrm>
          <a:prstGeom prst="rect">
            <a:avLst/>
          </a:prstGeom>
          <a:noFill/>
        </p:spPr>
      </p:pic>
      <p:pic>
        <p:nvPicPr>
          <p:cNvPr id="5" name="Audio 4">
            <a:hlinkClick r:id="" action="ppaction://media"/>
            <a:extLst>
              <a:ext uri="{FF2B5EF4-FFF2-40B4-BE49-F238E27FC236}">
                <a16:creationId xmlns:a16="http://schemas.microsoft.com/office/drawing/2014/main" id="{2F15F2B7-AEC3-40B6-9CA8-BBA1761C17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6393673"/>
      </p:ext>
    </p:extLst>
  </p:cSld>
  <p:clrMapOvr>
    <a:masterClrMapping/>
  </p:clrMapOvr>
  <mc:AlternateContent xmlns:mc="http://schemas.openxmlformats.org/markup-compatibility/2006" xmlns:p14="http://schemas.microsoft.com/office/powerpoint/2010/main">
    <mc:Choice Requires="p14">
      <p:transition spd="slow" p14:dur="2000" advTm="18771"/>
    </mc:Choice>
    <mc:Fallback xmlns="">
      <p:transition spd="slow" advTm="1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39090"/>
            <a:ext cx="12192000" cy="500256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537658" y="293883"/>
            <a:ext cx="10746105" cy="10364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Federal regulations gives us various levels of IRB review.</a:t>
            </a:r>
          </a:p>
          <a:p>
            <a:pPr defTabSz="821223"/>
            <a:endParaRPr lang="en-US" sz="2245" dirty="0"/>
          </a:p>
          <a:p>
            <a:pPr defTabSz="821223"/>
            <a:r>
              <a:rPr lang="en-US" sz="2245" b="0" dirty="0"/>
              <a:t>Labels are used to describe the review process the study will undergo.</a:t>
            </a:r>
          </a:p>
        </p:txBody>
      </p:sp>
      <p:sp>
        <p:nvSpPr>
          <p:cNvPr id="2" name="Triangle 1"/>
          <p:cNvSpPr/>
          <p:nvPr/>
        </p:nvSpPr>
        <p:spPr>
          <a:xfrm>
            <a:off x="3168801" y="1770011"/>
            <a:ext cx="5870499" cy="475959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8" name="Straight Connector 7"/>
          <p:cNvCxnSpPr/>
          <p:nvPr/>
        </p:nvCxnSpPr>
        <p:spPr>
          <a:xfrm>
            <a:off x="5297381" y="3047715"/>
            <a:ext cx="1613330" cy="132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331372" y="4698568"/>
            <a:ext cx="3545348" cy="18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44802" y="5555108"/>
            <a:ext cx="4658235" cy="5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132524" y="5791455"/>
            <a:ext cx="1965612" cy="341184"/>
          </a:xfrm>
          <a:prstGeom prst="rect">
            <a:avLst/>
          </a:prstGeom>
          <a:noFill/>
        </p:spPr>
        <p:txBody>
          <a:bodyPr wrap="square" rtlCol="0">
            <a:spAutoFit/>
          </a:bodyPr>
          <a:lstStyle/>
          <a:p>
            <a:pPr algn="ctr"/>
            <a:r>
              <a:rPr lang="en-US" sz="1617" dirty="0"/>
              <a:t>Full Committee</a:t>
            </a:r>
          </a:p>
        </p:txBody>
      </p:sp>
      <p:sp>
        <p:nvSpPr>
          <p:cNvPr id="28" name="TextBox 27"/>
          <p:cNvSpPr txBox="1"/>
          <p:nvPr/>
        </p:nvSpPr>
        <p:spPr>
          <a:xfrm>
            <a:off x="5132524" y="4953269"/>
            <a:ext cx="1965612" cy="341184"/>
          </a:xfrm>
          <a:prstGeom prst="rect">
            <a:avLst/>
          </a:prstGeom>
          <a:noFill/>
        </p:spPr>
        <p:txBody>
          <a:bodyPr wrap="square" rtlCol="0">
            <a:spAutoFit/>
          </a:bodyPr>
          <a:lstStyle/>
          <a:p>
            <a:pPr algn="ctr"/>
            <a:r>
              <a:rPr lang="en-US" sz="1617" dirty="0"/>
              <a:t>Expedited</a:t>
            </a:r>
          </a:p>
        </p:txBody>
      </p:sp>
      <p:sp>
        <p:nvSpPr>
          <p:cNvPr id="32" name="TextBox 31"/>
          <p:cNvSpPr txBox="1"/>
          <p:nvPr/>
        </p:nvSpPr>
        <p:spPr>
          <a:xfrm>
            <a:off x="4809408" y="3966342"/>
            <a:ext cx="2611842" cy="590033"/>
          </a:xfrm>
          <a:prstGeom prst="rect">
            <a:avLst/>
          </a:prstGeom>
          <a:noFill/>
        </p:spPr>
        <p:txBody>
          <a:bodyPr wrap="square" rtlCol="0">
            <a:spAutoFit/>
          </a:bodyPr>
          <a:lstStyle/>
          <a:p>
            <a:pPr algn="ctr"/>
            <a:r>
              <a:rPr lang="en-US" sz="1617" dirty="0"/>
              <a:t>Limited IRB Review</a:t>
            </a:r>
          </a:p>
          <a:p>
            <a:pPr algn="ctr"/>
            <a:r>
              <a:rPr lang="en-US" sz="1617" dirty="0"/>
              <a:t>(2018 Requirement)</a:t>
            </a:r>
          </a:p>
        </p:txBody>
      </p:sp>
      <p:cxnSp>
        <p:nvCxnSpPr>
          <p:cNvPr id="33" name="Straight Connector 32"/>
          <p:cNvCxnSpPr/>
          <p:nvPr/>
        </p:nvCxnSpPr>
        <p:spPr>
          <a:xfrm flipV="1">
            <a:off x="4809408" y="3850379"/>
            <a:ext cx="2611842" cy="65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297381" y="3255258"/>
            <a:ext cx="1613330" cy="341184"/>
          </a:xfrm>
          <a:prstGeom prst="rect">
            <a:avLst/>
          </a:prstGeom>
          <a:noFill/>
        </p:spPr>
        <p:txBody>
          <a:bodyPr wrap="square" rtlCol="0">
            <a:spAutoFit/>
          </a:bodyPr>
          <a:lstStyle/>
          <a:p>
            <a:pPr algn="ctr"/>
            <a:r>
              <a:rPr lang="en-US" sz="1617" dirty="0"/>
              <a:t>Exempt</a:t>
            </a:r>
          </a:p>
        </p:txBody>
      </p:sp>
      <p:sp>
        <p:nvSpPr>
          <p:cNvPr id="42" name="TextBox 41"/>
          <p:cNvSpPr txBox="1"/>
          <p:nvPr/>
        </p:nvSpPr>
        <p:spPr>
          <a:xfrm>
            <a:off x="4140085" y="2132951"/>
            <a:ext cx="3927925" cy="341184"/>
          </a:xfrm>
          <a:prstGeom prst="rect">
            <a:avLst/>
          </a:prstGeom>
          <a:noFill/>
        </p:spPr>
        <p:txBody>
          <a:bodyPr wrap="square" rtlCol="0">
            <a:spAutoFit/>
          </a:bodyPr>
          <a:lstStyle/>
          <a:p>
            <a:pPr algn="ctr"/>
            <a:r>
              <a:rPr lang="en-US" sz="1617" dirty="0"/>
              <a:t>Not Human Subjects Determination</a:t>
            </a:r>
          </a:p>
        </p:txBody>
      </p:sp>
      <p:cxnSp>
        <p:nvCxnSpPr>
          <p:cNvPr id="6" name="Straight Arrow Connector 5"/>
          <p:cNvCxnSpPr/>
          <p:nvPr/>
        </p:nvCxnSpPr>
        <p:spPr>
          <a:xfrm flipH="1">
            <a:off x="2498286" y="2883342"/>
            <a:ext cx="1833086" cy="2688352"/>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9993" y="3835879"/>
            <a:ext cx="2840033" cy="590033"/>
          </a:xfrm>
          <a:prstGeom prst="rect">
            <a:avLst/>
          </a:prstGeom>
          <a:noFill/>
        </p:spPr>
        <p:txBody>
          <a:bodyPr wrap="square" rtlCol="0">
            <a:spAutoFit/>
          </a:bodyPr>
          <a:lstStyle/>
          <a:p>
            <a:pPr algn="ctr"/>
            <a:r>
              <a:rPr lang="en-US" sz="1617" dirty="0"/>
              <a:t>More extensive the review process</a:t>
            </a:r>
          </a:p>
        </p:txBody>
      </p:sp>
      <p:pic>
        <p:nvPicPr>
          <p:cNvPr id="17" name="Picture 16"/>
          <p:cNvPicPr>
            <a:picLocks noChangeAspect="1"/>
          </p:cNvPicPr>
          <p:nvPr/>
        </p:nvPicPr>
        <p:blipFill>
          <a:blip r:embed="rId4" cstate="print"/>
          <a:stretch>
            <a:fillRect/>
          </a:stretch>
        </p:blipFill>
        <p:spPr>
          <a:xfrm>
            <a:off x="0" y="35095"/>
            <a:ext cx="1186024" cy="1585045"/>
          </a:xfrm>
          <a:prstGeom prst="rect">
            <a:avLst/>
          </a:prstGeom>
        </p:spPr>
      </p:pic>
      <p:pic>
        <p:nvPicPr>
          <p:cNvPr id="11" name="Audio 10">
            <a:hlinkClick r:id="" action="ppaction://media"/>
            <a:extLst>
              <a:ext uri="{FF2B5EF4-FFF2-40B4-BE49-F238E27FC236}">
                <a16:creationId xmlns:a16="http://schemas.microsoft.com/office/drawing/2014/main" id="{F3FE3B33-E5B0-4371-A423-BEC45DAD7D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4167192"/>
      </p:ext>
    </p:extLst>
  </p:cSld>
  <p:clrMapOvr>
    <a:masterClrMapping/>
  </p:clrMapOvr>
  <mc:AlternateContent xmlns:mc="http://schemas.openxmlformats.org/markup-compatibility/2006" xmlns:p14="http://schemas.microsoft.com/office/powerpoint/2010/main">
    <mc:Choice Requires="p14">
      <p:transition spd="slow" p14:dur="2000" advTm="18743"/>
    </mc:Choice>
    <mc:Fallback xmlns="">
      <p:transition spd="slow" advTm="1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78" y="1639090"/>
            <a:ext cx="12172122" cy="500256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336432" y="504024"/>
            <a:ext cx="10630282"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The further down the triangle, the greater the review required.</a:t>
            </a:r>
          </a:p>
        </p:txBody>
      </p:sp>
      <p:sp>
        <p:nvSpPr>
          <p:cNvPr id="2" name="Triangle 1"/>
          <p:cNvSpPr/>
          <p:nvPr/>
        </p:nvSpPr>
        <p:spPr>
          <a:xfrm>
            <a:off x="3168801" y="1770011"/>
            <a:ext cx="5870499" cy="475959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8" name="Straight Connector 7"/>
          <p:cNvCxnSpPr/>
          <p:nvPr/>
        </p:nvCxnSpPr>
        <p:spPr>
          <a:xfrm>
            <a:off x="5297381" y="3047715"/>
            <a:ext cx="1613330" cy="132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331372" y="4698568"/>
            <a:ext cx="3545348" cy="18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32358" y="5555108"/>
            <a:ext cx="4658235" cy="5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132524" y="5791455"/>
            <a:ext cx="1965612" cy="341184"/>
          </a:xfrm>
          <a:prstGeom prst="rect">
            <a:avLst/>
          </a:prstGeom>
          <a:noFill/>
        </p:spPr>
        <p:txBody>
          <a:bodyPr wrap="square" rtlCol="0">
            <a:spAutoFit/>
          </a:bodyPr>
          <a:lstStyle/>
          <a:p>
            <a:pPr algn="ctr"/>
            <a:r>
              <a:rPr lang="en-US" sz="1617" dirty="0"/>
              <a:t>Full Committee</a:t>
            </a:r>
          </a:p>
        </p:txBody>
      </p:sp>
      <p:sp>
        <p:nvSpPr>
          <p:cNvPr id="28" name="TextBox 27"/>
          <p:cNvSpPr txBox="1"/>
          <p:nvPr/>
        </p:nvSpPr>
        <p:spPr>
          <a:xfrm>
            <a:off x="5132524" y="4953269"/>
            <a:ext cx="1965612" cy="341184"/>
          </a:xfrm>
          <a:prstGeom prst="rect">
            <a:avLst/>
          </a:prstGeom>
          <a:noFill/>
        </p:spPr>
        <p:txBody>
          <a:bodyPr wrap="square" rtlCol="0">
            <a:spAutoFit/>
          </a:bodyPr>
          <a:lstStyle/>
          <a:p>
            <a:pPr algn="ctr"/>
            <a:r>
              <a:rPr lang="en-US" sz="1617" dirty="0"/>
              <a:t>Expedited</a:t>
            </a:r>
          </a:p>
        </p:txBody>
      </p:sp>
      <p:cxnSp>
        <p:nvCxnSpPr>
          <p:cNvPr id="33" name="Straight Connector 32"/>
          <p:cNvCxnSpPr/>
          <p:nvPr/>
        </p:nvCxnSpPr>
        <p:spPr>
          <a:xfrm flipV="1">
            <a:off x="4809408" y="3850379"/>
            <a:ext cx="2611842" cy="65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297381" y="3255258"/>
            <a:ext cx="1613330" cy="341184"/>
          </a:xfrm>
          <a:prstGeom prst="rect">
            <a:avLst/>
          </a:prstGeom>
          <a:noFill/>
        </p:spPr>
        <p:txBody>
          <a:bodyPr wrap="square" rtlCol="0">
            <a:spAutoFit/>
          </a:bodyPr>
          <a:lstStyle/>
          <a:p>
            <a:pPr algn="ctr"/>
            <a:r>
              <a:rPr lang="en-US" sz="1617" dirty="0"/>
              <a:t>Exempt</a:t>
            </a:r>
          </a:p>
        </p:txBody>
      </p:sp>
      <p:sp>
        <p:nvSpPr>
          <p:cNvPr id="42" name="TextBox 41"/>
          <p:cNvSpPr txBox="1"/>
          <p:nvPr/>
        </p:nvSpPr>
        <p:spPr>
          <a:xfrm>
            <a:off x="4140085" y="2132951"/>
            <a:ext cx="3927925" cy="341184"/>
          </a:xfrm>
          <a:prstGeom prst="rect">
            <a:avLst/>
          </a:prstGeom>
          <a:noFill/>
        </p:spPr>
        <p:txBody>
          <a:bodyPr wrap="square" rtlCol="0">
            <a:spAutoFit/>
          </a:bodyPr>
          <a:lstStyle/>
          <a:p>
            <a:pPr algn="ctr"/>
            <a:r>
              <a:rPr lang="en-US" sz="1617" dirty="0"/>
              <a:t>Not Human Subjects Determination</a:t>
            </a:r>
          </a:p>
        </p:txBody>
      </p:sp>
      <p:cxnSp>
        <p:nvCxnSpPr>
          <p:cNvPr id="6" name="Straight Arrow Connector 5"/>
          <p:cNvCxnSpPr/>
          <p:nvPr/>
        </p:nvCxnSpPr>
        <p:spPr>
          <a:xfrm flipH="1">
            <a:off x="2498286" y="2883342"/>
            <a:ext cx="1833086" cy="2688352"/>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140989" y="2584234"/>
            <a:ext cx="2907541" cy="590033"/>
          </a:xfrm>
          <a:prstGeom prst="rect">
            <a:avLst/>
          </a:prstGeom>
          <a:noFill/>
        </p:spPr>
        <p:txBody>
          <a:bodyPr wrap="square" rtlCol="0">
            <a:spAutoFit/>
          </a:bodyPr>
          <a:lstStyle/>
          <a:p>
            <a:pPr algn="ctr"/>
            <a:r>
              <a:rPr lang="en-US" sz="1617" dirty="0">
                <a:solidFill>
                  <a:srgbClr val="0A2240"/>
                </a:solidFill>
              </a:rPr>
              <a:t>Can be reviewed by non-voting member </a:t>
            </a:r>
          </a:p>
        </p:txBody>
      </p:sp>
      <p:sp>
        <p:nvSpPr>
          <p:cNvPr id="23" name="TextBox 22"/>
          <p:cNvSpPr txBox="1"/>
          <p:nvPr/>
        </p:nvSpPr>
        <p:spPr>
          <a:xfrm>
            <a:off x="649993" y="3835879"/>
            <a:ext cx="2840033" cy="590033"/>
          </a:xfrm>
          <a:prstGeom prst="rect">
            <a:avLst/>
          </a:prstGeom>
          <a:noFill/>
        </p:spPr>
        <p:txBody>
          <a:bodyPr wrap="square" rtlCol="0">
            <a:spAutoFit/>
          </a:bodyPr>
          <a:lstStyle/>
          <a:p>
            <a:pPr algn="ctr"/>
            <a:r>
              <a:rPr lang="en-US" sz="1617" dirty="0"/>
              <a:t>More extensive the review process</a:t>
            </a:r>
          </a:p>
        </p:txBody>
      </p:sp>
      <p:sp>
        <p:nvSpPr>
          <p:cNvPr id="19" name="TextBox 18"/>
          <p:cNvSpPr txBox="1"/>
          <p:nvPr/>
        </p:nvSpPr>
        <p:spPr>
          <a:xfrm>
            <a:off x="4809408" y="3966342"/>
            <a:ext cx="2611842" cy="590033"/>
          </a:xfrm>
          <a:prstGeom prst="rect">
            <a:avLst/>
          </a:prstGeom>
          <a:noFill/>
        </p:spPr>
        <p:txBody>
          <a:bodyPr wrap="square" rtlCol="0">
            <a:spAutoFit/>
          </a:bodyPr>
          <a:lstStyle/>
          <a:p>
            <a:pPr algn="ctr"/>
            <a:r>
              <a:rPr lang="en-US" sz="1617" dirty="0"/>
              <a:t>Limited IRB Review</a:t>
            </a:r>
          </a:p>
          <a:p>
            <a:pPr algn="ctr"/>
            <a:r>
              <a:rPr lang="en-US" sz="1617" dirty="0"/>
              <a:t>(2018 Requirement)</a:t>
            </a:r>
          </a:p>
        </p:txBody>
      </p:sp>
      <p:sp>
        <p:nvSpPr>
          <p:cNvPr id="21" name="Right Brace 20"/>
          <p:cNvSpPr/>
          <p:nvPr/>
        </p:nvSpPr>
        <p:spPr>
          <a:xfrm>
            <a:off x="7812197" y="2252736"/>
            <a:ext cx="412287" cy="1529013"/>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17" dirty="0"/>
          </a:p>
        </p:txBody>
      </p:sp>
      <p:sp>
        <p:nvSpPr>
          <p:cNvPr id="24" name="Right Brace 23"/>
          <p:cNvSpPr/>
          <p:nvPr/>
        </p:nvSpPr>
        <p:spPr>
          <a:xfrm>
            <a:off x="7812197" y="3873451"/>
            <a:ext cx="412287" cy="1665312"/>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17" dirty="0"/>
          </a:p>
        </p:txBody>
      </p:sp>
      <p:sp>
        <p:nvSpPr>
          <p:cNvPr id="25" name="TextBox 24"/>
          <p:cNvSpPr txBox="1"/>
          <p:nvPr/>
        </p:nvSpPr>
        <p:spPr>
          <a:xfrm>
            <a:off x="8135311" y="4466430"/>
            <a:ext cx="3455313" cy="590033"/>
          </a:xfrm>
          <a:prstGeom prst="rect">
            <a:avLst/>
          </a:prstGeom>
          <a:noFill/>
        </p:spPr>
        <p:txBody>
          <a:bodyPr wrap="square" rtlCol="0">
            <a:spAutoFit/>
          </a:bodyPr>
          <a:lstStyle/>
          <a:p>
            <a:pPr algn="ctr"/>
            <a:r>
              <a:rPr lang="en-US" sz="1617" dirty="0">
                <a:solidFill>
                  <a:srgbClr val="0A2240"/>
                </a:solidFill>
              </a:rPr>
              <a:t>Reviewed by an experienced voting member</a:t>
            </a:r>
          </a:p>
        </p:txBody>
      </p:sp>
      <p:cxnSp>
        <p:nvCxnSpPr>
          <p:cNvPr id="29" name="Straight Arrow Connector 28"/>
          <p:cNvCxnSpPr/>
          <p:nvPr/>
        </p:nvCxnSpPr>
        <p:spPr>
          <a:xfrm flipH="1">
            <a:off x="7785025" y="6004369"/>
            <a:ext cx="711930" cy="325"/>
          </a:xfrm>
          <a:prstGeom prst="straightConnector1">
            <a:avLst/>
          </a:prstGeom>
          <a:ln w="95250">
            <a:solidFill>
              <a:srgbClr val="0A224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713707" y="5555109"/>
            <a:ext cx="3114344" cy="590033"/>
          </a:xfrm>
          <a:prstGeom prst="rect">
            <a:avLst/>
          </a:prstGeom>
          <a:noFill/>
        </p:spPr>
        <p:txBody>
          <a:bodyPr wrap="square" rtlCol="0">
            <a:spAutoFit/>
          </a:bodyPr>
          <a:lstStyle/>
          <a:p>
            <a:pPr algn="ctr"/>
            <a:r>
              <a:rPr lang="en-US" sz="1617" dirty="0">
                <a:solidFill>
                  <a:srgbClr val="0A2240"/>
                </a:solidFill>
              </a:rPr>
              <a:t>Must be reviewed at a meeting with a majority of members</a:t>
            </a:r>
          </a:p>
        </p:txBody>
      </p:sp>
      <p:pic>
        <p:nvPicPr>
          <p:cNvPr id="31" name="Picture 30"/>
          <p:cNvPicPr>
            <a:picLocks noChangeAspect="1"/>
          </p:cNvPicPr>
          <p:nvPr/>
        </p:nvPicPr>
        <p:blipFill>
          <a:blip r:embed="rId4" cstate="print"/>
          <a:stretch>
            <a:fillRect/>
          </a:stretch>
        </p:blipFill>
        <p:spPr>
          <a:xfrm>
            <a:off x="0" y="54045"/>
            <a:ext cx="1186024" cy="1585045"/>
          </a:xfrm>
          <a:prstGeom prst="rect">
            <a:avLst/>
          </a:prstGeom>
        </p:spPr>
      </p:pic>
      <p:pic>
        <p:nvPicPr>
          <p:cNvPr id="13" name="Audio 12">
            <a:hlinkClick r:id="" action="ppaction://media"/>
            <a:extLst>
              <a:ext uri="{FF2B5EF4-FFF2-40B4-BE49-F238E27FC236}">
                <a16:creationId xmlns:a16="http://schemas.microsoft.com/office/drawing/2014/main" id="{8F95C31B-FA58-4AEA-9378-8BB3B1EDDD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4490998"/>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38" y="1657965"/>
            <a:ext cx="12182061"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488667" y="170132"/>
            <a:ext cx="7527063" cy="128548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Not Human Subject Determinations</a:t>
            </a:r>
          </a:p>
          <a:p>
            <a:pPr defTabSz="821223"/>
            <a:endParaRPr lang="en-US" sz="1257" dirty="0"/>
          </a:p>
          <a:p>
            <a:pPr defTabSz="821223"/>
            <a:r>
              <a:rPr lang="en-US" altLang="x-none" sz="1617" b="0" dirty="0">
                <a:latin typeface="Verdana" charset="0"/>
                <a:ea typeface="Verdana" charset="0"/>
                <a:cs typeface="Verdana" charset="0"/>
                <a:sym typeface="Lucida Grande" charset="0"/>
              </a:rPr>
              <a:t>The Common rule applies to research involving human subjects. </a:t>
            </a:r>
          </a:p>
          <a:p>
            <a:pPr defTabSz="821223"/>
            <a:endParaRPr lang="en-US" altLang="x-none" sz="1617" b="0" dirty="0">
              <a:latin typeface="Verdana" charset="0"/>
              <a:ea typeface="Verdana" charset="0"/>
              <a:cs typeface="Verdana" charset="0"/>
              <a:sym typeface="Lucida Grande" charset="0"/>
            </a:endParaRPr>
          </a:p>
          <a:p>
            <a:pPr defTabSz="821223"/>
            <a:r>
              <a:rPr lang="en-US" altLang="x-none" sz="1617" b="0" dirty="0">
                <a:latin typeface="Verdana" charset="0"/>
                <a:ea typeface="Verdana" charset="0"/>
                <a:cs typeface="Verdana" charset="0"/>
                <a:sym typeface="Lucida Grande" charset="0"/>
              </a:rPr>
              <a:t>Projects not fitting within this definition do not require IRB review.</a:t>
            </a:r>
          </a:p>
        </p:txBody>
      </p:sp>
      <p:sp>
        <p:nvSpPr>
          <p:cNvPr id="4" name="Oval 3"/>
          <p:cNvSpPr/>
          <p:nvPr/>
        </p:nvSpPr>
        <p:spPr>
          <a:xfrm>
            <a:off x="4535900" y="1852543"/>
            <a:ext cx="4873642" cy="4501957"/>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7" name="TextBox 16"/>
          <p:cNvSpPr txBox="1"/>
          <p:nvPr/>
        </p:nvSpPr>
        <p:spPr>
          <a:xfrm>
            <a:off x="4931763" y="2278222"/>
            <a:ext cx="3927925" cy="590033"/>
          </a:xfrm>
          <a:prstGeom prst="rect">
            <a:avLst/>
          </a:prstGeom>
          <a:noFill/>
        </p:spPr>
        <p:txBody>
          <a:bodyPr wrap="square" rtlCol="0">
            <a:spAutoFit/>
          </a:bodyPr>
          <a:lstStyle/>
          <a:p>
            <a:pPr algn="ctr"/>
            <a:r>
              <a:rPr lang="en-US" sz="1617" dirty="0">
                <a:solidFill>
                  <a:srgbClr val="0A2240"/>
                </a:solidFill>
              </a:rPr>
              <a:t>The Common Rule</a:t>
            </a:r>
          </a:p>
          <a:p>
            <a:pPr algn="ctr"/>
            <a:r>
              <a:rPr lang="en-US" sz="1617" dirty="0">
                <a:solidFill>
                  <a:srgbClr val="0A2240"/>
                </a:solidFill>
              </a:rPr>
              <a:t>45 CFR 46</a:t>
            </a:r>
          </a:p>
        </p:txBody>
      </p:sp>
      <p:sp>
        <p:nvSpPr>
          <p:cNvPr id="6" name="Rectangle 5"/>
          <p:cNvSpPr/>
          <p:nvPr/>
        </p:nvSpPr>
        <p:spPr>
          <a:xfrm>
            <a:off x="3770206" y="3319067"/>
            <a:ext cx="5427813" cy="1585434"/>
          </a:xfrm>
          <a:prstGeom prst="rect">
            <a:avLst/>
          </a:prstGeom>
        </p:spPr>
        <p:txBody>
          <a:bodyPr wrap="square">
            <a:spAutoFit/>
          </a:bodyPr>
          <a:lstStyle/>
          <a:p>
            <a:pPr marL="1140587" lvl="1" algn="ctr"/>
            <a:r>
              <a:rPr lang="en-US" altLang="x-none" sz="1617" dirty="0"/>
              <a:t>“All research involving human subjects conducted, supported or otherwise subject to regulation by any Federal Department or Agency.” </a:t>
            </a:r>
          </a:p>
          <a:p>
            <a:pPr marL="1140587" lvl="1" algn="ctr"/>
            <a:endParaRPr lang="en-US" altLang="x-none" sz="1617" dirty="0"/>
          </a:p>
          <a:p>
            <a:pPr marL="1140587" lvl="1" algn="ctr"/>
            <a:r>
              <a:rPr lang="en-US" altLang="x-none" sz="1617" dirty="0"/>
              <a:t>45 CFR 46.101(a)</a:t>
            </a:r>
          </a:p>
        </p:txBody>
      </p:sp>
      <p:sp>
        <p:nvSpPr>
          <p:cNvPr id="20" name="TextBox 19"/>
          <p:cNvSpPr txBox="1"/>
          <p:nvPr/>
        </p:nvSpPr>
        <p:spPr>
          <a:xfrm>
            <a:off x="408230" y="2040222"/>
            <a:ext cx="3927925" cy="1585434"/>
          </a:xfrm>
          <a:prstGeom prst="rect">
            <a:avLst/>
          </a:prstGeom>
          <a:noFill/>
        </p:spPr>
        <p:txBody>
          <a:bodyPr wrap="square" rtlCol="0">
            <a:spAutoFit/>
          </a:bodyPr>
          <a:lstStyle/>
          <a:p>
            <a:pPr algn="ctr"/>
            <a:r>
              <a:rPr lang="en-US" sz="1617" dirty="0">
                <a:solidFill>
                  <a:srgbClr val="0A2240"/>
                </a:solidFill>
              </a:rPr>
              <a:t>Not Human Subjects Determination</a:t>
            </a:r>
          </a:p>
          <a:p>
            <a:pPr algn="ctr"/>
            <a:endParaRPr lang="en-US" sz="1617" dirty="0">
              <a:solidFill>
                <a:srgbClr val="0A2240"/>
              </a:solidFill>
            </a:endParaRPr>
          </a:p>
          <a:p>
            <a:pPr marL="307958" indent="-307958">
              <a:buFont typeface="Arial" charset="0"/>
              <a:buChar char="•"/>
            </a:pPr>
            <a:r>
              <a:rPr lang="en-US" sz="1617" dirty="0">
                <a:solidFill>
                  <a:srgbClr val="0A2240"/>
                </a:solidFill>
              </a:rPr>
              <a:t>Projects not involving research</a:t>
            </a:r>
          </a:p>
          <a:p>
            <a:pPr marL="307958" indent="-307958">
              <a:buFont typeface="Arial" charset="0"/>
              <a:buChar char="•"/>
            </a:pPr>
            <a:endParaRPr lang="en-US" sz="1617" dirty="0">
              <a:solidFill>
                <a:srgbClr val="0A2240"/>
              </a:solidFill>
            </a:endParaRPr>
          </a:p>
          <a:p>
            <a:pPr marL="307958" indent="-307958">
              <a:buFont typeface="Arial" charset="0"/>
              <a:buChar char="•"/>
            </a:pPr>
            <a:r>
              <a:rPr lang="en-US" sz="1617" dirty="0">
                <a:solidFill>
                  <a:srgbClr val="0A2240"/>
                </a:solidFill>
              </a:rPr>
              <a:t>Projects not involving human subjects</a:t>
            </a:r>
          </a:p>
        </p:txBody>
      </p:sp>
      <p:grpSp>
        <p:nvGrpSpPr>
          <p:cNvPr id="9" name="Group 8"/>
          <p:cNvGrpSpPr/>
          <p:nvPr/>
        </p:nvGrpSpPr>
        <p:grpSpPr>
          <a:xfrm>
            <a:off x="9400327" y="55423"/>
            <a:ext cx="2398161" cy="1514898"/>
            <a:chOff x="3105068" y="1970775"/>
            <a:chExt cx="6536366" cy="5299453"/>
          </a:xfrm>
        </p:grpSpPr>
        <p:sp>
          <p:nvSpPr>
            <p:cNvPr id="10" name="Triangle 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11" name="Straight Connector 1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27849" y="6309812"/>
              <a:ext cx="3090793" cy="806383"/>
            </a:xfrm>
            <a:prstGeom prst="rect">
              <a:avLst/>
            </a:prstGeom>
            <a:noFill/>
          </p:spPr>
          <p:txBody>
            <a:bodyPr wrap="square" rtlCol="0">
              <a:spAutoFit/>
            </a:bodyPr>
            <a:lstStyle/>
            <a:p>
              <a:pPr algn="ctr"/>
              <a:r>
                <a:rPr lang="en-US" sz="898" dirty="0">
                  <a:solidFill>
                    <a:schemeClr val="tx1">
                      <a:lumMod val="75000"/>
                    </a:schemeClr>
                  </a:solidFill>
                </a:rPr>
                <a:t>Full Committee</a:t>
              </a:r>
            </a:p>
          </p:txBody>
        </p:sp>
        <p:sp>
          <p:nvSpPr>
            <p:cNvPr id="16" name="TextBox 15"/>
            <p:cNvSpPr txBox="1"/>
            <p:nvPr/>
          </p:nvSpPr>
          <p:spPr>
            <a:xfrm>
              <a:off x="4317662" y="5359561"/>
              <a:ext cx="4061340" cy="806383"/>
            </a:xfrm>
            <a:prstGeom prst="rect">
              <a:avLst/>
            </a:prstGeom>
            <a:noFill/>
          </p:spPr>
          <p:txBody>
            <a:bodyPr wrap="square" rtlCol="0">
              <a:spAutoFit/>
            </a:bodyPr>
            <a:lstStyle/>
            <a:p>
              <a:pPr algn="ctr"/>
              <a:r>
                <a:rPr lang="en-US" sz="898" dirty="0">
                  <a:solidFill>
                    <a:schemeClr val="tx1">
                      <a:lumMod val="75000"/>
                    </a:schemeClr>
                  </a:solidFill>
                </a:rPr>
                <a:t>Expedited</a:t>
              </a:r>
            </a:p>
          </p:txBody>
        </p:sp>
        <p:sp>
          <p:nvSpPr>
            <p:cNvPr id="18" name="TextBox 17"/>
            <p:cNvSpPr txBox="1"/>
            <p:nvPr/>
          </p:nvSpPr>
          <p:spPr>
            <a:xfrm>
              <a:off x="4640719" y="4461374"/>
              <a:ext cx="3415226" cy="806383"/>
            </a:xfrm>
            <a:prstGeom prst="rect">
              <a:avLst/>
            </a:prstGeom>
            <a:noFill/>
          </p:spPr>
          <p:txBody>
            <a:bodyPr wrap="square" rtlCol="0">
              <a:spAutoFit/>
            </a:bodyPr>
            <a:lstStyle/>
            <a:p>
              <a:pPr algn="ctr"/>
              <a:r>
                <a:rPr lang="en-US" sz="898" dirty="0">
                  <a:solidFill>
                    <a:schemeClr val="tx1">
                      <a:lumMod val="75000"/>
                    </a:schemeClr>
                  </a:solidFill>
                </a:rPr>
                <a:t>Limited IRB Review</a:t>
              </a:r>
            </a:p>
          </p:txBody>
        </p:sp>
        <p:cxnSp>
          <p:nvCxnSpPr>
            <p:cNvPr id="19" name="Straight Connector 18"/>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75086" y="3437664"/>
              <a:ext cx="1796322" cy="806383"/>
            </a:xfrm>
            <a:prstGeom prst="rect">
              <a:avLst/>
            </a:prstGeom>
            <a:noFill/>
          </p:spPr>
          <p:txBody>
            <a:bodyPr wrap="square" rtlCol="0">
              <a:spAutoFit/>
            </a:bodyPr>
            <a:lstStyle/>
            <a:p>
              <a:pPr algn="ctr"/>
              <a:r>
                <a:rPr lang="en-US" sz="898" dirty="0">
                  <a:solidFill>
                    <a:schemeClr val="tx1">
                      <a:lumMod val="75000"/>
                    </a:schemeClr>
                  </a:solidFill>
                </a:rPr>
                <a:t>Exempt</a:t>
              </a:r>
            </a:p>
          </p:txBody>
        </p:sp>
        <p:sp>
          <p:nvSpPr>
            <p:cNvPr id="22" name="TextBox 21"/>
            <p:cNvSpPr txBox="1"/>
            <p:nvPr/>
          </p:nvSpPr>
          <p:spPr>
            <a:xfrm>
              <a:off x="4405251" y="2305328"/>
              <a:ext cx="3653335" cy="1289764"/>
            </a:xfrm>
            <a:prstGeom prst="rect">
              <a:avLst/>
            </a:prstGeom>
            <a:noFill/>
          </p:spPr>
          <p:txBody>
            <a:bodyPr wrap="square" rtlCol="0">
              <a:spAutoFit/>
            </a:bodyPr>
            <a:lstStyle/>
            <a:p>
              <a:pPr algn="ctr"/>
              <a:r>
                <a:rPr lang="en-US" sz="898" b="1" dirty="0">
                  <a:solidFill>
                    <a:srgbClr val="0A2240"/>
                  </a:solidFill>
                </a:rPr>
                <a:t>Not Human Subjects Determination</a:t>
              </a:r>
            </a:p>
          </p:txBody>
        </p:sp>
      </p:grpSp>
      <p:pic>
        <p:nvPicPr>
          <p:cNvPr id="23" name="Picture 22"/>
          <p:cNvPicPr>
            <a:picLocks noChangeAspect="1"/>
          </p:cNvPicPr>
          <p:nvPr/>
        </p:nvPicPr>
        <p:blipFill>
          <a:blip r:embed="rId5" cstate="print"/>
          <a:stretch>
            <a:fillRect/>
          </a:stretch>
        </p:blipFill>
        <p:spPr>
          <a:xfrm>
            <a:off x="9938" y="55423"/>
            <a:ext cx="1186024" cy="1585045"/>
          </a:xfrm>
          <a:prstGeom prst="rect">
            <a:avLst/>
          </a:prstGeom>
        </p:spPr>
      </p:pic>
      <p:pic>
        <p:nvPicPr>
          <p:cNvPr id="26" name="Audio 25">
            <a:hlinkClick r:id="" action="ppaction://media"/>
            <a:extLst>
              <a:ext uri="{FF2B5EF4-FFF2-40B4-BE49-F238E27FC236}">
                <a16:creationId xmlns:a16="http://schemas.microsoft.com/office/drawing/2014/main" id="{5C0B30B4-E89D-4B3E-A1D4-E20096CA1F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450162"/>
      </p:ext>
    </p:extLst>
  </p:cSld>
  <p:clrMapOvr>
    <a:masterClrMapping/>
  </p:clrMapOvr>
  <mc:AlternateContent xmlns:mc="http://schemas.openxmlformats.org/markup-compatibility/2006" xmlns:p14="http://schemas.microsoft.com/office/powerpoint/2010/main">
    <mc:Choice Requires="p14">
      <p:transition spd="slow" p14:dur="2000" advTm="85126"/>
    </mc:Choice>
    <mc:Fallback xmlns="">
      <p:transition spd="slow" advTm="8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744" y="29817"/>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635942" y="146407"/>
            <a:ext cx="7607224" cy="13542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Not Human Subject Determinations</a:t>
            </a:r>
          </a:p>
          <a:p>
            <a:pPr defTabSz="821223"/>
            <a:endParaRPr lang="en-US" sz="2245" dirty="0"/>
          </a:p>
          <a:p>
            <a:pPr defTabSz="821223"/>
            <a:r>
              <a:rPr lang="en-US" sz="2155" b="0" dirty="0"/>
              <a:t>To require IRB review, the project most </a:t>
            </a:r>
            <a:r>
              <a:rPr lang="en-US" sz="2155" dirty="0"/>
              <a:t>both</a:t>
            </a:r>
            <a:r>
              <a:rPr lang="en-US" sz="2155" b="0" dirty="0"/>
              <a:t> be research and involve human subjects.</a:t>
            </a:r>
          </a:p>
        </p:txBody>
      </p:sp>
      <p:sp>
        <p:nvSpPr>
          <p:cNvPr id="6" name="Text Placeholder 5"/>
          <p:cNvSpPr txBox="1">
            <a:spLocks/>
          </p:cNvSpPr>
          <p:nvPr/>
        </p:nvSpPr>
        <p:spPr>
          <a:xfrm>
            <a:off x="877656" y="5321150"/>
            <a:ext cx="1916194"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Research</a:t>
            </a:r>
          </a:p>
        </p:txBody>
      </p:sp>
      <p:sp>
        <p:nvSpPr>
          <p:cNvPr id="7" name="Text Placeholder 5"/>
          <p:cNvSpPr txBox="1">
            <a:spLocks/>
          </p:cNvSpPr>
          <p:nvPr/>
        </p:nvSpPr>
        <p:spPr>
          <a:xfrm>
            <a:off x="3113348" y="532115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8" name="Text Placeholder 5"/>
          <p:cNvSpPr txBox="1">
            <a:spLocks/>
          </p:cNvSpPr>
          <p:nvPr/>
        </p:nvSpPr>
        <p:spPr>
          <a:xfrm>
            <a:off x="3972542" y="5345250"/>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Human Subjects </a:t>
            </a:r>
          </a:p>
        </p:txBody>
      </p:sp>
      <p:sp>
        <p:nvSpPr>
          <p:cNvPr id="9" name="Text Placeholder 5"/>
          <p:cNvSpPr txBox="1">
            <a:spLocks/>
          </p:cNvSpPr>
          <p:nvPr/>
        </p:nvSpPr>
        <p:spPr>
          <a:xfrm>
            <a:off x="7577726" y="528352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10" name="Text Placeholder 5"/>
          <p:cNvSpPr txBox="1">
            <a:spLocks/>
          </p:cNvSpPr>
          <p:nvPr/>
        </p:nvSpPr>
        <p:spPr>
          <a:xfrm>
            <a:off x="8459549" y="5283522"/>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IRB Jurisdiction</a:t>
            </a:r>
          </a:p>
        </p:txBody>
      </p:sp>
      <p:sp>
        <p:nvSpPr>
          <p:cNvPr id="17" name="Oval 16"/>
          <p:cNvSpPr/>
          <p:nvPr/>
        </p:nvSpPr>
        <p:spPr>
          <a:xfrm>
            <a:off x="8459549" y="2917931"/>
            <a:ext cx="2771347" cy="2213761"/>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8" name="TextBox 17"/>
          <p:cNvSpPr txBox="1"/>
          <p:nvPr/>
        </p:nvSpPr>
        <p:spPr>
          <a:xfrm>
            <a:off x="8728435" y="3134095"/>
            <a:ext cx="2233575" cy="590033"/>
          </a:xfrm>
          <a:prstGeom prst="rect">
            <a:avLst/>
          </a:prstGeom>
          <a:noFill/>
        </p:spPr>
        <p:txBody>
          <a:bodyPr wrap="square" rtlCol="0">
            <a:spAutoFit/>
          </a:bodyPr>
          <a:lstStyle/>
          <a:p>
            <a:pPr algn="ctr"/>
            <a:r>
              <a:rPr lang="en-US" sz="1617" dirty="0">
                <a:solidFill>
                  <a:srgbClr val="0A2240"/>
                </a:solidFill>
              </a:rPr>
              <a:t>The Common Rule</a:t>
            </a:r>
          </a:p>
          <a:p>
            <a:pPr algn="ctr"/>
            <a:r>
              <a:rPr lang="en-US" sz="1617" dirty="0">
                <a:solidFill>
                  <a:srgbClr val="0A2240"/>
                </a:solidFill>
              </a:rPr>
              <a:t>45 CFR 46</a:t>
            </a:r>
          </a:p>
        </p:txBody>
      </p:sp>
      <p:sp>
        <p:nvSpPr>
          <p:cNvPr id="19" name="Rectangle 18"/>
          <p:cNvSpPr/>
          <p:nvPr/>
        </p:nvSpPr>
        <p:spPr>
          <a:xfrm>
            <a:off x="7774685" y="3777068"/>
            <a:ext cx="3187325" cy="1253485"/>
          </a:xfrm>
          <a:prstGeom prst="rect">
            <a:avLst/>
          </a:prstGeom>
        </p:spPr>
        <p:txBody>
          <a:bodyPr wrap="square">
            <a:spAutoFit/>
          </a:bodyPr>
          <a:lstStyle/>
          <a:p>
            <a:pPr marL="1140587" lvl="1" algn="ctr"/>
            <a:r>
              <a:rPr lang="en-US" altLang="x-none" sz="1078" dirty="0"/>
              <a:t>“All research involving human subjects conducted, supported or otherwise subject to regulation by any Federal Department or Agency.” </a:t>
            </a:r>
          </a:p>
          <a:p>
            <a:pPr marL="1140587" lvl="1" algn="ctr"/>
            <a:endParaRPr lang="en-US" altLang="x-none" sz="1078" dirty="0"/>
          </a:p>
          <a:p>
            <a:pPr marL="1140587" lvl="1" algn="ctr"/>
            <a:r>
              <a:rPr lang="en-US" altLang="x-none" sz="1078" dirty="0"/>
              <a:t>45 CFR 46.101(a)</a:t>
            </a:r>
          </a:p>
        </p:txBody>
      </p:sp>
      <p:grpSp>
        <p:nvGrpSpPr>
          <p:cNvPr id="29" name="Group 28"/>
          <p:cNvGrpSpPr/>
          <p:nvPr/>
        </p:nvGrpSpPr>
        <p:grpSpPr>
          <a:xfrm>
            <a:off x="9400327" y="29758"/>
            <a:ext cx="2398161" cy="1514898"/>
            <a:chOff x="3105068" y="1970775"/>
            <a:chExt cx="6536366" cy="5299453"/>
          </a:xfrm>
        </p:grpSpPr>
        <p:sp>
          <p:nvSpPr>
            <p:cNvPr id="30" name="Triangle 2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31" name="Straight Connector 3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27849" y="6309812"/>
              <a:ext cx="3090793" cy="806383"/>
            </a:xfrm>
            <a:prstGeom prst="rect">
              <a:avLst/>
            </a:prstGeom>
            <a:noFill/>
          </p:spPr>
          <p:txBody>
            <a:bodyPr wrap="square" rtlCol="0">
              <a:spAutoFit/>
            </a:bodyPr>
            <a:lstStyle/>
            <a:p>
              <a:pPr algn="ctr"/>
              <a:r>
                <a:rPr lang="en-US" sz="898" dirty="0">
                  <a:solidFill>
                    <a:schemeClr val="tx1">
                      <a:lumMod val="75000"/>
                    </a:schemeClr>
                  </a:solidFill>
                </a:rPr>
                <a:t>Full Committee</a:t>
              </a:r>
            </a:p>
          </p:txBody>
        </p:sp>
        <p:sp>
          <p:nvSpPr>
            <p:cNvPr id="35" name="TextBox 34"/>
            <p:cNvSpPr txBox="1"/>
            <p:nvPr/>
          </p:nvSpPr>
          <p:spPr>
            <a:xfrm>
              <a:off x="4317662" y="5359561"/>
              <a:ext cx="4061340" cy="806383"/>
            </a:xfrm>
            <a:prstGeom prst="rect">
              <a:avLst/>
            </a:prstGeom>
            <a:noFill/>
          </p:spPr>
          <p:txBody>
            <a:bodyPr wrap="square" rtlCol="0">
              <a:spAutoFit/>
            </a:bodyPr>
            <a:lstStyle/>
            <a:p>
              <a:pPr algn="ctr"/>
              <a:r>
                <a:rPr lang="en-US" sz="898" dirty="0">
                  <a:solidFill>
                    <a:schemeClr val="tx1">
                      <a:lumMod val="75000"/>
                    </a:schemeClr>
                  </a:solidFill>
                </a:rPr>
                <a:t>Expedited</a:t>
              </a:r>
            </a:p>
          </p:txBody>
        </p:sp>
        <p:sp>
          <p:nvSpPr>
            <p:cNvPr id="36" name="TextBox 35"/>
            <p:cNvSpPr txBox="1"/>
            <p:nvPr/>
          </p:nvSpPr>
          <p:spPr>
            <a:xfrm>
              <a:off x="4640719" y="4461374"/>
              <a:ext cx="3415226" cy="806383"/>
            </a:xfrm>
            <a:prstGeom prst="rect">
              <a:avLst/>
            </a:prstGeom>
            <a:noFill/>
          </p:spPr>
          <p:txBody>
            <a:bodyPr wrap="square" rtlCol="0">
              <a:spAutoFit/>
            </a:bodyPr>
            <a:lstStyle/>
            <a:p>
              <a:pPr algn="ctr"/>
              <a:r>
                <a:rPr lang="en-US" sz="898" dirty="0">
                  <a:solidFill>
                    <a:schemeClr val="tx1">
                      <a:lumMod val="75000"/>
                    </a:schemeClr>
                  </a:solidFill>
                </a:rPr>
                <a:t>Limited IRB Review</a:t>
              </a:r>
            </a:p>
          </p:txBody>
        </p:sp>
        <p:cxnSp>
          <p:nvCxnSpPr>
            <p:cNvPr id="37" name="Straight Connector 36"/>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75086" y="3437664"/>
              <a:ext cx="1796322" cy="806383"/>
            </a:xfrm>
            <a:prstGeom prst="rect">
              <a:avLst/>
            </a:prstGeom>
            <a:noFill/>
          </p:spPr>
          <p:txBody>
            <a:bodyPr wrap="square" rtlCol="0">
              <a:spAutoFit/>
            </a:bodyPr>
            <a:lstStyle/>
            <a:p>
              <a:pPr algn="ctr"/>
              <a:r>
                <a:rPr lang="en-US" sz="898" dirty="0">
                  <a:solidFill>
                    <a:schemeClr val="tx1">
                      <a:lumMod val="75000"/>
                    </a:schemeClr>
                  </a:solidFill>
                </a:rPr>
                <a:t>Exempt</a:t>
              </a:r>
            </a:p>
          </p:txBody>
        </p:sp>
        <p:sp>
          <p:nvSpPr>
            <p:cNvPr id="39" name="TextBox 38"/>
            <p:cNvSpPr txBox="1"/>
            <p:nvPr/>
          </p:nvSpPr>
          <p:spPr>
            <a:xfrm>
              <a:off x="4405251" y="2305328"/>
              <a:ext cx="3653335" cy="1289764"/>
            </a:xfrm>
            <a:prstGeom prst="rect">
              <a:avLst/>
            </a:prstGeom>
            <a:noFill/>
          </p:spPr>
          <p:txBody>
            <a:bodyPr wrap="square" rtlCol="0">
              <a:spAutoFit/>
            </a:bodyPr>
            <a:lstStyle/>
            <a:p>
              <a:pPr algn="ctr"/>
              <a:r>
                <a:rPr lang="en-US" sz="898" b="1" dirty="0">
                  <a:solidFill>
                    <a:srgbClr val="0A2240"/>
                  </a:solidFill>
                </a:rPr>
                <a:t>Not Human Subjects Determination</a:t>
              </a:r>
            </a:p>
          </p:txBody>
        </p:sp>
      </p:grpSp>
      <p:pic>
        <p:nvPicPr>
          <p:cNvPr id="27" name="Picture 26"/>
          <p:cNvPicPr>
            <a:picLocks noChangeAspect="1"/>
          </p:cNvPicPr>
          <p:nvPr/>
        </p:nvPicPr>
        <p:blipFill>
          <a:blip r:embed="rId4" cstate="print"/>
          <a:stretch>
            <a:fillRect/>
          </a:stretch>
        </p:blipFill>
        <p:spPr>
          <a:xfrm>
            <a:off x="51649" y="38551"/>
            <a:ext cx="1320440" cy="1585046"/>
          </a:xfrm>
          <a:prstGeom prst="rect">
            <a:avLst/>
          </a:prstGeom>
        </p:spPr>
      </p:pic>
      <p:pic>
        <p:nvPicPr>
          <p:cNvPr id="28" name="Picture 27"/>
          <p:cNvPicPr>
            <a:picLocks noChangeAspect="1"/>
          </p:cNvPicPr>
          <p:nvPr/>
        </p:nvPicPr>
        <p:blipFill>
          <a:blip r:embed="rId5" cstate="print">
            <a:alphaModFix amt="70000"/>
          </a:blip>
          <a:stretch>
            <a:fillRect/>
          </a:stretch>
        </p:blipFill>
        <p:spPr>
          <a:xfrm>
            <a:off x="785359" y="2918296"/>
            <a:ext cx="1939060" cy="2415298"/>
          </a:xfrm>
          <a:prstGeom prst="rect">
            <a:avLst/>
          </a:prstGeom>
        </p:spPr>
      </p:pic>
      <p:pic>
        <p:nvPicPr>
          <p:cNvPr id="40" name="Picture 39"/>
          <p:cNvPicPr>
            <a:picLocks noChangeAspect="1"/>
          </p:cNvPicPr>
          <p:nvPr/>
        </p:nvPicPr>
        <p:blipFill>
          <a:blip r:embed="rId6" cstate="print">
            <a:alphaModFix/>
            <a:extLst>
              <a:ext uri="{BEBA8EAE-BF5A-486C-A8C5-ECC9F3942E4B}">
                <a14:imgProps xmlns:a14="http://schemas.microsoft.com/office/drawing/2010/main">
                  <a14:imgLayer r:embed="rId7">
                    <a14:imgEffect>
                      <a14:colorTemperature colorTemp="11500"/>
                    </a14:imgEffect>
                    <a14:imgEffect>
                      <a14:saturation sat="0"/>
                    </a14:imgEffect>
                  </a14:imgLayer>
                </a14:imgProps>
              </a:ext>
            </a:extLst>
          </a:blip>
          <a:stretch>
            <a:fillRect/>
          </a:stretch>
        </p:blipFill>
        <p:spPr>
          <a:xfrm>
            <a:off x="4290598" y="3051309"/>
            <a:ext cx="2509372" cy="2269841"/>
          </a:xfrm>
          <a:prstGeom prst="rect">
            <a:avLst/>
          </a:prstGeom>
          <a:solidFill>
            <a:schemeClr val="bg2"/>
          </a:solidFill>
        </p:spPr>
      </p:pic>
      <p:pic>
        <p:nvPicPr>
          <p:cNvPr id="11" name="Audio 10">
            <a:hlinkClick r:id="" action="ppaction://media"/>
            <a:extLst>
              <a:ext uri="{FF2B5EF4-FFF2-40B4-BE49-F238E27FC236}">
                <a16:creationId xmlns:a16="http://schemas.microsoft.com/office/drawing/2014/main" id="{22DA6851-5E09-451F-BF26-8B4B20488A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8198480"/>
      </p:ext>
    </p:extLst>
  </p:cSld>
  <p:clrMapOvr>
    <a:masterClrMapping/>
  </p:clrMapOvr>
  <mc:AlternateContent xmlns:mc="http://schemas.openxmlformats.org/markup-compatibility/2006" xmlns:p14="http://schemas.microsoft.com/office/powerpoint/2010/main">
    <mc:Choice Requires="p14">
      <p:transition spd="slow" p14:dur="2000" advTm="16722"/>
    </mc:Choice>
    <mc:Fallback xmlns="">
      <p:transition spd="slow" advTm="1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328" y="38609"/>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635942" y="146407"/>
            <a:ext cx="7607224" cy="13542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Not Human Subject Determinations</a:t>
            </a:r>
          </a:p>
          <a:p>
            <a:pPr defTabSz="821223"/>
            <a:endParaRPr lang="en-US" sz="2245" dirty="0"/>
          </a:p>
          <a:p>
            <a:pPr defTabSz="821223"/>
            <a:r>
              <a:rPr lang="en-US" altLang="x-none" sz="2155" b="0" dirty="0">
                <a:latin typeface="Verdana" charset="0"/>
                <a:ea typeface="Verdana" charset="0"/>
                <a:cs typeface="Verdana" charset="0"/>
                <a:sym typeface="Lucida Grande" charset="0"/>
              </a:rPr>
              <a:t>If the project does not fit the definition of research, </a:t>
            </a:r>
          </a:p>
          <a:p>
            <a:pPr defTabSz="821223"/>
            <a:r>
              <a:rPr lang="en-US" altLang="x-none" sz="2155" b="0" dirty="0">
                <a:latin typeface="Verdana" charset="0"/>
                <a:ea typeface="Verdana" charset="0"/>
                <a:cs typeface="Verdana" charset="0"/>
                <a:sym typeface="Lucida Grande" charset="0"/>
              </a:rPr>
              <a:t>IRB review is not required. </a:t>
            </a:r>
          </a:p>
        </p:txBody>
      </p:sp>
      <p:sp>
        <p:nvSpPr>
          <p:cNvPr id="6" name="Text Placeholder 5"/>
          <p:cNvSpPr txBox="1">
            <a:spLocks/>
          </p:cNvSpPr>
          <p:nvPr/>
        </p:nvSpPr>
        <p:spPr>
          <a:xfrm>
            <a:off x="877656" y="5321150"/>
            <a:ext cx="1916194"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Research</a:t>
            </a:r>
          </a:p>
        </p:txBody>
      </p:sp>
      <p:sp>
        <p:nvSpPr>
          <p:cNvPr id="7" name="Text Placeholder 5"/>
          <p:cNvSpPr txBox="1">
            <a:spLocks/>
          </p:cNvSpPr>
          <p:nvPr/>
        </p:nvSpPr>
        <p:spPr>
          <a:xfrm>
            <a:off x="3113348" y="532115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8" name="Text Placeholder 5"/>
          <p:cNvSpPr txBox="1">
            <a:spLocks/>
          </p:cNvSpPr>
          <p:nvPr/>
        </p:nvSpPr>
        <p:spPr>
          <a:xfrm>
            <a:off x="3972542" y="5345250"/>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Human Subjects </a:t>
            </a:r>
          </a:p>
        </p:txBody>
      </p:sp>
      <p:sp>
        <p:nvSpPr>
          <p:cNvPr id="9" name="Text Placeholder 5"/>
          <p:cNvSpPr txBox="1">
            <a:spLocks/>
          </p:cNvSpPr>
          <p:nvPr/>
        </p:nvSpPr>
        <p:spPr>
          <a:xfrm>
            <a:off x="7577726" y="528352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10" name="Text Placeholder 5"/>
          <p:cNvSpPr txBox="1">
            <a:spLocks/>
          </p:cNvSpPr>
          <p:nvPr/>
        </p:nvSpPr>
        <p:spPr>
          <a:xfrm>
            <a:off x="8459549" y="5283522"/>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IRB Jurisdiction</a:t>
            </a:r>
          </a:p>
        </p:txBody>
      </p:sp>
      <p:sp>
        <p:nvSpPr>
          <p:cNvPr id="17" name="Oval 16"/>
          <p:cNvSpPr/>
          <p:nvPr/>
        </p:nvSpPr>
        <p:spPr>
          <a:xfrm>
            <a:off x="8459549" y="2917931"/>
            <a:ext cx="2771347" cy="2213761"/>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8" name="TextBox 17"/>
          <p:cNvSpPr txBox="1"/>
          <p:nvPr/>
        </p:nvSpPr>
        <p:spPr>
          <a:xfrm>
            <a:off x="8728435" y="3134095"/>
            <a:ext cx="2233575" cy="590033"/>
          </a:xfrm>
          <a:prstGeom prst="rect">
            <a:avLst/>
          </a:prstGeom>
          <a:noFill/>
        </p:spPr>
        <p:txBody>
          <a:bodyPr wrap="square" rtlCol="0">
            <a:spAutoFit/>
          </a:bodyPr>
          <a:lstStyle/>
          <a:p>
            <a:pPr algn="ctr"/>
            <a:r>
              <a:rPr lang="en-US" sz="1617" dirty="0">
                <a:solidFill>
                  <a:srgbClr val="0A2240"/>
                </a:solidFill>
              </a:rPr>
              <a:t>The Common Rule</a:t>
            </a:r>
          </a:p>
          <a:p>
            <a:pPr algn="ctr"/>
            <a:r>
              <a:rPr lang="en-US" sz="1617" dirty="0">
                <a:solidFill>
                  <a:srgbClr val="0A2240"/>
                </a:solidFill>
              </a:rPr>
              <a:t>45 CFR 46</a:t>
            </a:r>
          </a:p>
        </p:txBody>
      </p:sp>
      <p:sp>
        <p:nvSpPr>
          <p:cNvPr id="19" name="Rectangle 18"/>
          <p:cNvSpPr/>
          <p:nvPr/>
        </p:nvSpPr>
        <p:spPr>
          <a:xfrm>
            <a:off x="7774685" y="3777068"/>
            <a:ext cx="3187325" cy="1253485"/>
          </a:xfrm>
          <a:prstGeom prst="rect">
            <a:avLst/>
          </a:prstGeom>
        </p:spPr>
        <p:txBody>
          <a:bodyPr wrap="square">
            <a:spAutoFit/>
          </a:bodyPr>
          <a:lstStyle/>
          <a:p>
            <a:pPr marL="1140587" lvl="1" algn="ctr"/>
            <a:r>
              <a:rPr lang="en-US" altLang="x-none" sz="1078" dirty="0"/>
              <a:t>“All research involving human subjects conducted, supported or otherwise subject to regulation by any Federal Department or Agency.” </a:t>
            </a:r>
          </a:p>
          <a:p>
            <a:pPr marL="1140587" lvl="1" algn="ctr"/>
            <a:endParaRPr lang="en-US" altLang="x-none" sz="1078" dirty="0"/>
          </a:p>
          <a:p>
            <a:pPr marL="1140587" lvl="1" algn="ctr"/>
            <a:r>
              <a:rPr lang="en-US" altLang="x-none" sz="1078" dirty="0"/>
              <a:t>45 CFR 46.101(a)</a:t>
            </a:r>
          </a:p>
        </p:txBody>
      </p:sp>
      <p:grpSp>
        <p:nvGrpSpPr>
          <p:cNvPr id="29" name="Group 28"/>
          <p:cNvGrpSpPr/>
          <p:nvPr/>
        </p:nvGrpSpPr>
        <p:grpSpPr>
          <a:xfrm>
            <a:off x="9400327" y="29758"/>
            <a:ext cx="2398161" cy="1514898"/>
            <a:chOff x="3105068" y="1970775"/>
            <a:chExt cx="6536366" cy="5299453"/>
          </a:xfrm>
        </p:grpSpPr>
        <p:sp>
          <p:nvSpPr>
            <p:cNvPr id="30" name="Triangle 2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31" name="Straight Connector 3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27849" y="6309812"/>
              <a:ext cx="3090793" cy="806383"/>
            </a:xfrm>
            <a:prstGeom prst="rect">
              <a:avLst/>
            </a:prstGeom>
            <a:noFill/>
          </p:spPr>
          <p:txBody>
            <a:bodyPr wrap="square" rtlCol="0">
              <a:spAutoFit/>
            </a:bodyPr>
            <a:lstStyle/>
            <a:p>
              <a:pPr algn="ctr"/>
              <a:r>
                <a:rPr lang="en-US" sz="898" dirty="0">
                  <a:solidFill>
                    <a:schemeClr val="tx1">
                      <a:lumMod val="75000"/>
                    </a:schemeClr>
                  </a:solidFill>
                </a:rPr>
                <a:t>Full Committee</a:t>
              </a:r>
            </a:p>
          </p:txBody>
        </p:sp>
        <p:sp>
          <p:nvSpPr>
            <p:cNvPr id="35" name="TextBox 34"/>
            <p:cNvSpPr txBox="1"/>
            <p:nvPr/>
          </p:nvSpPr>
          <p:spPr>
            <a:xfrm>
              <a:off x="4317662" y="5359561"/>
              <a:ext cx="4061340" cy="806383"/>
            </a:xfrm>
            <a:prstGeom prst="rect">
              <a:avLst/>
            </a:prstGeom>
            <a:noFill/>
          </p:spPr>
          <p:txBody>
            <a:bodyPr wrap="square" rtlCol="0">
              <a:spAutoFit/>
            </a:bodyPr>
            <a:lstStyle/>
            <a:p>
              <a:pPr algn="ctr"/>
              <a:r>
                <a:rPr lang="en-US" sz="898" dirty="0">
                  <a:solidFill>
                    <a:schemeClr val="tx1">
                      <a:lumMod val="75000"/>
                    </a:schemeClr>
                  </a:solidFill>
                </a:rPr>
                <a:t>Expedited</a:t>
              </a:r>
            </a:p>
          </p:txBody>
        </p:sp>
        <p:sp>
          <p:nvSpPr>
            <p:cNvPr id="36" name="TextBox 35"/>
            <p:cNvSpPr txBox="1"/>
            <p:nvPr/>
          </p:nvSpPr>
          <p:spPr>
            <a:xfrm>
              <a:off x="4640719" y="4461374"/>
              <a:ext cx="3415226" cy="806383"/>
            </a:xfrm>
            <a:prstGeom prst="rect">
              <a:avLst/>
            </a:prstGeom>
            <a:noFill/>
          </p:spPr>
          <p:txBody>
            <a:bodyPr wrap="square" rtlCol="0">
              <a:spAutoFit/>
            </a:bodyPr>
            <a:lstStyle/>
            <a:p>
              <a:pPr algn="ctr"/>
              <a:r>
                <a:rPr lang="en-US" sz="898" dirty="0">
                  <a:solidFill>
                    <a:schemeClr val="tx1">
                      <a:lumMod val="75000"/>
                    </a:schemeClr>
                  </a:solidFill>
                </a:rPr>
                <a:t>Limited IRB Review</a:t>
              </a:r>
            </a:p>
          </p:txBody>
        </p:sp>
        <p:cxnSp>
          <p:nvCxnSpPr>
            <p:cNvPr id="37" name="Straight Connector 36"/>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75086" y="3437664"/>
              <a:ext cx="1796322" cy="806383"/>
            </a:xfrm>
            <a:prstGeom prst="rect">
              <a:avLst/>
            </a:prstGeom>
            <a:noFill/>
          </p:spPr>
          <p:txBody>
            <a:bodyPr wrap="square" rtlCol="0">
              <a:spAutoFit/>
            </a:bodyPr>
            <a:lstStyle/>
            <a:p>
              <a:pPr algn="ctr"/>
              <a:r>
                <a:rPr lang="en-US" sz="898" dirty="0">
                  <a:solidFill>
                    <a:schemeClr val="tx1">
                      <a:lumMod val="75000"/>
                    </a:schemeClr>
                  </a:solidFill>
                </a:rPr>
                <a:t>Exempt</a:t>
              </a:r>
            </a:p>
          </p:txBody>
        </p:sp>
        <p:sp>
          <p:nvSpPr>
            <p:cNvPr id="39" name="TextBox 38"/>
            <p:cNvSpPr txBox="1"/>
            <p:nvPr/>
          </p:nvSpPr>
          <p:spPr>
            <a:xfrm>
              <a:off x="4405251" y="2305328"/>
              <a:ext cx="3653335" cy="1289764"/>
            </a:xfrm>
            <a:prstGeom prst="rect">
              <a:avLst/>
            </a:prstGeom>
            <a:noFill/>
          </p:spPr>
          <p:txBody>
            <a:bodyPr wrap="square" rtlCol="0">
              <a:spAutoFit/>
            </a:bodyPr>
            <a:lstStyle/>
            <a:p>
              <a:pPr algn="ctr"/>
              <a:r>
                <a:rPr lang="en-US" sz="898" b="1" dirty="0">
                  <a:solidFill>
                    <a:srgbClr val="0A2240"/>
                  </a:solidFill>
                </a:rPr>
                <a:t>Not Human Subjects Determination</a:t>
              </a:r>
            </a:p>
          </p:txBody>
        </p:sp>
      </p:grpSp>
      <p:pic>
        <p:nvPicPr>
          <p:cNvPr id="27" name="Picture 26"/>
          <p:cNvPicPr>
            <a:picLocks noChangeAspect="1"/>
          </p:cNvPicPr>
          <p:nvPr/>
        </p:nvPicPr>
        <p:blipFill>
          <a:blip r:embed="rId4" cstate="print"/>
          <a:stretch>
            <a:fillRect/>
          </a:stretch>
        </p:blipFill>
        <p:spPr>
          <a:xfrm>
            <a:off x="25880" y="29759"/>
            <a:ext cx="1320440" cy="1585046"/>
          </a:xfrm>
          <a:prstGeom prst="rect">
            <a:avLst/>
          </a:prstGeom>
        </p:spPr>
      </p:pic>
      <p:pic>
        <p:nvPicPr>
          <p:cNvPr id="28" name="Picture 27"/>
          <p:cNvPicPr>
            <a:picLocks noChangeAspect="1"/>
          </p:cNvPicPr>
          <p:nvPr/>
        </p:nvPicPr>
        <p:blipFill>
          <a:blip r:embed="rId5" cstate="print">
            <a:alphaModFix amt="70000"/>
          </a:blip>
          <a:stretch>
            <a:fillRect/>
          </a:stretch>
        </p:blipFill>
        <p:spPr>
          <a:xfrm>
            <a:off x="785359" y="2918296"/>
            <a:ext cx="1939060" cy="2415298"/>
          </a:xfrm>
          <a:prstGeom prst="rect">
            <a:avLst/>
          </a:prstGeom>
        </p:spPr>
      </p:pic>
      <p:pic>
        <p:nvPicPr>
          <p:cNvPr id="40" name="Picture 39"/>
          <p:cNvPicPr>
            <a:picLocks noChangeAspect="1"/>
          </p:cNvPicPr>
          <p:nvPr/>
        </p:nvPicPr>
        <p:blipFill>
          <a:blip r:embed="rId6" cstate="print">
            <a:alphaModFix/>
            <a:extLst>
              <a:ext uri="{BEBA8EAE-BF5A-486C-A8C5-ECC9F3942E4B}">
                <a14:imgProps xmlns:a14="http://schemas.microsoft.com/office/drawing/2010/main">
                  <a14:imgLayer r:embed="rId7">
                    <a14:imgEffect>
                      <a14:colorTemperature colorTemp="11500"/>
                    </a14:imgEffect>
                    <a14:imgEffect>
                      <a14:saturation sat="0"/>
                    </a14:imgEffect>
                  </a14:imgLayer>
                </a14:imgProps>
              </a:ext>
            </a:extLst>
          </a:blip>
          <a:stretch>
            <a:fillRect/>
          </a:stretch>
        </p:blipFill>
        <p:spPr>
          <a:xfrm>
            <a:off x="4290598" y="3051309"/>
            <a:ext cx="2509372" cy="2269841"/>
          </a:xfrm>
          <a:prstGeom prst="rect">
            <a:avLst/>
          </a:prstGeom>
          <a:solidFill>
            <a:schemeClr val="bg2"/>
          </a:solidFill>
        </p:spPr>
      </p:pic>
      <p:sp>
        <p:nvSpPr>
          <p:cNvPr id="26" name="&quot;No&quot; Symbol 26">
            <a:extLst>
              <a:ext uri="{FF2B5EF4-FFF2-40B4-BE49-F238E27FC236}">
                <a16:creationId xmlns:a16="http://schemas.microsoft.com/office/drawing/2014/main" id="{BC061648-371A-437F-9E31-DED8CD145984}"/>
              </a:ext>
            </a:extLst>
          </p:cNvPr>
          <p:cNvSpPr/>
          <p:nvPr/>
        </p:nvSpPr>
        <p:spPr>
          <a:xfrm>
            <a:off x="367679" y="3017610"/>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41" name="&quot;No&quot; Symbol 26">
            <a:extLst>
              <a:ext uri="{FF2B5EF4-FFF2-40B4-BE49-F238E27FC236}">
                <a16:creationId xmlns:a16="http://schemas.microsoft.com/office/drawing/2014/main" id="{E004177A-DAA3-4106-823B-47C3122BC756}"/>
              </a:ext>
            </a:extLst>
          </p:cNvPr>
          <p:cNvSpPr/>
          <p:nvPr/>
        </p:nvSpPr>
        <p:spPr>
          <a:xfrm>
            <a:off x="8459549" y="2932737"/>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pic>
        <p:nvPicPr>
          <p:cNvPr id="4" name="Audio 3">
            <a:hlinkClick r:id="" action="ppaction://media"/>
            <a:extLst>
              <a:ext uri="{FF2B5EF4-FFF2-40B4-BE49-F238E27FC236}">
                <a16:creationId xmlns:a16="http://schemas.microsoft.com/office/drawing/2014/main" id="{F0823950-3221-4AB7-B2B1-075A74CA69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0886332"/>
      </p:ext>
    </p:extLst>
  </p:cSld>
  <p:clrMapOvr>
    <a:masterClrMapping/>
  </p:clrMapOvr>
  <mc:AlternateContent xmlns:mc="http://schemas.openxmlformats.org/markup-compatibility/2006" xmlns:p14="http://schemas.microsoft.com/office/powerpoint/2010/main">
    <mc:Choice Requires="p14">
      <p:transition spd="slow" p14:dur="2000" advTm="9111"/>
    </mc:Choice>
    <mc:Fallback xmlns="">
      <p:transition spd="slow" advTm="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536" y="29817"/>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486975" y="133951"/>
            <a:ext cx="7607224" cy="13065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Not Human Subject Determinations</a:t>
            </a:r>
          </a:p>
          <a:p>
            <a:pPr defTabSz="821223"/>
            <a:endParaRPr lang="en-US" sz="2245" dirty="0"/>
          </a:p>
          <a:p>
            <a:r>
              <a:rPr lang="en-US" altLang="x-none" sz="2000" b="0" dirty="0">
                <a:latin typeface="Verdana" charset="0"/>
                <a:ea typeface="Verdana" charset="0"/>
                <a:cs typeface="Verdana" charset="0"/>
                <a:sym typeface="Lucida Grande" charset="0"/>
              </a:rPr>
              <a:t>Likewise, if the project does not involve human subjects, IRB review is not required. </a:t>
            </a:r>
          </a:p>
        </p:txBody>
      </p:sp>
      <p:sp>
        <p:nvSpPr>
          <p:cNvPr id="6" name="Text Placeholder 5"/>
          <p:cNvSpPr txBox="1">
            <a:spLocks/>
          </p:cNvSpPr>
          <p:nvPr/>
        </p:nvSpPr>
        <p:spPr>
          <a:xfrm>
            <a:off x="877656" y="5321150"/>
            <a:ext cx="1916194"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Research</a:t>
            </a:r>
          </a:p>
        </p:txBody>
      </p:sp>
      <p:sp>
        <p:nvSpPr>
          <p:cNvPr id="7" name="Text Placeholder 5"/>
          <p:cNvSpPr txBox="1">
            <a:spLocks/>
          </p:cNvSpPr>
          <p:nvPr/>
        </p:nvSpPr>
        <p:spPr>
          <a:xfrm>
            <a:off x="3113348" y="532115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8" name="Text Placeholder 5"/>
          <p:cNvSpPr txBox="1">
            <a:spLocks/>
          </p:cNvSpPr>
          <p:nvPr/>
        </p:nvSpPr>
        <p:spPr>
          <a:xfrm>
            <a:off x="3972542" y="5345250"/>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Human Subjects </a:t>
            </a:r>
          </a:p>
        </p:txBody>
      </p:sp>
      <p:sp>
        <p:nvSpPr>
          <p:cNvPr id="9" name="Text Placeholder 5"/>
          <p:cNvSpPr txBox="1">
            <a:spLocks/>
          </p:cNvSpPr>
          <p:nvPr/>
        </p:nvSpPr>
        <p:spPr>
          <a:xfrm>
            <a:off x="7577726" y="528352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a:t>
            </a:r>
          </a:p>
        </p:txBody>
      </p:sp>
      <p:sp>
        <p:nvSpPr>
          <p:cNvPr id="10" name="Text Placeholder 5"/>
          <p:cNvSpPr txBox="1">
            <a:spLocks/>
          </p:cNvSpPr>
          <p:nvPr/>
        </p:nvSpPr>
        <p:spPr>
          <a:xfrm>
            <a:off x="8459549" y="5283522"/>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dirty="0"/>
              <a:t>IRB Jurisdiction</a:t>
            </a:r>
          </a:p>
        </p:txBody>
      </p:sp>
      <p:sp>
        <p:nvSpPr>
          <p:cNvPr id="17" name="Oval 16"/>
          <p:cNvSpPr/>
          <p:nvPr/>
        </p:nvSpPr>
        <p:spPr>
          <a:xfrm>
            <a:off x="8459549" y="2917931"/>
            <a:ext cx="2771347" cy="2213761"/>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8" name="TextBox 17"/>
          <p:cNvSpPr txBox="1"/>
          <p:nvPr/>
        </p:nvSpPr>
        <p:spPr>
          <a:xfrm>
            <a:off x="8728435" y="3134095"/>
            <a:ext cx="2233575" cy="590033"/>
          </a:xfrm>
          <a:prstGeom prst="rect">
            <a:avLst/>
          </a:prstGeom>
          <a:noFill/>
        </p:spPr>
        <p:txBody>
          <a:bodyPr wrap="square" rtlCol="0">
            <a:spAutoFit/>
          </a:bodyPr>
          <a:lstStyle/>
          <a:p>
            <a:pPr algn="ctr"/>
            <a:r>
              <a:rPr lang="en-US" sz="1617" dirty="0">
                <a:solidFill>
                  <a:srgbClr val="0A2240"/>
                </a:solidFill>
              </a:rPr>
              <a:t>The Common Rule</a:t>
            </a:r>
          </a:p>
          <a:p>
            <a:pPr algn="ctr"/>
            <a:r>
              <a:rPr lang="en-US" sz="1617" dirty="0">
                <a:solidFill>
                  <a:srgbClr val="0A2240"/>
                </a:solidFill>
              </a:rPr>
              <a:t>45 CFR 46</a:t>
            </a:r>
          </a:p>
        </p:txBody>
      </p:sp>
      <p:sp>
        <p:nvSpPr>
          <p:cNvPr id="19" name="Rectangle 18"/>
          <p:cNvSpPr/>
          <p:nvPr/>
        </p:nvSpPr>
        <p:spPr>
          <a:xfrm>
            <a:off x="7774685" y="3777068"/>
            <a:ext cx="3187325" cy="1253485"/>
          </a:xfrm>
          <a:prstGeom prst="rect">
            <a:avLst/>
          </a:prstGeom>
        </p:spPr>
        <p:txBody>
          <a:bodyPr wrap="square">
            <a:spAutoFit/>
          </a:bodyPr>
          <a:lstStyle/>
          <a:p>
            <a:pPr marL="1140587" lvl="1" algn="ctr"/>
            <a:r>
              <a:rPr lang="en-US" altLang="x-none" sz="1078" dirty="0"/>
              <a:t>“All research involving human subjects conducted, supported or otherwise subject to regulation by any Federal Department or Agency.” </a:t>
            </a:r>
          </a:p>
          <a:p>
            <a:pPr marL="1140587" lvl="1" algn="ctr"/>
            <a:endParaRPr lang="en-US" altLang="x-none" sz="1078" dirty="0"/>
          </a:p>
          <a:p>
            <a:pPr marL="1140587" lvl="1" algn="ctr"/>
            <a:r>
              <a:rPr lang="en-US" altLang="x-none" sz="1078" dirty="0"/>
              <a:t>45 CFR 46.101(a)</a:t>
            </a:r>
          </a:p>
        </p:txBody>
      </p:sp>
      <p:grpSp>
        <p:nvGrpSpPr>
          <p:cNvPr id="29" name="Group 28"/>
          <p:cNvGrpSpPr/>
          <p:nvPr/>
        </p:nvGrpSpPr>
        <p:grpSpPr>
          <a:xfrm>
            <a:off x="9400327" y="29758"/>
            <a:ext cx="2398161" cy="1514898"/>
            <a:chOff x="3105068" y="1970775"/>
            <a:chExt cx="6536366" cy="5299453"/>
          </a:xfrm>
        </p:grpSpPr>
        <p:sp>
          <p:nvSpPr>
            <p:cNvPr id="30" name="Triangle 2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rgbClr val="0A2240"/>
                </a:solidFill>
              </a:endParaRPr>
            </a:p>
          </p:txBody>
        </p:sp>
        <p:cxnSp>
          <p:nvCxnSpPr>
            <p:cNvPr id="31" name="Straight Connector 3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27849" y="6309812"/>
              <a:ext cx="3090793" cy="806383"/>
            </a:xfrm>
            <a:prstGeom prst="rect">
              <a:avLst/>
            </a:prstGeom>
            <a:noFill/>
          </p:spPr>
          <p:txBody>
            <a:bodyPr wrap="square" rtlCol="0">
              <a:spAutoFit/>
            </a:bodyPr>
            <a:lstStyle/>
            <a:p>
              <a:pPr algn="ctr"/>
              <a:r>
                <a:rPr lang="en-US" sz="898" dirty="0">
                  <a:solidFill>
                    <a:schemeClr val="tx1">
                      <a:lumMod val="75000"/>
                    </a:schemeClr>
                  </a:solidFill>
                </a:rPr>
                <a:t>Full Committee</a:t>
              </a:r>
            </a:p>
          </p:txBody>
        </p:sp>
        <p:sp>
          <p:nvSpPr>
            <p:cNvPr id="35" name="TextBox 34"/>
            <p:cNvSpPr txBox="1"/>
            <p:nvPr/>
          </p:nvSpPr>
          <p:spPr>
            <a:xfrm>
              <a:off x="4317662" y="5359561"/>
              <a:ext cx="4061340" cy="806383"/>
            </a:xfrm>
            <a:prstGeom prst="rect">
              <a:avLst/>
            </a:prstGeom>
            <a:noFill/>
          </p:spPr>
          <p:txBody>
            <a:bodyPr wrap="square" rtlCol="0">
              <a:spAutoFit/>
            </a:bodyPr>
            <a:lstStyle/>
            <a:p>
              <a:pPr algn="ctr"/>
              <a:r>
                <a:rPr lang="en-US" sz="898" dirty="0">
                  <a:solidFill>
                    <a:schemeClr val="tx1">
                      <a:lumMod val="75000"/>
                    </a:schemeClr>
                  </a:solidFill>
                </a:rPr>
                <a:t>Expedited</a:t>
              </a:r>
            </a:p>
          </p:txBody>
        </p:sp>
        <p:sp>
          <p:nvSpPr>
            <p:cNvPr id="36" name="TextBox 35"/>
            <p:cNvSpPr txBox="1"/>
            <p:nvPr/>
          </p:nvSpPr>
          <p:spPr>
            <a:xfrm>
              <a:off x="4640719" y="4461374"/>
              <a:ext cx="3415226" cy="806383"/>
            </a:xfrm>
            <a:prstGeom prst="rect">
              <a:avLst/>
            </a:prstGeom>
            <a:noFill/>
          </p:spPr>
          <p:txBody>
            <a:bodyPr wrap="square" rtlCol="0">
              <a:spAutoFit/>
            </a:bodyPr>
            <a:lstStyle/>
            <a:p>
              <a:pPr algn="ctr"/>
              <a:r>
                <a:rPr lang="en-US" sz="898" dirty="0">
                  <a:solidFill>
                    <a:schemeClr val="tx1">
                      <a:lumMod val="75000"/>
                    </a:schemeClr>
                  </a:solidFill>
                </a:rPr>
                <a:t>Limited IRB Review</a:t>
              </a:r>
            </a:p>
          </p:txBody>
        </p:sp>
        <p:cxnSp>
          <p:nvCxnSpPr>
            <p:cNvPr id="37" name="Straight Connector 36"/>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75086" y="3437664"/>
              <a:ext cx="1796322" cy="806383"/>
            </a:xfrm>
            <a:prstGeom prst="rect">
              <a:avLst/>
            </a:prstGeom>
            <a:noFill/>
          </p:spPr>
          <p:txBody>
            <a:bodyPr wrap="square" rtlCol="0">
              <a:spAutoFit/>
            </a:bodyPr>
            <a:lstStyle/>
            <a:p>
              <a:pPr algn="ctr"/>
              <a:r>
                <a:rPr lang="en-US" sz="898" dirty="0">
                  <a:solidFill>
                    <a:schemeClr val="tx1">
                      <a:lumMod val="75000"/>
                    </a:schemeClr>
                  </a:solidFill>
                </a:rPr>
                <a:t>Exempt</a:t>
              </a:r>
            </a:p>
          </p:txBody>
        </p:sp>
        <p:sp>
          <p:nvSpPr>
            <p:cNvPr id="39" name="TextBox 38"/>
            <p:cNvSpPr txBox="1"/>
            <p:nvPr/>
          </p:nvSpPr>
          <p:spPr>
            <a:xfrm>
              <a:off x="4405251" y="2305328"/>
              <a:ext cx="3653335" cy="1289764"/>
            </a:xfrm>
            <a:prstGeom prst="rect">
              <a:avLst/>
            </a:prstGeom>
            <a:noFill/>
          </p:spPr>
          <p:txBody>
            <a:bodyPr wrap="square" rtlCol="0">
              <a:spAutoFit/>
            </a:bodyPr>
            <a:lstStyle/>
            <a:p>
              <a:pPr algn="ctr"/>
              <a:r>
                <a:rPr lang="en-US" sz="898" b="1" dirty="0">
                  <a:solidFill>
                    <a:srgbClr val="0A2240"/>
                  </a:solidFill>
                </a:rPr>
                <a:t>Not Human Subjects Determination</a:t>
              </a:r>
            </a:p>
          </p:txBody>
        </p:sp>
      </p:grpSp>
      <p:pic>
        <p:nvPicPr>
          <p:cNvPr id="27" name="Picture 26"/>
          <p:cNvPicPr>
            <a:picLocks noChangeAspect="1"/>
          </p:cNvPicPr>
          <p:nvPr/>
        </p:nvPicPr>
        <p:blipFill>
          <a:blip r:embed="rId4" cstate="print"/>
          <a:stretch>
            <a:fillRect/>
          </a:stretch>
        </p:blipFill>
        <p:spPr>
          <a:xfrm>
            <a:off x="14828" y="29758"/>
            <a:ext cx="1320440" cy="1585046"/>
          </a:xfrm>
          <a:prstGeom prst="rect">
            <a:avLst/>
          </a:prstGeom>
        </p:spPr>
      </p:pic>
      <p:pic>
        <p:nvPicPr>
          <p:cNvPr id="28" name="Picture 27"/>
          <p:cNvPicPr>
            <a:picLocks noChangeAspect="1"/>
          </p:cNvPicPr>
          <p:nvPr/>
        </p:nvPicPr>
        <p:blipFill>
          <a:blip r:embed="rId5" cstate="print">
            <a:alphaModFix amt="70000"/>
          </a:blip>
          <a:stretch>
            <a:fillRect/>
          </a:stretch>
        </p:blipFill>
        <p:spPr>
          <a:xfrm>
            <a:off x="785359" y="2918296"/>
            <a:ext cx="1939060" cy="2415298"/>
          </a:xfrm>
          <a:prstGeom prst="rect">
            <a:avLst/>
          </a:prstGeom>
        </p:spPr>
      </p:pic>
      <p:pic>
        <p:nvPicPr>
          <p:cNvPr id="40" name="Picture 39"/>
          <p:cNvPicPr>
            <a:picLocks noChangeAspect="1"/>
          </p:cNvPicPr>
          <p:nvPr/>
        </p:nvPicPr>
        <p:blipFill>
          <a:blip r:embed="rId6" cstate="print">
            <a:alphaModFix/>
            <a:extLst>
              <a:ext uri="{BEBA8EAE-BF5A-486C-A8C5-ECC9F3942E4B}">
                <a14:imgProps xmlns:a14="http://schemas.microsoft.com/office/drawing/2010/main">
                  <a14:imgLayer r:embed="rId7">
                    <a14:imgEffect>
                      <a14:colorTemperature colorTemp="11500"/>
                    </a14:imgEffect>
                    <a14:imgEffect>
                      <a14:saturation sat="0"/>
                    </a14:imgEffect>
                  </a14:imgLayer>
                </a14:imgProps>
              </a:ext>
            </a:extLst>
          </a:blip>
          <a:stretch>
            <a:fillRect/>
          </a:stretch>
        </p:blipFill>
        <p:spPr>
          <a:xfrm>
            <a:off x="4290598" y="3051309"/>
            <a:ext cx="2509372" cy="2269841"/>
          </a:xfrm>
          <a:prstGeom prst="rect">
            <a:avLst/>
          </a:prstGeom>
          <a:solidFill>
            <a:schemeClr val="bg2"/>
          </a:solidFill>
        </p:spPr>
      </p:pic>
      <p:sp>
        <p:nvSpPr>
          <p:cNvPr id="26" name="&quot;No&quot; Symbol 26">
            <a:extLst>
              <a:ext uri="{FF2B5EF4-FFF2-40B4-BE49-F238E27FC236}">
                <a16:creationId xmlns:a16="http://schemas.microsoft.com/office/drawing/2014/main" id="{BC061648-371A-437F-9E31-DED8CD145984}"/>
              </a:ext>
            </a:extLst>
          </p:cNvPr>
          <p:cNvSpPr/>
          <p:nvPr/>
        </p:nvSpPr>
        <p:spPr>
          <a:xfrm>
            <a:off x="4053880" y="3051309"/>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41" name="&quot;No&quot; Symbol 26">
            <a:extLst>
              <a:ext uri="{FF2B5EF4-FFF2-40B4-BE49-F238E27FC236}">
                <a16:creationId xmlns:a16="http://schemas.microsoft.com/office/drawing/2014/main" id="{E004177A-DAA3-4106-823B-47C3122BC756}"/>
              </a:ext>
            </a:extLst>
          </p:cNvPr>
          <p:cNvSpPr/>
          <p:nvPr/>
        </p:nvSpPr>
        <p:spPr>
          <a:xfrm>
            <a:off x="8459549" y="2932737"/>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pic>
        <p:nvPicPr>
          <p:cNvPr id="11" name="Audio 10">
            <a:hlinkClick r:id="" action="ppaction://media"/>
            <a:extLst>
              <a:ext uri="{FF2B5EF4-FFF2-40B4-BE49-F238E27FC236}">
                <a16:creationId xmlns:a16="http://schemas.microsoft.com/office/drawing/2014/main" id="{51B84D63-88B6-407D-8A9E-B5DB9B4113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063444"/>
      </p:ext>
    </p:extLst>
  </p:cSld>
  <p:clrMapOvr>
    <a:masterClrMapping/>
  </p:clrMapOvr>
  <mc:AlternateContent xmlns:mc="http://schemas.openxmlformats.org/markup-compatibility/2006" xmlns:p14="http://schemas.microsoft.com/office/powerpoint/2010/main">
    <mc:Choice Requires="p14">
      <p:transition spd="slow" p14:dur="2000" advTm="32695"/>
    </mc:Choice>
    <mc:Fallback xmlns="">
      <p:transition spd="slow" advTm="32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2000"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Title 3"/>
          <p:cNvSpPr txBox="1">
            <a:spLocks/>
          </p:cNvSpPr>
          <p:nvPr/>
        </p:nvSpPr>
        <p:spPr bwMode="auto">
          <a:xfrm>
            <a:off x="1441938" y="163911"/>
            <a:ext cx="8725785" cy="13819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Defining Research</a:t>
            </a:r>
          </a:p>
          <a:p>
            <a:pPr defTabSz="821223"/>
            <a:endParaRPr lang="en-US" sz="2245" dirty="0"/>
          </a:p>
          <a:p>
            <a:pPr defTabSz="821223"/>
            <a:r>
              <a:rPr lang="en-US" sz="2245" b="0" dirty="0"/>
              <a:t>While FDA and DHHS define clinical trials differently, both agree clinical trials are considered research.</a:t>
            </a:r>
          </a:p>
        </p:txBody>
      </p:sp>
      <p:graphicFrame>
        <p:nvGraphicFramePr>
          <p:cNvPr id="2" name="Table 1"/>
          <p:cNvGraphicFramePr>
            <a:graphicFrameLocks noGrp="1"/>
          </p:cNvGraphicFramePr>
          <p:nvPr/>
        </p:nvGraphicFramePr>
        <p:xfrm>
          <a:off x="677747" y="2045775"/>
          <a:ext cx="10737696" cy="4223395"/>
        </p:xfrm>
        <a:graphic>
          <a:graphicData uri="http://schemas.openxmlformats.org/drawingml/2006/table">
            <a:tbl>
              <a:tblPr firstRow="1" bandRow="1">
                <a:tableStyleId>{073A0DAA-6AF3-43AB-8588-CEC1D06C72B9}</a:tableStyleId>
              </a:tblPr>
              <a:tblGrid>
                <a:gridCol w="5526821">
                  <a:extLst>
                    <a:ext uri="{9D8B030D-6E8A-4147-A177-3AD203B41FA5}">
                      <a16:colId xmlns:a16="http://schemas.microsoft.com/office/drawing/2014/main" val="20000"/>
                    </a:ext>
                  </a:extLst>
                </a:gridCol>
                <a:gridCol w="5210875">
                  <a:extLst>
                    <a:ext uri="{9D8B030D-6E8A-4147-A177-3AD203B41FA5}">
                      <a16:colId xmlns:a16="http://schemas.microsoft.com/office/drawing/2014/main" val="20001"/>
                    </a:ext>
                  </a:extLst>
                </a:gridCol>
              </a:tblGrid>
              <a:tr h="575111">
                <a:tc>
                  <a:txBody>
                    <a:bodyPr/>
                    <a:lstStyle/>
                    <a:p>
                      <a:pPr algn="ctr"/>
                      <a:r>
                        <a:rPr lang="en-US" sz="1900" dirty="0">
                          <a:solidFill>
                            <a:schemeClr val="bg2"/>
                          </a:solidFill>
                        </a:rPr>
                        <a:t>FDA</a:t>
                      </a:r>
                    </a:p>
                  </a:txBody>
                  <a:tcPr marL="82125" marR="82125" marT="41062" marB="410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a:solidFill>
                            <a:schemeClr val="bg2"/>
                          </a:solidFill>
                        </a:rPr>
                        <a:t>DHHS</a:t>
                      </a:r>
                    </a:p>
                  </a:txBody>
                  <a:tcPr marL="82125" marR="82125" marT="41062" marB="410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40871">
                <a:tc>
                  <a:txBody>
                    <a:bodyPr/>
                    <a:lstStyle/>
                    <a:p>
                      <a:r>
                        <a:rPr lang="en-US" sz="1800" b="0" i="0" kern="1200" dirty="0">
                          <a:solidFill>
                            <a:schemeClr val="dk1"/>
                          </a:solidFill>
                          <a:effectLst/>
                          <a:latin typeface="Verdana" charset="0"/>
                          <a:ea typeface="Verdana" charset="0"/>
                          <a:cs typeface="Verdana" charset="0"/>
                        </a:rPr>
                        <a:t>FDA has defined</a:t>
                      </a:r>
                      <a:r>
                        <a:rPr lang="en-US" sz="1800" b="0" i="1" kern="1200" dirty="0">
                          <a:solidFill>
                            <a:schemeClr val="dk1"/>
                          </a:solidFill>
                          <a:effectLst/>
                          <a:latin typeface="Verdana" charset="0"/>
                          <a:ea typeface="Verdana" charset="0"/>
                          <a:cs typeface="Verdana" charset="0"/>
                        </a:rPr>
                        <a:t> "clinical investigation" </a:t>
                      </a:r>
                      <a:r>
                        <a:rPr lang="en-US" sz="1800" b="0" i="0" kern="1200" dirty="0">
                          <a:solidFill>
                            <a:schemeClr val="dk1"/>
                          </a:solidFill>
                          <a:effectLst/>
                          <a:latin typeface="Verdana" charset="0"/>
                          <a:ea typeface="Verdana" charset="0"/>
                          <a:cs typeface="Verdana" charset="0"/>
                        </a:rPr>
                        <a:t>to be synonymous with </a:t>
                      </a:r>
                      <a:r>
                        <a:rPr lang="en-US" sz="1800" b="0" i="1" kern="1200" dirty="0">
                          <a:solidFill>
                            <a:schemeClr val="dk1"/>
                          </a:solidFill>
                          <a:effectLst/>
                          <a:latin typeface="Verdana" charset="0"/>
                          <a:ea typeface="Verdana" charset="0"/>
                          <a:cs typeface="Verdana" charset="0"/>
                        </a:rPr>
                        <a:t>"research". </a:t>
                      </a:r>
                    </a:p>
                    <a:p>
                      <a:endParaRPr lang="en-US" sz="1800" b="0" i="1" kern="1200" dirty="0">
                        <a:solidFill>
                          <a:schemeClr val="dk1"/>
                        </a:solidFill>
                        <a:effectLst/>
                        <a:latin typeface="Verdana" charset="0"/>
                        <a:ea typeface="Verdana" charset="0"/>
                        <a:cs typeface="Verdana" charset="0"/>
                      </a:endParaRPr>
                    </a:p>
                    <a:p>
                      <a:r>
                        <a:rPr lang="en-US" sz="1800" b="0" i="1" kern="1200" dirty="0">
                          <a:solidFill>
                            <a:schemeClr val="dk1"/>
                          </a:solidFill>
                          <a:effectLst/>
                          <a:latin typeface="Verdana" charset="0"/>
                          <a:ea typeface="Verdana" charset="0"/>
                          <a:cs typeface="Verdana" charset="0"/>
                        </a:rPr>
                        <a:t>"Clinical investigation" </a:t>
                      </a:r>
                      <a:r>
                        <a:rPr lang="en-US" sz="1800" b="0" i="0" kern="1200" dirty="0">
                          <a:solidFill>
                            <a:schemeClr val="dk1"/>
                          </a:solidFill>
                          <a:effectLst/>
                          <a:latin typeface="Verdana" charset="0"/>
                          <a:ea typeface="Verdana" charset="0"/>
                          <a:cs typeface="Verdana" charset="0"/>
                        </a:rPr>
                        <a:t>means any experiment that involves a test article and one or more human subjects, and that either must meet the requirements for prior submission to the FDA...or the results of which are intended to be later submitted to, or held for inspection by, the FDA as part of an application for a research or marketing permit.</a:t>
                      </a:r>
                    </a:p>
                    <a:p>
                      <a:endParaRPr lang="en-US" sz="1800" b="0" i="0" kern="1200" dirty="0">
                        <a:solidFill>
                          <a:schemeClr val="dk1"/>
                        </a:solidFill>
                        <a:effectLst/>
                        <a:latin typeface="Verdana" charset="0"/>
                        <a:ea typeface="Verdana" charset="0"/>
                        <a:cs typeface="Verdana" charset="0"/>
                      </a:endParaRPr>
                    </a:p>
                    <a:p>
                      <a:pPr marL="0" marR="0" indent="0" algn="l" defTabSz="1163665" rtl="0" eaLnBrk="1" fontAlgn="auto" latinLnBrk="0" hangingPunct="1">
                        <a:lnSpc>
                          <a:spcPct val="100000"/>
                        </a:lnSpc>
                        <a:spcBef>
                          <a:spcPts val="0"/>
                        </a:spcBef>
                        <a:spcAft>
                          <a:spcPts val="0"/>
                        </a:spcAft>
                        <a:buClrTx/>
                        <a:buSzTx/>
                        <a:buFontTx/>
                        <a:buNone/>
                        <a:tabLst/>
                        <a:defRPr/>
                      </a:pPr>
                      <a:r>
                        <a:rPr lang="en-US" sz="1800" dirty="0">
                          <a:latin typeface="Verdana" charset="0"/>
                          <a:ea typeface="Verdana" charset="0"/>
                          <a:cs typeface="Verdana" charset="0"/>
                        </a:rPr>
                        <a:t>21 CFR 56.102;</a:t>
                      </a:r>
                      <a:r>
                        <a:rPr lang="en-US" sz="1800" baseline="0" dirty="0">
                          <a:latin typeface="Verdana" charset="0"/>
                          <a:ea typeface="Verdana" charset="0"/>
                          <a:cs typeface="Verdana" charset="0"/>
                        </a:rPr>
                        <a:t> 21 CFR 50.2</a:t>
                      </a:r>
                      <a:endParaRPr lang="en-US" sz="1800" dirty="0">
                        <a:latin typeface="Verdana" charset="0"/>
                        <a:ea typeface="Verdana" charset="0"/>
                        <a:cs typeface="Verdana" charset="0"/>
                      </a:endParaRPr>
                    </a:p>
                  </a:txBody>
                  <a:tcPr marL="82125" marR="82125" marT="41062" marB="410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u="none" kern="1200" dirty="0">
                          <a:solidFill>
                            <a:schemeClr val="dk1"/>
                          </a:solidFill>
                          <a:effectLst/>
                          <a:latin typeface="Verdana" charset="0"/>
                          <a:ea typeface="Verdana" charset="0"/>
                          <a:cs typeface="Verdana" charset="0"/>
                        </a:rPr>
                        <a:t>Clinical trial means a research study in which one or more human subjects are prospectively assigned to one or more interventions (which may include placebo or other control) to evaluate the effects of the interventions on biomedical or behavioral health-related outcomes.</a:t>
                      </a:r>
                    </a:p>
                    <a:p>
                      <a:r>
                        <a:rPr lang="en-US" sz="1800" dirty="0">
                          <a:latin typeface="Verdana" charset="0"/>
                          <a:ea typeface="Verdana" charset="0"/>
                          <a:cs typeface="Verdana" charset="0"/>
                        </a:rPr>
                        <a:t> </a:t>
                      </a:r>
                    </a:p>
                    <a:p>
                      <a:r>
                        <a:rPr lang="en-US" sz="1800" dirty="0">
                          <a:latin typeface="Verdana" charset="0"/>
                          <a:ea typeface="Verdana" charset="0"/>
                          <a:cs typeface="Verdana" charset="0"/>
                        </a:rPr>
                        <a:t>45 CFR 45.102(b)(1/19/2017)</a:t>
                      </a:r>
                    </a:p>
                  </a:txBody>
                  <a:tcPr marL="82125" marR="82125" marT="41062" marB="4106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4" cstate="print">
            <a:alphaModFix amt="70000"/>
          </a:blip>
          <a:stretch>
            <a:fillRect/>
          </a:stretch>
        </p:blipFill>
        <p:spPr>
          <a:xfrm>
            <a:off x="10376597" y="70147"/>
            <a:ext cx="1334984" cy="1585045"/>
          </a:xfrm>
          <a:prstGeom prst="rect">
            <a:avLst/>
          </a:prstGeom>
        </p:spPr>
      </p:pic>
      <p:pic>
        <p:nvPicPr>
          <p:cNvPr id="10" name="Picture 9"/>
          <p:cNvPicPr>
            <a:picLocks noChangeAspect="1"/>
          </p:cNvPicPr>
          <p:nvPr/>
        </p:nvPicPr>
        <p:blipFill>
          <a:blip r:embed="rId5" cstate="print"/>
          <a:stretch>
            <a:fillRect/>
          </a:stretch>
        </p:blipFill>
        <p:spPr>
          <a:xfrm>
            <a:off x="17527" y="54548"/>
            <a:ext cx="1320440" cy="1600644"/>
          </a:xfrm>
          <a:prstGeom prst="rect">
            <a:avLst/>
          </a:prstGeom>
        </p:spPr>
      </p:pic>
      <p:pic>
        <p:nvPicPr>
          <p:cNvPr id="6" name="Audio 5">
            <a:hlinkClick r:id="" action="ppaction://media"/>
            <a:extLst>
              <a:ext uri="{FF2B5EF4-FFF2-40B4-BE49-F238E27FC236}">
                <a16:creationId xmlns:a16="http://schemas.microsoft.com/office/drawing/2014/main" id="{0F6FF792-BA94-46D9-B081-C3A6C4A44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4452585"/>
      </p:ext>
    </p:extLst>
  </p:cSld>
  <p:clrMapOvr>
    <a:masterClrMapping/>
  </p:clrMapOvr>
  <mc:AlternateContent xmlns:mc="http://schemas.openxmlformats.org/markup-compatibility/2006" xmlns:p14="http://schemas.microsoft.com/office/powerpoint/2010/main">
    <mc:Choice Requires="p14">
      <p:transition spd="slow" p14:dur="2000" advTm="119843"/>
    </mc:Choice>
    <mc:Fallback xmlns="">
      <p:transition spd="slow" advTm="119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thicon PPT Template">
  <a:themeElements>
    <a:clrScheme name="Custom 3">
      <a:dk1>
        <a:srgbClr val="4C4A4B"/>
      </a:dk1>
      <a:lt1>
        <a:srgbClr val="F30617"/>
      </a:lt1>
      <a:dk2>
        <a:srgbClr val="1F497D"/>
      </a:dk2>
      <a:lt2>
        <a:srgbClr val="FFFFFF"/>
      </a:lt2>
      <a:accent1>
        <a:srgbClr val="004C97"/>
      </a:accent1>
      <a:accent2>
        <a:srgbClr val="64A70B"/>
      </a:accent2>
      <a:accent3>
        <a:srgbClr val="8DC8E8"/>
      </a:accent3>
      <a:accent4>
        <a:srgbClr val="9B3259"/>
      </a:accent4>
      <a:accent5>
        <a:srgbClr val="D40F7D"/>
      </a:accent5>
      <a:accent6>
        <a:srgbClr val="ED8B00"/>
      </a:accent6>
      <a:hlink>
        <a:srgbClr val="FFC800"/>
      </a:hlink>
      <a:folHlink>
        <a:srgbClr val="F3061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1200"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mplate" id="{8E86C38C-FBEA-8540-8B70-0B0E4E155384}" vid="{632ACC5A-7936-D34C-8396-772E7E8272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2232</Words>
  <Application>Microsoft Office PowerPoint</Application>
  <PresentationFormat>Widescreen</PresentationFormat>
  <Paragraphs>254</Paragraphs>
  <Slides>27</Slides>
  <Notes>3</Notes>
  <HiddenSlides>0</HiddenSlides>
  <MMClips>27</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1_Ethicon PPT Template</vt:lpstr>
      <vt:lpstr>Quality Improvement v.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the description below.  Click “thumbs up” if the project is a Quality Improvement Project. Click “thumbs down” if research.</vt:lpstr>
      <vt:lpstr>Read the description below.  Click “thumbs up” if the project is a Quality Improvement Project. Click “thumbs down” if research.</vt:lpstr>
      <vt:lpstr>Read the description below.  Click “thumbs up” if the project is a Quality Improvement Project. Click “thumbs down” if research.</vt:lpstr>
      <vt:lpstr>Read the description below.  Click “thumbs up” if the project is a Quality Improvement Project. Click “thumbs down” if research.</vt:lpstr>
      <vt:lpstr>PowerPoint Presentation</vt:lpstr>
      <vt:lpstr>PowerPoint Presentation</vt:lpstr>
      <vt:lpstr>PowerPoint Presentation</vt:lpstr>
      <vt:lpstr>Course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Improvement v. Research</dc:title>
  <dc:creator>Ballard, Rebecca</dc:creator>
  <cp:lastModifiedBy>Ballard, Rebecca</cp:lastModifiedBy>
  <cp:revision>6</cp:revision>
  <dcterms:created xsi:type="dcterms:W3CDTF">2019-05-31T22:19:30Z</dcterms:created>
  <dcterms:modified xsi:type="dcterms:W3CDTF">2020-06-12T16:44:04Z</dcterms:modified>
</cp:coreProperties>
</file>