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7" r:id="rId3"/>
    <p:sldId id="294" r:id="rId4"/>
    <p:sldId id="292" r:id="rId5"/>
    <p:sldId id="394" r:id="rId6"/>
    <p:sldId id="395" r:id="rId7"/>
    <p:sldId id="396" r:id="rId8"/>
    <p:sldId id="312" r:id="rId9"/>
    <p:sldId id="313" r:id="rId10"/>
    <p:sldId id="330" r:id="rId11"/>
    <p:sldId id="397" r:id="rId12"/>
    <p:sldId id="401" r:id="rId13"/>
    <p:sldId id="403" r:id="rId14"/>
    <p:sldId id="405" r:id="rId15"/>
    <p:sldId id="314" r:id="rId16"/>
    <p:sldId id="404" r:id="rId17"/>
    <p:sldId id="345" r:id="rId18"/>
    <p:sldId id="347" r:id="rId19"/>
    <p:sldId id="354" r:id="rId20"/>
    <p:sldId id="398" r:id="rId21"/>
    <p:sldId id="400" r:id="rId22"/>
    <p:sldId id="359" r:id="rId23"/>
    <p:sldId id="315" r:id="rId24"/>
    <p:sldId id="368" r:id="rId25"/>
    <p:sldId id="371" r:id="rId26"/>
    <p:sldId id="373" r:id="rId27"/>
    <p:sldId id="399" r:id="rId28"/>
    <p:sldId id="3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796B-458D-420F-9FE2-3528D81EC1C2}" type="datetimeFigureOut">
              <a:rPr lang="en-US" smtClean="0"/>
              <a:t>6/12/2020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7660-3152-4B3D-9E8B-B4C55EDA8D40}" type="slidenum">
              <a:rPr lang="en-US" smtClean="0"/>
              <a:t>‹#›</a:t>
            </a:fld>
            <a:endParaRPr lang="en-US"/>
          </a:p>
        </p:txBody>
      </p:sp>
    </p:spTree>
    <p:extLst>
      <p:ext uri="{BB962C8B-B14F-4D97-AF65-F5344CB8AC3E}">
        <p14:creationId xmlns:p14="http://schemas.microsoft.com/office/powerpoint/2010/main" val="41258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3</a:t>
            </a:fld>
            <a:endParaRPr lang="en-US"/>
          </a:p>
        </p:txBody>
      </p:sp>
    </p:spTree>
    <p:extLst>
      <p:ext uri="{BB962C8B-B14F-4D97-AF65-F5344CB8AC3E}">
        <p14:creationId xmlns:p14="http://schemas.microsoft.com/office/powerpoint/2010/main" val="74804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9</a:t>
            </a:fld>
            <a:endParaRPr lang="en-US"/>
          </a:p>
        </p:txBody>
      </p:sp>
    </p:spTree>
    <p:extLst>
      <p:ext uri="{BB962C8B-B14F-4D97-AF65-F5344CB8AC3E}">
        <p14:creationId xmlns:p14="http://schemas.microsoft.com/office/powerpoint/2010/main" val="171210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10</a:t>
            </a:fld>
            <a:endParaRPr lang="en-US"/>
          </a:p>
        </p:txBody>
      </p:sp>
    </p:spTree>
    <p:extLst>
      <p:ext uri="{BB962C8B-B14F-4D97-AF65-F5344CB8AC3E}">
        <p14:creationId xmlns:p14="http://schemas.microsoft.com/office/powerpoint/2010/main" val="411626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22</a:t>
            </a:fld>
            <a:endParaRPr lang="en-US"/>
          </a:p>
        </p:txBody>
      </p:sp>
    </p:spTree>
    <p:extLst>
      <p:ext uri="{BB962C8B-B14F-4D97-AF65-F5344CB8AC3E}">
        <p14:creationId xmlns:p14="http://schemas.microsoft.com/office/powerpoint/2010/main" val="205847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23</a:t>
            </a:fld>
            <a:endParaRPr lang="en-US"/>
          </a:p>
        </p:txBody>
      </p:sp>
    </p:spTree>
    <p:extLst>
      <p:ext uri="{BB962C8B-B14F-4D97-AF65-F5344CB8AC3E}">
        <p14:creationId xmlns:p14="http://schemas.microsoft.com/office/powerpoint/2010/main" val="66862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24</a:t>
            </a:fld>
            <a:endParaRPr lang="en-US"/>
          </a:p>
        </p:txBody>
      </p:sp>
    </p:spTree>
    <p:extLst>
      <p:ext uri="{BB962C8B-B14F-4D97-AF65-F5344CB8AC3E}">
        <p14:creationId xmlns:p14="http://schemas.microsoft.com/office/powerpoint/2010/main" val="211688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25</a:t>
            </a:fld>
            <a:endParaRPr lang="en-US"/>
          </a:p>
        </p:txBody>
      </p:sp>
    </p:spTree>
    <p:extLst>
      <p:ext uri="{BB962C8B-B14F-4D97-AF65-F5344CB8AC3E}">
        <p14:creationId xmlns:p14="http://schemas.microsoft.com/office/powerpoint/2010/main" val="51469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7F046F-EB5B-41C9-9690-A701840A2051}" type="slidenum">
              <a:rPr lang="en-US" smtClean="0"/>
              <a:pPr/>
              <a:t>26</a:t>
            </a:fld>
            <a:endParaRPr lang="en-US"/>
          </a:p>
        </p:txBody>
      </p:sp>
    </p:spTree>
    <p:extLst>
      <p:ext uri="{BB962C8B-B14F-4D97-AF65-F5344CB8AC3E}">
        <p14:creationId xmlns:p14="http://schemas.microsoft.com/office/powerpoint/2010/main" val="1728287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3258"/>
          <a:stretch/>
        </p:blipFill>
        <p:spPr>
          <a:xfrm>
            <a:off x="-23452" y="-119495"/>
            <a:ext cx="12210256" cy="6029078"/>
          </a:xfrm>
          <a:prstGeom prst="rect">
            <a:avLst/>
          </a:prstGeom>
        </p:spPr>
      </p:pic>
      <p:sp>
        <p:nvSpPr>
          <p:cNvPr id="2" name="Title 1"/>
          <p:cNvSpPr>
            <a:spLocks noGrp="1"/>
          </p:cNvSpPr>
          <p:nvPr>
            <p:ph type="ctrTitle" hasCustomPrompt="1"/>
          </p:nvPr>
        </p:nvSpPr>
        <p:spPr>
          <a:xfrm>
            <a:off x="699247" y="1939948"/>
            <a:ext cx="10757647" cy="1136743"/>
          </a:xfrm>
        </p:spPr>
        <p:txBody>
          <a:bodyPr anchor="b"/>
          <a:lstStyle>
            <a:lvl1pPr algn="l">
              <a:defRPr sz="6000">
                <a:solidFill>
                  <a:srgbClr val="002B54"/>
                </a:solidFill>
                <a:latin typeface="+mn-lt"/>
              </a:defRPr>
            </a:lvl1pPr>
          </a:lstStyle>
          <a:p>
            <a:r>
              <a:rPr lang="en-US"/>
              <a:t>Presentation title</a:t>
            </a:r>
          </a:p>
        </p:txBody>
      </p:sp>
      <p:sp>
        <p:nvSpPr>
          <p:cNvPr id="3" name="Subtitle 2"/>
          <p:cNvSpPr>
            <a:spLocks noGrp="1"/>
          </p:cNvSpPr>
          <p:nvPr>
            <p:ph type="subTitle" idx="1" hasCustomPrompt="1"/>
          </p:nvPr>
        </p:nvSpPr>
        <p:spPr>
          <a:xfrm>
            <a:off x="699246" y="3107186"/>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a:p>
        </p:txBody>
      </p:sp>
      <p:sp>
        <p:nvSpPr>
          <p:cNvPr id="15" name="Text Placeholder 14"/>
          <p:cNvSpPr>
            <a:spLocks noGrp="1"/>
          </p:cNvSpPr>
          <p:nvPr>
            <p:ph type="body" sz="quarter" idx="13" hasCustomPrompt="1"/>
          </p:nvPr>
        </p:nvSpPr>
        <p:spPr>
          <a:xfrm>
            <a:off x="698500" y="4153078"/>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a:t>Date  •  Location</a:t>
            </a:r>
          </a:p>
        </p:txBody>
      </p:sp>
      <p:pic>
        <p:nvPicPr>
          <p:cNvPr id="5" name="Picture 4">
            <a:extLst>
              <a:ext uri="{FF2B5EF4-FFF2-40B4-BE49-F238E27FC236}">
                <a16:creationId xmlns:a16="http://schemas.microsoft.com/office/drawing/2014/main" id="{801A1701-7005-4CFD-8CB0-50097E07E7AA}"/>
              </a:ext>
            </a:extLst>
          </p:cNvPr>
          <p:cNvPicPr>
            <a:picLocks noChangeAspect="1"/>
          </p:cNvPicPr>
          <p:nvPr userDrawn="1"/>
        </p:nvPicPr>
        <p:blipFill>
          <a:blip r:embed="rId3"/>
          <a:stretch>
            <a:fillRect/>
          </a:stretch>
        </p:blipFill>
        <p:spPr>
          <a:xfrm>
            <a:off x="7684077" y="5909583"/>
            <a:ext cx="4507923" cy="977864"/>
          </a:xfrm>
          <a:prstGeom prst="rect">
            <a:avLst/>
          </a:prstGeom>
        </p:spPr>
      </p:pic>
    </p:spTree>
    <p:extLst>
      <p:ext uri="{BB962C8B-B14F-4D97-AF65-F5344CB8AC3E}">
        <p14:creationId xmlns:p14="http://schemas.microsoft.com/office/powerpoint/2010/main" val="315744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3090-B69E-4A61-BF30-A6F6A9322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C18BD-C6BE-4EA0-B7BC-FA0A4217668B}"/>
              </a:ext>
            </a:extLst>
          </p:cNvPr>
          <p:cNvSpPr>
            <a:spLocks noGrp="1"/>
          </p:cNvSpPr>
          <p:nvPr>
            <p:ph type="dt" sz="half" idx="10"/>
          </p:nvPr>
        </p:nvSpPr>
        <p:spPr/>
        <p:txBody>
          <a:bodyPr/>
          <a:lstStyle/>
          <a:p>
            <a:fld id="{0BEB4016-3964-42BC-9E1E-CD92737C655A}" type="datetimeFigureOut">
              <a:rPr lang="en-US" smtClean="0"/>
              <a:t>6/12/2020</a:t>
            </a:fld>
            <a:endParaRPr lang="en-US"/>
          </a:p>
        </p:txBody>
      </p:sp>
      <p:sp>
        <p:nvSpPr>
          <p:cNvPr id="4" name="Footer Placeholder 3">
            <a:extLst>
              <a:ext uri="{FF2B5EF4-FFF2-40B4-BE49-F238E27FC236}">
                <a16:creationId xmlns:a16="http://schemas.microsoft.com/office/drawing/2014/main" id="{42EEFEA6-8DAF-44E5-BC62-3D9190FEEA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8E0A5-0FE4-4392-8E5A-69F329D37905}"/>
              </a:ext>
            </a:extLst>
          </p:cNvPr>
          <p:cNvSpPr>
            <a:spLocks noGrp="1"/>
          </p:cNvSpPr>
          <p:nvPr>
            <p:ph type="sldNum" sz="quarter" idx="12"/>
          </p:nvPr>
        </p:nvSpPr>
        <p:spPr/>
        <p:txBody>
          <a:bodyPr/>
          <a:lstStyle/>
          <a:p>
            <a:fld id="{A940093F-25B1-4B2B-A745-DDC69CB626AA}" type="slidenum">
              <a:rPr lang="en-US" smtClean="0"/>
              <a:t>‹#›</a:t>
            </a:fld>
            <a:endParaRPr lang="en-US"/>
          </a:p>
        </p:txBody>
      </p:sp>
    </p:spTree>
    <p:extLst>
      <p:ext uri="{BB962C8B-B14F-4D97-AF65-F5344CB8AC3E}">
        <p14:creationId xmlns:p14="http://schemas.microsoft.com/office/powerpoint/2010/main" val="49937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2946400" y="4462151"/>
            <a:ext cx="8534400" cy="345479"/>
          </a:xfrm>
          <a:prstGeom prst="rect">
            <a:avLst/>
          </a:prstGeom>
        </p:spPr>
        <p:txBody>
          <a:bodyPr/>
          <a:lstStyle>
            <a:lvl1pPr marL="0" indent="0" algn="r">
              <a:buNone/>
              <a:defRPr sz="2245" b="0" i="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marL="522544" indent="0" algn="ctr">
              <a:buNone/>
              <a:defRPr>
                <a:solidFill>
                  <a:schemeClr val="tx1">
                    <a:tint val="75000"/>
                  </a:schemeClr>
                </a:solidFill>
              </a:defRPr>
            </a:lvl2pPr>
            <a:lvl3pPr marL="1045088" indent="0" algn="ctr">
              <a:buNone/>
              <a:defRPr>
                <a:solidFill>
                  <a:schemeClr val="tx1">
                    <a:tint val="75000"/>
                  </a:schemeClr>
                </a:solidFill>
              </a:defRPr>
            </a:lvl3pPr>
            <a:lvl4pPr marL="1567632" indent="0" algn="ctr">
              <a:buNone/>
              <a:defRPr>
                <a:solidFill>
                  <a:schemeClr val="tx1">
                    <a:tint val="75000"/>
                  </a:schemeClr>
                </a:solidFill>
              </a:defRPr>
            </a:lvl4pPr>
            <a:lvl5pPr marL="2090176" indent="0" algn="ctr">
              <a:buNone/>
              <a:defRPr>
                <a:solidFill>
                  <a:schemeClr val="tx1">
                    <a:tint val="75000"/>
                  </a:schemeClr>
                </a:solidFill>
              </a:defRPr>
            </a:lvl5pPr>
            <a:lvl6pPr marL="2612720" indent="0" algn="ctr">
              <a:buNone/>
              <a:defRPr>
                <a:solidFill>
                  <a:schemeClr val="tx1">
                    <a:tint val="75000"/>
                  </a:schemeClr>
                </a:solidFill>
              </a:defRPr>
            </a:lvl6pPr>
            <a:lvl7pPr marL="3135264" indent="0" algn="ctr">
              <a:buNone/>
              <a:defRPr>
                <a:solidFill>
                  <a:schemeClr val="tx1">
                    <a:tint val="75000"/>
                  </a:schemeClr>
                </a:solidFill>
              </a:defRPr>
            </a:lvl7pPr>
            <a:lvl8pPr marL="3657808" indent="0" algn="ctr">
              <a:buNone/>
              <a:defRPr>
                <a:solidFill>
                  <a:schemeClr val="tx1">
                    <a:tint val="75000"/>
                  </a:schemeClr>
                </a:solidFill>
              </a:defRPr>
            </a:lvl8pPr>
            <a:lvl9pPr marL="4180352" indent="0" algn="ctr">
              <a:buNone/>
              <a:defRPr>
                <a:solidFill>
                  <a:schemeClr val="tx1">
                    <a:tint val="75000"/>
                  </a:schemeClr>
                </a:solidFill>
              </a:defRPr>
            </a:lvl9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2245" b="0" i="0" u="none" strike="noStrike" kern="0" cap="none" spc="0" normalizeH="0" baseline="0" noProof="0">
                <a:ln>
                  <a:noFill/>
                </a:ln>
                <a:solidFill>
                  <a:srgbClr val="FF0000"/>
                </a:solidFill>
                <a:effectLst/>
                <a:uLnTx/>
                <a:uFillTx/>
              </a:rPr>
              <a:t>Click to edit Master subtitle style</a:t>
            </a:r>
          </a:p>
        </p:txBody>
      </p:sp>
      <p:sp>
        <p:nvSpPr>
          <p:cNvPr id="12" name="Title 1"/>
          <p:cNvSpPr>
            <a:spLocks noGrp="1"/>
          </p:cNvSpPr>
          <p:nvPr>
            <p:ph type="ctrTitle"/>
          </p:nvPr>
        </p:nvSpPr>
        <p:spPr>
          <a:xfrm>
            <a:off x="1100754" y="3731557"/>
            <a:ext cx="10363200" cy="525208"/>
          </a:xfrm>
          <a:prstGeom prst="rect">
            <a:avLst/>
          </a:prstGeom>
        </p:spPr>
        <p:txBody>
          <a:bodyPr anchor="t"/>
          <a:lstStyle>
            <a:lvl1pPr algn="r">
              <a:defRPr sz="3413">
                <a:solidFill>
                  <a:srgbClr val="0A2240"/>
                </a:solidFill>
              </a:defRPr>
            </a:lvl1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3413" b="0" i="0" u="none" strike="noStrike" kern="0" cap="none" spc="0" normalizeH="0" baseline="0" noProof="0">
                <a:ln>
                  <a:noFill/>
                </a:ln>
                <a:solidFill>
                  <a:srgbClr val="000000"/>
                </a:solidFill>
                <a:effectLst/>
                <a:uLnTx/>
                <a:uFillTx/>
              </a:rPr>
              <a:t>Click to edit Master title style</a:t>
            </a:r>
          </a:p>
        </p:txBody>
      </p:sp>
    </p:spTree>
    <p:extLst>
      <p:ext uri="{BB962C8B-B14F-4D97-AF65-F5344CB8AC3E}">
        <p14:creationId xmlns:p14="http://schemas.microsoft.com/office/powerpoint/2010/main" val="186350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2240"/>
                </a:solidFill>
              </a:defRPr>
            </a:lvl1pPr>
          </a:lstStyle>
          <a:p>
            <a:r>
              <a:rPr lang="en-US"/>
              <a:t>Click to edit Master title style</a:t>
            </a:r>
          </a:p>
        </p:txBody>
      </p:sp>
    </p:spTree>
    <p:extLst>
      <p:ext uri="{BB962C8B-B14F-4D97-AF65-F5344CB8AC3E}">
        <p14:creationId xmlns:p14="http://schemas.microsoft.com/office/powerpoint/2010/main" val="219512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84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EBCC9-EE31-45FA-8ED0-FB8CF6CED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1C1F3-88C9-467B-B35E-AF4FCFBC4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EE423-D602-49A5-9301-2BEB141DD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B4016-3964-42BC-9E1E-CD92737C655A}" type="datetimeFigureOut">
              <a:rPr lang="en-US" smtClean="0"/>
              <a:t>6/12/2020</a:t>
            </a:fld>
            <a:endParaRPr lang="en-US"/>
          </a:p>
        </p:txBody>
      </p:sp>
      <p:sp>
        <p:nvSpPr>
          <p:cNvPr id="5" name="Footer Placeholder 4">
            <a:extLst>
              <a:ext uri="{FF2B5EF4-FFF2-40B4-BE49-F238E27FC236}">
                <a16:creationId xmlns:a16="http://schemas.microsoft.com/office/drawing/2014/main" id="{ECBBAD6A-3A78-4874-80FC-6551FC68D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9F7940-03BD-428D-9E9F-96136AA83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0093F-25B1-4B2B-A745-DDC69CB626AA}" type="slidenum">
              <a:rPr lang="en-US" smtClean="0"/>
              <a:t>‹#›</a:t>
            </a:fld>
            <a:endParaRPr lang="en-US"/>
          </a:p>
        </p:txBody>
      </p:sp>
    </p:spTree>
    <p:extLst>
      <p:ext uri="{BB962C8B-B14F-4D97-AF65-F5344CB8AC3E}">
        <p14:creationId xmlns:p14="http://schemas.microsoft.com/office/powerpoint/2010/main" val="642753800"/>
      </p:ext>
    </p:extLst>
  </p:cSld>
  <p:clrMap bg1="lt1" tx1="dk1" bg2="lt2" tx2="dk2" accent1="accent1" accent2="accent2" accent3="accent3" accent4="accent4" accent5="accent5" accent6="accent6" hlink="hlink" folHlink="folHlink"/>
  <p:sldLayoutIdLst>
    <p:sldLayoutId id="2147483660"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9" name="Picture 5" descr="C:\Users\rob.searles\Desktop\Template\art-frame.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61" y="-94396"/>
            <a:ext cx="12480910" cy="76871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24487" y="0"/>
            <a:ext cx="12261947" cy="6661242"/>
          </a:xfrm>
          <a:prstGeom prst="rect">
            <a:avLst/>
          </a:prstGeom>
          <a:solidFill>
            <a:schemeClr val="bg2"/>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userDrawn="1"/>
        </p:nvSpPr>
        <p:spPr>
          <a:xfrm>
            <a:off x="-24487" y="6648852"/>
            <a:ext cx="12261947" cy="257256"/>
          </a:xfrm>
          <a:prstGeom prst="rect">
            <a:avLst/>
          </a:prstGeom>
          <a:solidFill>
            <a:srgbClr val="0A2240"/>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027" name="Text Placeholder 2"/>
          <p:cNvSpPr>
            <a:spLocks noGrp="1"/>
          </p:cNvSpPr>
          <p:nvPr>
            <p:ph type="body" idx="1"/>
          </p:nvPr>
        </p:nvSpPr>
        <p:spPr bwMode="auto">
          <a:xfrm>
            <a:off x="862541" y="2586614"/>
            <a:ext cx="10431992" cy="16811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6" name="Title Placeholder 1"/>
          <p:cNvSpPr>
            <a:spLocks noGrp="1"/>
          </p:cNvSpPr>
          <p:nvPr>
            <p:ph type="title"/>
          </p:nvPr>
        </p:nvSpPr>
        <p:spPr bwMode="auto">
          <a:xfrm>
            <a:off x="406400" y="304801"/>
            <a:ext cx="8301796" cy="3455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a:p>
        </p:txBody>
      </p:sp>
      <p:sp>
        <p:nvSpPr>
          <p:cNvPr id="4" name="Rectangle 3"/>
          <p:cNvSpPr/>
          <p:nvPr userDrawn="1"/>
        </p:nvSpPr>
        <p:spPr>
          <a:xfrm>
            <a:off x="0" y="6648360"/>
            <a:ext cx="12062137" cy="25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43">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49859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dt="0"/>
  <p:txStyles>
    <p:titleStyle>
      <a:lvl1pPr algn="l" rtl="0" eaLnBrk="1" fontAlgn="base" hangingPunct="1">
        <a:spcBef>
          <a:spcPct val="0"/>
        </a:spcBef>
        <a:spcAft>
          <a:spcPct val="0"/>
        </a:spcAft>
        <a:defRPr sz="2245" b="0"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233">
          <a:solidFill>
            <a:srgbClr val="F30617"/>
          </a:solidFill>
          <a:latin typeface="Arial" pitchFamily="34" charset="0"/>
          <a:cs typeface="Arial" pitchFamily="34" charset="0"/>
        </a:defRPr>
      </a:lvl2pPr>
      <a:lvl3pPr algn="l" rtl="0" eaLnBrk="1" fontAlgn="base" hangingPunct="1">
        <a:spcBef>
          <a:spcPct val="0"/>
        </a:spcBef>
        <a:spcAft>
          <a:spcPct val="0"/>
        </a:spcAft>
        <a:defRPr sz="3233">
          <a:solidFill>
            <a:srgbClr val="F30617"/>
          </a:solidFill>
          <a:latin typeface="Arial" pitchFamily="34" charset="0"/>
          <a:cs typeface="Arial" pitchFamily="34" charset="0"/>
        </a:defRPr>
      </a:lvl3pPr>
      <a:lvl4pPr algn="l" rtl="0" eaLnBrk="1" fontAlgn="base" hangingPunct="1">
        <a:spcBef>
          <a:spcPct val="0"/>
        </a:spcBef>
        <a:spcAft>
          <a:spcPct val="0"/>
        </a:spcAft>
        <a:defRPr sz="3233">
          <a:solidFill>
            <a:srgbClr val="F30617"/>
          </a:solidFill>
          <a:latin typeface="Arial" pitchFamily="34" charset="0"/>
          <a:cs typeface="Arial" pitchFamily="34" charset="0"/>
        </a:defRPr>
      </a:lvl4pPr>
      <a:lvl5pPr algn="l" rtl="0" eaLnBrk="1" fontAlgn="base" hangingPunct="1">
        <a:spcBef>
          <a:spcPct val="0"/>
        </a:spcBef>
        <a:spcAft>
          <a:spcPct val="0"/>
        </a:spcAft>
        <a:defRPr sz="3233">
          <a:solidFill>
            <a:srgbClr val="F30617"/>
          </a:solidFill>
          <a:latin typeface="Arial" pitchFamily="34" charset="0"/>
          <a:cs typeface="Arial" pitchFamily="34" charset="0"/>
        </a:defRPr>
      </a:lvl5pPr>
      <a:lvl6pPr marL="522544" algn="l" rtl="0" eaLnBrk="1" fontAlgn="base" hangingPunct="1">
        <a:spcBef>
          <a:spcPct val="0"/>
        </a:spcBef>
        <a:spcAft>
          <a:spcPct val="0"/>
        </a:spcAft>
        <a:defRPr sz="3233">
          <a:solidFill>
            <a:srgbClr val="F30617"/>
          </a:solidFill>
          <a:latin typeface="Arial" pitchFamily="34" charset="0"/>
          <a:cs typeface="Arial" pitchFamily="34" charset="0"/>
        </a:defRPr>
      </a:lvl6pPr>
      <a:lvl7pPr marL="1045088" algn="l" rtl="0" eaLnBrk="1" fontAlgn="base" hangingPunct="1">
        <a:spcBef>
          <a:spcPct val="0"/>
        </a:spcBef>
        <a:spcAft>
          <a:spcPct val="0"/>
        </a:spcAft>
        <a:defRPr sz="3233">
          <a:solidFill>
            <a:srgbClr val="F30617"/>
          </a:solidFill>
          <a:latin typeface="Arial" pitchFamily="34" charset="0"/>
          <a:cs typeface="Arial" pitchFamily="34" charset="0"/>
        </a:defRPr>
      </a:lvl7pPr>
      <a:lvl8pPr marL="1567632" algn="l" rtl="0" eaLnBrk="1" fontAlgn="base" hangingPunct="1">
        <a:spcBef>
          <a:spcPct val="0"/>
        </a:spcBef>
        <a:spcAft>
          <a:spcPct val="0"/>
        </a:spcAft>
        <a:defRPr sz="3233">
          <a:solidFill>
            <a:srgbClr val="F30617"/>
          </a:solidFill>
          <a:latin typeface="Arial" pitchFamily="34" charset="0"/>
          <a:cs typeface="Arial" pitchFamily="34" charset="0"/>
        </a:defRPr>
      </a:lvl8pPr>
      <a:lvl9pPr marL="2090176" algn="l" rtl="0" eaLnBrk="1" fontAlgn="base" hangingPunct="1">
        <a:spcBef>
          <a:spcPct val="0"/>
        </a:spcBef>
        <a:spcAft>
          <a:spcPct val="0"/>
        </a:spcAft>
        <a:defRPr sz="3233">
          <a:solidFill>
            <a:srgbClr val="F30617"/>
          </a:solidFill>
          <a:latin typeface="Arial" pitchFamily="34" charset="0"/>
          <a:cs typeface="Arial" pitchFamily="34" charset="0"/>
        </a:defRPr>
      </a:lvl9pPr>
    </p:titleStyle>
    <p:bodyStyle>
      <a:lvl1pPr marL="264901" indent="-264901" algn="l" rtl="0" eaLnBrk="1" fontAlgn="base" hangingPunct="1">
        <a:spcBef>
          <a:spcPts val="2058"/>
        </a:spcBef>
        <a:spcAft>
          <a:spcPct val="0"/>
        </a:spcAft>
        <a:buClr>
          <a:srgbClr val="00B050"/>
        </a:buClr>
        <a:buFont typeface="Arial" panose="020B0604020202020204" pitchFamily="34" charset="0"/>
        <a:buChar char="•"/>
        <a:defRPr sz="2245" kern="1200">
          <a:solidFill>
            <a:schemeClr val="tx1"/>
          </a:solidFill>
          <a:latin typeface="Calibri" panose="020F0502020204030204" pitchFamily="34" charset="0"/>
          <a:ea typeface="+mn-ea"/>
          <a:cs typeface="Arial" pitchFamily="34" charset="0"/>
        </a:defRPr>
      </a:lvl1pPr>
      <a:lvl2pPr marL="625965"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2pPr>
      <a:lvl3pPr marL="992471"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3pPr>
      <a:lvl4pPr marL="1357163" indent="-257643" algn="l" rtl="0" eaLnBrk="1" fontAlgn="base" hangingPunct="1">
        <a:spcBef>
          <a:spcPts val="343"/>
        </a:spcBef>
        <a:spcAft>
          <a:spcPct val="0"/>
        </a:spcAft>
        <a:buClr>
          <a:srgbClr val="00B050"/>
        </a:buClr>
        <a:buFont typeface="Arial" panose="020B0604020202020204" pitchFamily="34" charset="0"/>
        <a:buChar char="•"/>
        <a:defRPr sz="1796" kern="1200">
          <a:solidFill>
            <a:schemeClr val="tx1"/>
          </a:solidFill>
          <a:latin typeface="Calibri" panose="020F0502020204030204" pitchFamily="34" charset="0"/>
          <a:ea typeface="+mn-ea"/>
          <a:cs typeface="Arial" pitchFamily="34" charset="0"/>
        </a:defRPr>
      </a:lvl4pPr>
      <a:lvl5pPr marL="1671052" indent="-261272" algn="l" rtl="0" eaLnBrk="1" fontAlgn="base" hangingPunct="1">
        <a:spcBef>
          <a:spcPts val="343"/>
        </a:spcBef>
        <a:spcAft>
          <a:spcPct val="0"/>
        </a:spcAft>
        <a:buClr>
          <a:srgbClr val="00B050"/>
        </a:buClr>
        <a:buFont typeface="Arial" panose="020B0604020202020204" pitchFamily="34" charset="0"/>
        <a:buChar char="•"/>
        <a:defRPr sz="1617" kern="1200">
          <a:solidFill>
            <a:schemeClr val="tx1"/>
          </a:solidFill>
          <a:latin typeface="Calibri" panose="020F0502020204030204" pitchFamily="34" charset="0"/>
          <a:ea typeface="+mn-ea"/>
          <a:cs typeface="Arial" pitchFamily="34" charset="0"/>
        </a:defRPr>
      </a:lvl5pPr>
      <a:lvl6pPr marL="2873992"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6pPr>
      <a:lvl7pPr marL="3396536"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7pPr>
      <a:lvl8pPr marL="3919079"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8pPr>
      <a:lvl9pPr marL="4441624"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9pPr>
    </p:bodyStyle>
    <p:otherStyle>
      <a:defPPr>
        <a:defRPr lang="en-US"/>
      </a:defPPr>
      <a:lvl1pPr marL="0" algn="l" defTabSz="1045088" rtl="0" eaLnBrk="1" latinLnBrk="0" hangingPunct="1">
        <a:defRPr sz="2066" kern="1200">
          <a:solidFill>
            <a:schemeClr val="tx1"/>
          </a:solidFill>
          <a:latin typeface="+mn-lt"/>
          <a:ea typeface="+mn-ea"/>
          <a:cs typeface="+mn-cs"/>
        </a:defRPr>
      </a:lvl1pPr>
      <a:lvl2pPr marL="522544" algn="l" defTabSz="1045088" rtl="0" eaLnBrk="1" latinLnBrk="0" hangingPunct="1">
        <a:defRPr sz="2066" kern="1200">
          <a:solidFill>
            <a:schemeClr val="tx1"/>
          </a:solidFill>
          <a:latin typeface="+mn-lt"/>
          <a:ea typeface="+mn-ea"/>
          <a:cs typeface="+mn-cs"/>
        </a:defRPr>
      </a:lvl2pPr>
      <a:lvl3pPr marL="1045088" algn="l" defTabSz="1045088" rtl="0" eaLnBrk="1" latinLnBrk="0" hangingPunct="1">
        <a:defRPr sz="2066" kern="1200">
          <a:solidFill>
            <a:schemeClr val="tx1"/>
          </a:solidFill>
          <a:latin typeface="+mn-lt"/>
          <a:ea typeface="+mn-ea"/>
          <a:cs typeface="+mn-cs"/>
        </a:defRPr>
      </a:lvl3pPr>
      <a:lvl4pPr marL="1567632" algn="l" defTabSz="1045088" rtl="0" eaLnBrk="1" latinLnBrk="0" hangingPunct="1">
        <a:defRPr sz="2066" kern="1200">
          <a:solidFill>
            <a:schemeClr val="tx1"/>
          </a:solidFill>
          <a:latin typeface="+mn-lt"/>
          <a:ea typeface="+mn-ea"/>
          <a:cs typeface="+mn-cs"/>
        </a:defRPr>
      </a:lvl4pPr>
      <a:lvl5pPr marL="2090176" algn="l" defTabSz="1045088" rtl="0" eaLnBrk="1" latinLnBrk="0" hangingPunct="1">
        <a:defRPr sz="2066" kern="1200">
          <a:solidFill>
            <a:schemeClr val="tx1"/>
          </a:solidFill>
          <a:latin typeface="+mn-lt"/>
          <a:ea typeface="+mn-ea"/>
          <a:cs typeface="+mn-cs"/>
        </a:defRPr>
      </a:lvl5pPr>
      <a:lvl6pPr marL="2612720" algn="l" defTabSz="1045088" rtl="0" eaLnBrk="1" latinLnBrk="0" hangingPunct="1">
        <a:defRPr sz="2066" kern="1200">
          <a:solidFill>
            <a:schemeClr val="tx1"/>
          </a:solidFill>
          <a:latin typeface="+mn-lt"/>
          <a:ea typeface="+mn-ea"/>
          <a:cs typeface="+mn-cs"/>
        </a:defRPr>
      </a:lvl6pPr>
      <a:lvl7pPr marL="3135264" algn="l" defTabSz="1045088" rtl="0" eaLnBrk="1" latinLnBrk="0" hangingPunct="1">
        <a:defRPr sz="2066" kern="1200">
          <a:solidFill>
            <a:schemeClr val="tx1"/>
          </a:solidFill>
          <a:latin typeface="+mn-lt"/>
          <a:ea typeface="+mn-ea"/>
          <a:cs typeface="+mn-cs"/>
        </a:defRPr>
      </a:lvl7pPr>
      <a:lvl8pPr marL="3657808" algn="l" defTabSz="1045088" rtl="0" eaLnBrk="1" latinLnBrk="0" hangingPunct="1">
        <a:defRPr sz="2066" kern="1200">
          <a:solidFill>
            <a:schemeClr val="tx1"/>
          </a:solidFill>
          <a:latin typeface="+mn-lt"/>
          <a:ea typeface="+mn-ea"/>
          <a:cs typeface="+mn-cs"/>
        </a:defRPr>
      </a:lvl8pPr>
      <a:lvl9pPr marL="4180352" algn="l" defTabSz="1045088" rtl="0" eaLnBrk="1" latinLnBrk="0" hangingPunct="1">
        <a:defRPr sz="20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0.xml"/><Relationship Id="rId5" Type="http://schemas.openxmlformats.org/officeDocument/2006/relationships/slide" Target="slide14.xml"/><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tiff"/><Relationship Id="rId5" Type="http://schemas.microsoft.com/office/2007/relationships/hdphoto" Target="../media/hdphoto5.wdp"/><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tiff"/><Relationship Id="rId5" Type="http://schemas.microsoft.com/office/2007/relationships/hdphoto" Target="../media/hdphoto5.wdp"/><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4.xml"/><Relationship Id="rId7" Type="http://schemas.openxmlformats.org/officeDocument/2006/relationships/image" Target="../media/image12.tif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slide" Target="slide19.xml"/><Relationship Id="rId5" Type="http://schemas.openxmlformats.org/officeDocument/2006/relationships/image" Target="../media/image11.tiff"/><Relationship Id="rId4" Type="http://schemas.openxmlformats.org/officeDocument/2006/relationships/slide" Target="slide18.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4.xml"/><Relationship Id="rId7" Type="http://schemas.openxmlformats.org/officeDocument/2006/relationships/image" Target="../media/image12.tif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slide" Target="slide19.xml"/><Relationship Id="rId5" Type="http://schemas.openxmlformats.org/officeDocument/2006/relationships/image" Target="../media/image11.tiff"/><Relationship Id="rId4" Type="http://schemas.openxmlformats.org/officeDocument/2006/relationships/slide" Target="slide18.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tiff"/><Relationship Id="rId5" Type="http://schemas.microsoft.com/office/2007/relationships/hdphoto" Target="../media/hdphoto6.wdp"/><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slideLayout" Target="../slideLayouts/slideLayout4.xml"/><Relationship Id="rId7" Type="http://schemas.openxmlformats.org/officeDocument/2006/relationships/slide" Target="slide2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tiff"/><Relationship Id="rId5" Type="http://schemas.openxmlformats.org/officeDocument/2006/relationships/slide" Target="slide23.xml"/><Relationship Id="rId4" Type="http://schemas.openxmlformats.org/officeDocument/2006/relationships/image" Target="../media/image14.jpe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slideLayout" Target="../slideLayouts/slideLayout4.xml"/><Relationship Id="rId7" Type="http://schemas.openxmlformats.org/officeDocument/2006/relationships/slide" Target="slide2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tiff"/><Relationship Id="rId5" Type="http://schemas.openxmlformats.org/officeDocument/2006/relationships/slide" Target="slide23.xml"/><Relationship Id="rId4" Type="http://schemas.openxmlformats.org/officeDocument/2006/relationships/image" Target="../media/image14.jpe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tiff"/><Relationship Id="rId5" Type="http://schemas.microsoft.com/office/2007/relationships/hdphoto" Target="../media/hdphoto7.wdp"/><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tiff"/><Relationship Id="rId5" Type="http://schemas.microsoft.com/office/2007/relationships/hdphoto" Target="../media/hdphoto7.wdp"/><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4.tiff"/><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7.wdp"/><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m4a"/><Relationship Id="rId7" Type="http://schemas.openxmlformats.org/officeDocument/2006/relationships/image" Target="../media/image15.jpeg"/><Relationship Id="rId2" Type="http://schemas.microsoft.com/office/2007/relationships/media" Target="../media/media24.m4a"/><Relationship Id="rId1" Type="http://schemas.openxmlformats.org/officeDocument/2006/relationships/tags" Target="../tags/tag1.xml"/><Relationship Id="rId6" Type="http://schemas.openxmlformats.org/officeDocument/2006/relationships/image" Target="../media/image4.tiff"/><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4.xml"/><Relationship Id="rId7" Type="http://schemas.openxmlformats.org/officeDocument/2006/relationships/image" Target="../media/image18.emf"/><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4.xml"/><Relationship Id="rId7" Type="http://schemas.openxmlformats.org/officeDocument/2006/relationships/image" Target="../media/image18.em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tiff"/><Relationship Id="rId5" Type="http://schemas.microsoft.com/office/2007/relationships/hdphoto" Target="../media/hdphoto2.wdp"/><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slideLayout" Target="../slideLayouts/slideLayout4.xml"/><Relationship Id="rId7" Type="http://schemas.microsoft.com/office/2007/relationships/hdphoto" Target="../media/hdphoto4.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tiff"/><Relationship Id="rId5" Type="http://schemas.microsoft.com/office/2007/relationships/hdphoto" Target="../media/hdphoto3.wdp"/><Relationship Id="rId4" Type="http://schemas.openxmlformats.org/officeDocument/2006/relationships/image" Target="../media/image7.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0.xml"/><Relationship Id="rId5" Type="http://schemas.openxmlformats.org/officeDocument/2006/relationships/slide" Target="slide14.xml"/><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Involving Human Subjects</a:t>
            </a:r>
          </a:p>
        </p:txBody>
      </p:sp>
      <p:sp>
        <p:nvSpPr>
          <p:cNvPr id="3" name="Subtitle 2"/>
          <p:cNvSpPr>
            <a:spLocks noGrp="1"/>
          </p:cNvSpPr>
          <p:nvPr>
            <p:ph type="subTitle" idx="1"/>
          </p:nvPr>
        </p:nvSpPr>
        <p:spPr/>
        <p:txBody>
          <a:bodyPr>
            <a:normAutofit lnSpcReduction="10000"/>
          </a:bodyPr>
          <a:lstStyle/>
          <a:p>
            <a:endParaRPr lang="en-US"/>
          </a:p>
          <a:p>
            <a:r>
              <a:rPr lang="en-US"/>
              <a:t>Defining when IRB review is required</a:t>
            </a:r>
          </a:p>
        </p:txBody>
      </p:sp>
      <p:sp>
        <p:nvSpPr>
          <p:cNvPr id="4" name="Text Placeholder 3"/>
          <p:cNvSpPr>
            <a:spLocks noGrp="1"/>
          </p:cNvSpPr>
          <p:nvPr>
            <p:ph type="body" sz="quarter" idx="13"/>
          </p:nvPr>
        </p:nvSpPr>
        <p:spPr>
          <a:xfrm>
            <a:off x="237095" y="6017811"/>
            <a:ext cx="10758488" cy="761057"/>
          </a:xfrm>
        </p:spPr>
        <p:txBody>
          <a:bodyPr>
            <a:normAutofit fontScale="92500" lnSpcReduction="20000"/>
          </a:bodyPr>
          <a:lstStyle/>
          <a:p>
            <a:r>
              <a:rPr lang="en-US"/>
              <a:t>Rebecca Ballard, JD, MA, CIP		July 2, 2019	</a:t>
            </a:r>
          </a:p>
          <a:p>
            <a:r>
              <a:rPr lang="en-US"/>
              <a:t>Director, Research Compliance	</a:t>
            </a:r>
          </a:p>
        </p:txBody>
      </p:sp>
      <p:pic>
        <p:nvPicPr>
          <p:cNvPr id="6" name="Audio 5">
            <a:hlinkClick r:id="" action="ppaction://media"/>
            <a:extLst>
              <a:ext uri="{FF2B5EF4-FFF2-40B4-BE49-F238E27FC236}">
                <a16:creationId xmlns:a16="http://schemas.microsoft.com/office/drawing/2014/main" id="{E55CDC96-B83B-4BCA-8601-8C1C71C2E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5213322"/>
      </p:ext>
    </p:extLst>
  </p:cSld>
  <p:clrMapOvr>
    <a:masterClrMapping/>
  </p:clrMapOvr>
  <mc:AlternateContent xmlns:mc="http://schemas.openxmlformats.org/markup-compatibility/2006" xmlns:p14="http://schemas.microsoft.com/office/powerpoint/2010/main">
    <mc:Choice Requires="p14">
      <p:transition spd="slow" p14:dur="2000" advTm="15475"/>
    </mc:Choice>
    <mc:Fallback xmlns="">
      <p:transition spd="slow" advTm="1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19"/>
            <a:ext cx="12325223" cy="6637193"/>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3" name="Rectangle 2"/>
          <p:cNvSpPr/>
          <p:nvPr/>
        </p:nvSpPr>
        <p:spPr>
          <a:xfrm>
            <a:off x="4268358" y="787986"/>
            <a:ext cx="7923642" cy="585744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8" name="Title 3"/>
          <p:cNvSpPr txBox="1">
            <a:spLocks/>
          </p:cNvSpPr>
          <p:nvPr/>
        </p:nvSpPr>
        <p:spPr bwMode="auto">
          <a:xfrm>
            <a:off x="511574" y="230402"/>
            <a:ext cx="11689953" cy="5947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solidFill>
                  <a:schemeClr val="bg2"/>
                </a:solidFill>
              </a:rPr>
              <a:t>Involving Human Subjects</a:t>
            </a:r>
          </a:p>
          <a:p>
            <a:pPr defTabSz="821223"/>
            <a:endParaRPr lang="en-US" sz="1617" b="0">
              <a:solidFill>
                <a:schemeClr val="bg2"/>
              </a:solidFill>
            </a:endParaRPr>
          </a:p>
        </p:txBody>
      </p:sp>
      <p:sp>
        <p:nvSpPr>
          <p:cNvPr id="11" name="Title 3"/>
          <p:cNvSpPr txBox="1">
            <a:spLocks/>
          </p:cNvSpPr>
          <p:nvPr/>
        </p:nvSpPr>
        <p:spPr bwMode="auto">
          <a:xfrm>
            <a:off x="4403689" y="2500268"/>
            <a:ext cx="7067240"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Select which would situation would not human subjects.</a:t>
            </a:r>
          </a:p>
        </p:txBody>
      </p:sp>
      <p:sp>
        <p:nvSpPr>
          <p:cNvPr id="12" name="Rectangle 11"/>
          <p:cNvSpPr/>
          <p:nvPr/>
        </p:nvSpPr>
        <p:spPr>
          <a:xfrm>
            <a:off x="4928049" y="3821818"/>
            <a:ext cx="6002312" cy="759662"/>
          </a:xfrm>
          <a:prstGeom prst="rect">
            <a:avLst/>
          </a:prstGeom>
          <a:noFill/>
          <a:ln cmpd="sng">
            <a:solidFill>
              <a:srgbClr val="0A224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3" name="TextBox 12">
            <a:hlinkClick r:id="rId5" action="ppaction://hlinksldjump"/>
          </p:cNvPr>
          <p:cNvSpPr txBox="1"/>
          <p:nvPr/>
        </p:nvSpPr>
        <p:spPr>
          <a:xfrm>
            <a:off x="5171075" y="3846746"/>
            <a:ext cx="5768152" cy="590033"/>
          </a:xfrm>
          <a:prstGeom prst="rect">
            <a:avLst/>
          </a:prstGeom>
          <a:noFill/>
        </p:spPr>
        <p:txBody>
          <a:bodyPr wrap="square" rtlCol="0">
            <a:spAutoFit/>
          </a:bodyPr>
          <a:lstStyle/>
          <a:p>
            <a:r>
              <a:rPr lang="en-US" sz="1617"/>
              <a:t>The study follows subjects to death and reviews the medical record to record long-term outcome.</a:t>
            </a:r>
          </a:p>
        </p:txBody>
      </p:sp>
      <p:sp>
        <p:nvSpPr>
          <p:cNvPr id="14" name="Rectangle 13"/>
          <p:cNvSpPr/>
          <p:nvPr/>
        </p:nvSpPr>
        <p:spPr>
          <a:xfrm>
            <a:off x="4928049" y="480372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5" name="TextBox 14">
            <a:hlinkClick r:id="rId5" action="ppaction://hlinksldjump"/>
          </p:cNvPr>
          <p:cNvSpPr txBox="1"/>
          <p:nvPr/>
        </p:nvSpPr>
        <p:spPr>
          <a:xfrm>
            <a:off x="5220720" y="5772126"/>
            <a:ext cx="5623767" cy="590033"/>
          </a:xfrm>
          <a:prstGeom prst="rect">
            <a:avLst/>
          </a:prstGeom>
          <a:noFill/>
        </p:spPr>
        <p:txBody>
          <a:bodyPr wrap="square" rtlCol="0">
            <a:spAutoFit/>
          </a:bodyPr>
          <a:lstStyle/>
          <a:p>
            <a:r>
              <a:rPr lang="en-US" sz="1617"/>
              <a:t>Pathology provides de-identified specimens from terminally ill patients.</a:t>
            </a:r>
          </a:p>
        </p:txBody>
      </p:sp>
      <p:sp>
        <p:nvSpPr>
          <p:cNvPr id="16" name="Rectangle 15"/>
          <p:cNvSpPr/>
          <p:nvPr/>
        </p:nvSpPr>
        <p:spPr>
          <a:xfrm>
            <a:off x="4928050" y="5759094"/>
            <a:ext cx="6002312" cy="759662"/>
          </a:xfrm>
          <a:prstGeom prst="rect">
            <a:avLst/>
          </a:prstGeom>
          <a:noFill/>
          <a:ln cmpd="sng">
            <a:solidFill>
              <a:srgbClr val="0A2240">
                <a:alpha val="3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7" name="TextBox 16">
            <a:hlinkClick r:id="rId6" action="ppaction://hlinksldjump"/>
          </p:cNvPr>
          <p:cNvSpPr txBox="1"/>
          <p:nvPr/>
        </p:nvSpPr>
        <p:spPr>
          <a:xfrm>
            <a:off x="5209615" y="4814246"/>
            <a:ext cx="5645977" cy="590033"/>
          </a:xfrm>
          <a:prstGeom prst="rect">
            <a:avLst/>
          </a:prstGeom>
          <a:noFill/>
        </p:spPr>
        <p:txBody>
          <a:bodyPr wrap="square" rtlCol="0">
            <a:spAutoFit/>
          </a:bodyPr>
          <a:lstStyle/>
          <a:p>
            <a:r>
              <a:rPr lang="en-US" sz="1617"/>
              <a:t>The study reviews records from state’s online database of death records.</a:t>
            </a:r>
          </a:p>
        </p:txBody>
      </p:sp>
      <p:sp>
        <p:nvSpPr>
          <p:cNvPr id="18" name="Oval 17">
            <a:hlinkClick r:id="rId5" action="ppaction://hlinksldjump"/>
          </p:cNvPr>
          <p:cNvSpPr/>
          <p:nvPr/>
        </p:nvSpPr>
        <p:spPr>
          <a:xfrm>
            <a:off x="4346412" y="3817716"/>
            <a:ext cx="788432" cy="758153"/>
          </a:xfrm>
          <a:prstGeom prst="ellipse">
            <a:avLst/>
          </a:prstGeom>
          <a:solidFill>
            <a:srgbClr val="0A224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1</a:t>
            </a:r>
          </a:p>
        </p:txBody>
      </p:sp>
      <p:sp>
        <p:nvSpPr>
          <p:cNvPr id="19" name="Oval 18">
            <a:hlinkClick r:id="rId6" action="ppaction://hlinksldjump"/>
          </p:cNvPr>
          <p:cNvSpPr/>
          <p:nvPr/>
        </p:nvSpPr>
        <p:spPr>
          <a:xfrm>
            <a:off x="4346412" y="479452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2</a:t>
            </a:r>
          </a:p>
        </p:txBody>
      </p:sp>
      <p:sp>
        <p:nvSpPr>
          <p:cNvPr id="20" name="Oval 19">
            <a:hlinkClick r:id="rId5" action="ppaction://hlinksldjump"/>
          </p:cNvPr>
          <p:cNvSpPr/>
          <p:nvPr/>
        </p:nvSpPr>
        <p:spPr>
          <a:xfrm>
            <a:off x="4346412" y="5772126"/>
            <a:ext cx="788432" cy="758153"/>
          </a:xfrm>
          <a:prstGeom prst="ellipse">
            <a:avLst/>
          </a:prstGeom>
          <a:solidFill>
            <a:srgbClr val="0A224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3</a:t>
            </a:r>
          </a:p>
        </p:txBody>
      </p:sp>
      <p:sp>
        <p:nvSpPr>
          <p:cNvPr id="22" name="Text Placeholder 5"/>
          <p:cNvSpPr txBox="1">
            <a:spLocks/>
          </p:cNvSpPr>
          <p:nvPr/>
        </p:nvSpPr>
        <p:spPr>
          <a:xfrm>
            <a:off x="4403690" y="907211"/>
            <a:ext cx="7393218" cy="578285"/>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x-none" altLang="x-none" sz="2245"/>
              <a:t>Human subject </a:t>
            </a:r>
            <a:r>
              <a:rPr lang="x-none" altLang="x-none" sz="2245" b="1"/>
              <a:t>means a living individual</a:t>
            </a:r>
            <a:r>
              <a:rPr lang="en-US" altLang="x-none" sz="2245" b="1"/>
              <a:t>.</a:t>
            </a:r>
            <a:endParaRPr lang="en-US" sz="2245"/>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05" y="787986"/>
            <a:ext cx="4951994" cy="5857449"/>
          </a:xfrm>
          <a:prstGeom prst="rect">
            <a:avLst/>
          </a:prstGeom>
        </p:spPr>
      </p:pic>
      <p:sp>
        <p:nvSpPr>
          <p:cNvPr id="21" name="Rectangle 20">
            <a:extLst>
              <a:ext uri="{FF2B5EF4-FFF2-40B4-BE49-F238E27FC236}">
                <a16:creationId xmlns:a16="http://schemas.microsoft.com/office/drawing/2014/main" id="{B46D876E-FA6B-47C4-8E35-4803A38B7C30}"/>
              </a:ext>
            </a:extLst>
          </p:cNvPr>
          <p:cNvSpPr/>
          <p:nvPr/>
        </p:nvSpPr>
        <p:spPr>
          <a:xfrm>
            <a:off x="511575" y="2901036"/>
            <a:ext cx="3661028" cy="3629243"/>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A research study involving deceased persons do not meet the definition of ”involving human subjects research.”</a:t>
            </a:r>
          </a:p>
          <a:p>
            <a:pPr lvl="0"/>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But all subjects must be deceased. A study that includes both living and deceased persons would involve living individuals. </a:t>
            </a:r>
          </a:p>
          <a:p>
            <a:pPr lvl="0"/>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Options 1 and 3 cannot be confirmed that living individuals are not part of the subject population.</a:t>
            </a:r>
          </a:p>
        </p:txBody>
      </p:sp>
      <p:pic>
        <p:nvPicPr>
          <p:cNvPr id="5" name="Audio 4">
            <a:hlinkClick r:id="" action="ppaction://media"/>
            <a:extLst>
              <a:ext uri="{FF2B5EF4-FFF2-40B4-BE49-F238E27FC236}">
                <a16:creationId xmlns:a16="http://schemas.microsoft.com/office/drawing/2014/main" id="{30B95CC8-9AEA-45FB-B0A2-D3FC2B2D74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8405940"/>
      </p:ext>
    </p:extLst>
  </p:cSld>
  <p:clrMapOvr>
    <a:masterClrMapping/>
  </p:clrMapOvr>
  <mc:AlternateContent xmlns:mc="http://schemas.openxmlformats.org/markup-compatibility/2006" xmlns:p14="http://schemas.microsoft.com/office/powerpoint/2010/main">
    <mc:Choice Requires="p14">
      <p:transition spd="slow" p14:dur="2000" advTm="21733"/>
    </mc:Choice>
    <mc:Fallback xmlns="">
      <p:transition spd="slow" advTm="2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7" y="70147"/>
            <a:ext cx="7886116"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245" b="0"/>
              <a:t>Next, the definition discusses the level of involvement the research must have with the subject. </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4" name="Rectangle 2"/>
          <p:cNvSpPr>
            <a:spLocks noChangeArrowheads="1"/>
          </p:cNvSpPr>
          <p:nvPr/>
        </p:nvSpPr>
        <p:spPr bwMode="auto">
          <a:xfrm>
            <a:off x="1257303" y="2054702"/>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t>
            </a:r>
            <a:r>
              <a:rPr lang="x-none" altLang="x-none" sz="1796" b="1">
                <a:latin typeface="Verdana" charset="0"/>
                <a:ea typeface="Verdana" charset="0"/>
                <a:cs typeface="Verdana" charset="0"/>
              </a:rPr>
              <a:t>a living individual </a:t>
            </a:r>
            <a:r>
              <a:rPr lang="x-none" altLang="x-none" sz="1796" b="1" u="sng">
                <a:latin typeface="Verdana" charset="0"/>
                <a:ea typeface="Verdana" charset="0"/>
                <a:cs typeface="Verdana" charset="0"/>
              </a:rPr>
              <a:t>about whom</a:t>
            </a:r>
            <a:r>
              <a:rPr lang="x-none" altLang="x-none" sz="1796" b="1">
                <a:latin typeface="Verdana" charset="0"/>
                <a:ea typeface="Verdana" charset="0"/>
                <a:cs typeface="Verdana" charset="0"/>
              </a:rPr>
              <a:t> </a:t>
            </a:r>
            <a:r>
              <a:rPr lang="x-none" altLang="x-none" sz="1796">
                <a:latin typeface="Verdana" charset="0"/>
                <a:ea typeface="Verdana" charset="0"/>
                <a:cs typeface="Verdana" charset="0"/>
              </a:rPr>
              <a:t>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 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921406"/>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identifiable private information or identifiable biospecimens.</a:t>
            </a:r>
          </a:p>
        </p:txBody>
      </p:sp>
      <p:sp>
        <p:nvSpPr>
          <p:cNvPr id="17"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pic>
        <p:nvPicPr>
          <p:cNvPr id="18" name="Picture 17"/>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10142796" y="54549"/>
            <a:ext cx="1669155" cy="1600644"/>
          </a:xfrm>
          <a:prstGeom prst="rect">
            <a:avLst/>
          </a:prstGeom>
        </p:spPr>
      </p:pic>
      <p:pic>
        <p:nvPicPr>
          <p:cNvPr id="19" name="Picture 18"/>
          <p:cNvPicPr>
            <a:picLocks noChangeAspect="1"/>
          </p:cNvPicPr>
          <p:nvPr/>
        </p:nvPicPr>
        <p:blipFill>
          <a:blip r:embed="rId6" cstate="print"/>
          <a:stretch>
            <a:fillRect/>
          </a:stretch>
        </p:blipFill>
        <p:spPr>
          <a:xfrm>
            <a:off x="408230" y="54044"/>
            <a:ext cx="1186024" cy="1585045"/>
          </a:xfrm>
          <a:prstGeom prst="rect">
            <a:avLst/>
          </a:prstGeom>
        </p:spPr>
      </p:pic>
      <p:pic>
        <p:nvPicPr>
          <p:cNvPr id="11" name="Audio 10">
            <a:hlinkClick r:id="" action="ppaction://media"/>
            <a:extLst>
              <a:ext uri="{FF2B5EF4-FFF2-40B4-BE49-F238E27FC236}">
                <a16:creationId xmlns:a16="http://schemas.microsoft.com/office/drawing/2014/main" id="{C2B5EB0A-EF40-425A-A4B3-3E1557A877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5335917"/>
      </p:ext>
    </p:extLst>
  </p:cSld>
  <p:clrMapOvr>
    <a:masterClrMapping/>
  </p:clrMapOvr>
  <mc:AlternateContent xmlns:mc="http://schemas.openxmlformats.org/markup-compatibility/2006" xmlns:p14="http://schemas.microsoft.com/office/powerpoint/2010/main">
    <mc:Choice Requires="p14">
      <p:transition spd="slow" p14:dur="2000" advTm="29366"/>
    </mc:Choice>
    <mc:Fallback xmlns="">
      <p:transition spd="slow" advTm="2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70632-7C08-43C5-A781-54A4A1C39B27}"/>
              </a:ext>
            </a:extLst>
          </p:cNvPr>
          <p:cNvSpPr/>
          <p:nvPr/>
        </p:nvSpPr>
        <p:spPr>
          <a:xfrm>
            <a:off x="378833" y="61318"/>
            <a:ext cx="2470548" cy="534634"/>
          </a:xfrm>
          <a:prstGeom prst="rect">
            <a:avLst/>
          </a:prstGeom>
        </p:spPr>
        <p:txBody>
          <a:bodyPr wrap="none">
            <a:spAutoFit/>
          </a:bodyPr>
          <a:lstStyle/>
          <a:p>
            <a:pPr marL="0" lvl="1"/>
            <a:r>
              <a:rPr lang="en-US" sz="2874" b="1">
                <a:solidFill>
                  <a:srgbClr val="0A2240"/>
                </a:solidFill>
                <a:latin typeface="Verdana" charset="0"/>
                <a:ea typeface="Verdana" charset="0"/>
                <a:cs typeface="Verdana" charset="0"/>
              </a:rPr>
              <a:t>Let’s Apply</a:t>
            </a:r>
          </a:p>
        </p:txBody>
      </p:sp>
      <p:sp>
        <p:nvSpPr>
          <p:cNvPr id="4" name="Title 16">
            <a:extLst>
              <a:ext uri="{FF2B5EF4-FFF2-40B4-BE49-F238E27FC236}">
                <a16:creationId xmlns:a16="http://schemas.microsoft.com/office/drawing/2014/main" id="{8325EA55-D282-4F07-87B9-F4E9E87EB049}"/>
              </a:ext>
            </a:extLst>
          </p:cNvPr>
          <p:cNvSpPr>
            <a:spLocks noGrp="1"/>
          </p:cNvSpPr>
          <p:nvPr>
            <p:ph type="title"/>
          </p:nvPr>
        </p:nvSpPr>
        <p:spPr>
          <a:xfrm>
            <a:off x="484453" y="741944"/>
            <a:ext cx="11049165" cy="663451"/>
          </a:xfrm>
        </p:spPr>
        <p:txBody>
          <a:bodyPr/>
          <a:lstStyle>
            <a:lvl1pPr>
              <a:defRPr>
                <a:solidFill>
                  <a:schemeClr val="bg2"/>
                </a:solidFill>
              </a:defRPr>
            </a:lvl1pPr>
          </a:lstStyle>
          <a:p>
            <a:pPr lvl="1"/>
            <a:r>
              <a:rPr lang="en-US" sz="1437">
                <a:solidFill>
                  <a:srgbClr val="0A2240"/>
                </a:solidFill>
                <a:latin typeface="Verdana" charset="0"/>
                <a:ea typeface="Verdana" charset="0"/>
                <a:cs typeface="Verdana" charset="0"/>
              </a:rPr>
              <a:t>Read the description below.</a:t>
            </a:r>
            <a:br>
              <a:rPr lang="en-US" sz="1437">
                <a:solidFill>
                  <a:srgbClr val="0A2240"/>
                </a:solidFill>
                <a:latin typeface="Verdana" charset="0"/>
                <a:ea typeface="Verdana" charset="0"/>
                <a:cs typeface="Verdana" charset="0"/>
              </a:rPr>
            </a:b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Which study would NOT involve human subjects.</a:t>
            </a:r>
          </a:p>
        </p:txBody>
      </p:sp>
      <p:pic>
        <p:nvPicPr>
          <p:cNvPr id="8" name="Picture 7" descr="A person in a suit and tie&#10;&#10;Description automatically generated">
            <a:extLst>
              <a:ext uri="{FF2B5EF4-FFF2-40B4-BE49-F238E27FC236}">
                <a16:creationId xmlns:a16="http://schemas.microsoft.com/office/drawing/2014/main" id="{C42A5235-DF6C-4FF5-BDEE-F5EEB465E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3" y="1784294"/>
            <a:ext cx="2742989" cy="3734804"/>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652566B8-DA66-4E66-9B1E-7470EED69C21}"/>
              </a:ext>
            </a:extLst>
          </p:cNvPr>
          <p:cNvPicPr>
            <a:picLocks noChangeAspect="1"/>
          </p:cNvPicPr>
          <p:nvPr/>
        </p:nvPicPr>
        <p:blipFill rotWithShape="1">
          <a:blip r:embed="rId5">
            <a:extLst>
              <a:ext uri="{28A0092B-C50C-407E-A947-70E740481C1C}">
                <a14:useLocalDpi xmlns:a14="http://schemas.microsoft.com/office/drawing/2010/main" val="0"/>
              </a:ext>
            </a:extLst>
          </a:blip>
          <a:srcRect l="23522" t="-235" r="27516" b="235"/>
          <a:stretch/>
        </p:blipFill>
        <p:spPr>
          <a:xfrm>
            <a:off x="6490216" y="1784294"/>
            <a:ext cx="2742989" cy="3734804"/>
          </a:xfrm>
          <a:prstGeom prst="rect">
            <a:avLst/>
          </a:prstGeom>
        </p:spPr>
      </p:pic>
      <p:sp>
        <p:nvSpPr>
          <p:cNvPr id="5" name="Oval 4">
            <a:extLst>
              <a:ext uri="{FF2B5EF4-FFF2-40B4-BE49-F238E27FC236}">
                <a16:creationId xmlns:a16="http://schemas.microsoft.com/office/drawing/2014/main" id="{B81C4A9A-569D-43A7-AF74-C27E1B3D1244}"/>
              </a:ext>
            </a:extLst>
          </p:cNvPr>
          <p:cNvSpPr/>
          <p:nvPr/>
        </p:nvSpPr>
        <p:spPr>
          <a:xfrm>
            <a:off x="90237" y="164801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1</a:t>
            </a:r>
          </a:p>
        </p:txBody>
      </p:sp>
      <p:sp>
        <p:nvSpPr>
          <p:cNvPr id="6" name="Oval 5">
            <a:extLst>
              <a:ext uri="{FF2B5EF4-FFF2-40B4-BE49-F238E27FC236}">
                <a16:creationId xmlns:a16="http://schemas.microsoft.com/office/drawing/2014/main" id="{46B2AE6E-3244-411C-8F5A-23EC0401F1C7}"/>
              </a:ext>
            </a:extLst>
          </p:cNvPr>
          <p:cNvSpPr/>
          <p:nvPr/>
        </p:nvSpPr>
        <p:spPr>
          <a:xfrm>
            <a:off x="6096000" y="164801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2</a:t>
            </a:r>
          </a:p>
        </p:txBody>
      </p:sp>
      <p:sp>
        <p:nvSpPr>
          <p:cNvPr id="11" name="Rectangle 10">
            <a:extLst>
              <a:ext uri="{FF2B5EF4-FFF2-40B4-BE49-F238E27FC236}">
                <a16:creationId xmlns:a16="http://schemas.microsoft.com/office/drawing/2014/main" id="{93AE156A-6897-4B9D-91F1-421199EBA953}"/>
              </a:ext>
            </a:extLst>
          </p:cNvPr>
          <p:cNvSpPr/>
          <p:nvPr/>
        </p:nvSpPr>
        <p:spPr>
          <a:xfrm>
            <a:off x="3290226" y="1784294"/>
            <a:ext cx="2742989" cy="1754326"/>
          </a:xfrm>
          <a:prstGeom prst="rect">
            <a:avLst/>
          </a:prstGeom>
        </p:spPr>
        <p:txBody>
          <a:bodyPr wrap="square">
            <a:spAutoFit/>
          </a:bodyPr>
          <a:lstStyle/>
          <a:p>
            <a:r>
              <a:rPr lang="en-US"/>
              <a:t>A research project interviews CEOs and business managers about how their business was affected by Hurricane Harvey. </a:t>
            </a:r>
          </a:p>
        </p:txBody>
      </p:sp>
      <p:sp>
        <p:nvSpPr>
          <p:cNvPr id="12" name="Rectangle 11">
            <a:extLst>
              <a:ext uri="{FF2B5EF4-FFF2-40B4-BE49-F238E27FC236}">
                <a16:creationId xmlns:a16="http://schemas.microsoft.com/office/drawing/2014/main" id="{899A29AC-7F1C-4E4B-9E20-01D69BAE2F2A}"/>
              </a:ext>
            </a:extLst>
          </p:cNvPr>
          <p:cNvSpPr/>
          <p:nvPr/>
        </p:nvSpPr>
        <p:spPr>
          <a:xfrm>
            <a:off x="9205285" y="1720840"/>
            <a:ext cx="2762126" cy="3693319"/>
          </a:xfrm>
          <a:prstGeom prst="rect">
            <a:avLst/>
          </a:prstGeom>
        </p:spPr>
        <p:txBody>
          <a:bodyPr wrap="square">
            <a:spAutoFit/>
          </a:bodyPr>
          <a:lstStyle/>
          <a:p>
            <a:r>
              <a:rPr lang="en-US"/>
              <a:t>A research project interviews CEOs and business managers about how their business was affected by Hurricane Harvey. </a:t>
            </a:r>
          </a:p>
          <a:p>
            <a:endParaRPr lang="en-US"/>
          </a:p>
          <a:p>
            <a:r>
              <a:rPr lang="en-US"/>
              <a:t>The interview includes questions on the manager's opinion on how well business handled the impact of the hurricane.</a:t>
            </a:r>
          </a:p>
        </p:txBody>
      </p:sp>
      <p:sp>
        <p:nvSpPr>
          <p:cNvPr id="13" name="Rectangle 12">
            <a:extLst>
              <a:ext uri="{FF2B5EF4-FFF2-40B4-BE49-F238E27FC236}">
                <a16:creationId xmlns:a16="http://schemas.microsoft.com/office/drawing/2014/main" id="{E4D1FB6F-5BFF-49A7-94DC-E07D5ED016C9}"/>
              </a:ext>
            </a:extLst>
          </p:cNvPr>
          <p:cNvSpPr/>
          <p:nvPr/>
        </p:nvSpPr>
        <p:spPr>
          <a:xfrm>
            <a:off x="27452" y="1503947"/>
            <a:ext cx="5934195" cy="451184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bg2"/>
              </a:solidFill>
            </a:endParaRPr>
          </a:p>
        </p:txBody>
      </p:sp>
      <p:sp>
        <p:nvSpPr>
          <p:cNvPr id="14" name="Rectangle 13">
            <a:extLst>
              <a:ext uri="{FF2B5EF4-FFF2-40B4-BE49-F238E27FC236}">
                <a16:creationId xmlns:a16="http://schemas.microsoft.com/office/drawing/2014/main" id="{33D9C3A7-947E-4629-928E-46A88D0F587A}"/>
              </a:ext>
            </a:extLst>
          </p:cNvPr>
          <p:cNvSpPr/>
          <p:nvPr/>
        </p:nvSpPr>
        <p:spPr>
          <a:xfrm>
            <a:off x="6033215" y="1503947"/>
            <a:ext cx="5934195" cy="451184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bg2"/>
              </a:solidFill>
            </a:endParaRPr>
          </a:p>
        </p:txBody>
      </p:sp>
      <p:pic>
        <p:nvPicPr>
          <p:cNvPr id="16" name="Audio 15">
            <a:hlinkClick r:id="" action="ppaction://media"/>
            <a:extLst>
              <a:ext uri="{FF2B5EF4-FFF2-40B4-BE49-F238E27FC236}">
                <a16:creationId xmlns:a16="http://schemas.microsoft.com/office/drawing/2014/main" id="{4669CA08-8569-4A0C-8C4D-AE80FE83D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7984243"/>
      </p:ext>
    </p:extLst>
  </p:cSld>
  <p:clrMapOvr>
    <a:masterClrMapping/>
  </p:clrMapOvr>
  <mc:AlternateContent xmlns:mc="http://schemas.openxmlformats.org/markup-compatibility/2006" xmlns:p14="http://schemas.microsoft.com/office/powerpoint/2010/main">
    <mc:Choice Requires="p14">
      <p:transition spd="slow" p14:dur="2000" advTm="51102"/>
    </mc:Choice>
    <mc:Fallback xmlns="">
      <p:transition spd="slow" advTm="5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70632-7C08-43C5-A781-54A4A1C39B27}"/>
              </a:ext>
            </a:extLst>
          </p:cNvPr>
          <p:cNvSpPr/>
          <p:nvPr/>
        </p:nvSpPr>
        <p:spPr>
          <a:xfrm>
            <a:off x="378833" y="61318"/>
            <a:ext cx="2470548" cy="534634"/>
          </a:xfrm>
          <a:prstGeom prst="rect">
            <a:avLst/>
          </a:prstGeom>
        </p:spPr>
        <p:txBody>
          <a:bodyPr wrap="none">
            <a:spAutoFit/>
          </a:bodyPr>
          <a:lstStyle/>
          <a:p>
            <a:pPr marL="0" lvl="1"/>
            <a:r>
              <a:rPr lang="en-US" sz="2874" b="1">
                <a:solidFill>
                  <a:srgbClr val="0A2240"/>
                </a:solidFill>
                <a:latin typeface="Verdana" charset="0"/>
                <a:ea typeface="Verdana" charset="0"/>
                <a:cs typeface="Verdana" charset="0"/>
              </a:rPr>
              <a:t>Let’s Apply</a:t>
            </a:r>
          </a:p>
        </p:txBody>
      </p:sp>
      <p:sp>
        <p:nvSpPr>
          <p:cNvPr id="4" name="Title 16">
            <a:extLst>
              <a:ext uri="{FF2B5EF4-FFF2-40B4-BE49-F238E27FC236}">
                <a16:creationId xmlns:a16="http://schemas.microsoft.com/office/drawing/2014/main" id="{8325EA55-D282-4F07-87B9-F4E9E87EB049}"/>
              </a:ext>
            </a:extLst>
          </p:cNvPr>
          <p:cNvSpPr>
            <a:spLocks noGrp="1"/>
          </p:cNvSpPr>
          <p:nvPr>
            <p:ph type="title"/>
          </p:nvPr>
        </p:nvSpPr>
        <p:spPr>
          <a:xfrm>
            <a:off x="484453" y="741944"/>
            <a:ext cx="11049165" cy="663451"/>
          </a:xfrm>
        </p:spPr>
        <p:txBody>
          <a:bodyPr/>
          <a:lstStyle>
            <a:lvl1pPr>
              <a:defRPr>
                <a:solidFill>
                  <a:schemeClr val="bg2"/>
                </a:solidFill>
              </a:defRPr>
            </a:lvl1pPr>
          </a:lstStyle>
          <a:p>
            <a:pPr lvl="1"/>
            <a:r>
              <a:rPr lang="en-US" sz="1437">
                <a:solidFill>
                  <a:srgbClr val="0A2240"/>
                </a:solidFill>
                <a:latin typeface="Verdana" charset="0"/>
                <a:ea typeface="Verdana" charset="0"/>
                <a:cs typeface="Verdana" charset="0"/>
              </a:rPr>
              <a:t>Read the description below.</a:t>
            </a:r>
            <a:br>
              <a:rPr lang="en-US" sz="1437">
                <a:solidFill>
                  <a:srgbClr val="0A2240"/>
                </a:solidFill>
                <a:latin typeface="Verdana" charset="0"/>
                <a:ea typeface="Verdana" charset="0"/>
                <a:cs typeface="Verdana" charset="0"/>
              </a:rPr>
            </a:b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Which study would NOT involve human subjects.</a:t>
            </a:r>
          </a:p>
        </p:txBody>
      </p:sp>
      <p:pic>
        <p:nvPicPr>
          <p:cNvPr id="8" name="Picture 7" descr="A person in a suit and tie&#10;&#10;Description automatically generated">
            <a:extLst>
              <a:ext uri="{FF2B5EF4-FFF2-40B4-BE49-F238E27FC236}">
                <a16:creationId xmlns:a16="http://schemas.microsoft.com/office/drawing/2014/main" id="{C42A5235-DF6C-4FF5-BDEE-F5EEB465E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3" y="1784294"/>
            <a:ext cx="2742989" cy="3734804"/>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652566B8-DA66-4E66-9B1E-7470EED69C21}"/>
              </a:ext>
            </a:extLst>
          </p:cNvPr>
          <p:cNvPicPr>
            <a:picLocks noChangeAspect="1"/>
          </p:cNvPicPr>
          <p:nvPr/>
        </p:nvPicPr>
        <p:blipFill rotWithShape="1">
          <a:blip r:embed="rId5">
            <a:alphaModFix amt="30000"/>
            <a:extLst>
              <a:ext uri="{28A0092B-C50C-407E-A947-70E740481C1C}">
                <a14:useLocalDpi xmlns:a14="http://schemas.microsoft.com/office/drawing/2010/main" val="0"/>
              </a:ext>
            </a:extLst>
          </a:blip>
          <a:srcRect l="23522" t="-235" r="27516" b="235"/>
          <a:stretch/>
        </p:blipFill>
        <p:spPr>
          <a:xfrm>
            <a:off x="6462296" y="1784294"/>
            <a:ext cx="2742989" cy="3734804"/>
          </a:xfrm>
          <a:prstGeom prst="rect">
            <a:avLst/>
          </a:prstGeom>
        </p:spPr>
      </p:pic>
      <p:sp>
        <p:nvSpPr>
          <p:cNvPr id="5" name="Oval 4">
            <a:extLst>
              <a:ext uri="{FF2B5EF4-FFF2-40B4-BE49-F238E27FC236}">
                <a16:creationId xmlns:a16="http://schemas.microsoft.com/office/drawing/2014/main" id="{B81C4A9A-569D-43A7-AF74-C27E1B3D1244}"/>
              </a:ext>
            </a:extLst>
          </p:cNvPr>
          <p:cNvSpPr/>
          <p:nvPr/>
        </p:nvSpPr>
        <p:spPr>
          <a:xfrm>
            <a:off x="90237" y="164801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1</a:t>
            </a:r>
          </a:p>
        </p:txBody>
      </p:sp>
      <p:sp>
        <p:nvSpPr>
          <p:cNvPr id="6" name="Oval 5">
            <a:extLst>
              <a:ext uri="{FF2B5EF4-FFF2-40B4-BE49-F238E27FC236}">
                <a16:creationId xmlns:a16="http://schemas.microsoft.com/office/drawing/2014/main" id="{46B2AE6E-3244-411C-8F5A-23EC0401F1C7}"/>
              </a:ext>
            </a:extLst>
          </p:cNvPr>
          <p:cNvSpPr/>
          <p:nvPr/>
        </p:nvSpPr>
        <p:spPr>
          <a:xfrm>
            <a:off x="6096000" y="1648011"/>
            <a:ext cx="788432" cy="758153"/>
          </a:xfrm>
          <a:prstGeom prst="ellipse">
            <a:avLst/>
          </a:prstGeom>
          <a:solidFill>
            <a:srgbClr val="0A224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2</a:t>
            </a:r>
          </a:p>
        </p:txBody>
      </p:sp>
      <p:sp>
        <p:nvSpPr>
          <p:cNvPr id="11" name="Rectangle 10">
            <a:extLst>
              <a:ext uri="{FF2B5EF4-FFF2-40B4-BE49-F238E27FC236}">
                <a16:creationId xmlns:a16="http://schemas.microsoft.com/office/drawing/2014/main" id="{93AE156A-6897-4B9D-91F1-421199EBA953}"/>
              </a:ext>
            </a:extLst>
          </p:cNvPr>
          <p:cNvSpPr/>
          <p:nvPr/>
        </p:nvSpPr>
        <p:spPr>
          <a:xfrm>
            <a:off x="3290226" y="1784294"/>
            <a:ext cx="2742989" cy="1754326"/>
          </a:xfrm>
          <a:prstGeom prst="rect">
            <a:avLst/>
          </a:prstGeom>
        </p:spPr>
        <p:txBody>
          <a:bodyPr wrap="square">
            <a:spAutoFit/>
          </a:bodyPr>
          <a:lstStyle/>
          <a:p>
            <a:r>
              <a:rPr lang="en-US"/>
              <a:t>A research project interviews CEOs and business managers about how their business was affected by Hurricane Harvey. </a:t>
            </a:r>
          </a:p>
        </p:txBody>
      </p:sp>
      <p:sp>
        <p:nvSpPr>
          <p:cNvPr id="12" name="Rectangle 11">
            <a:extLst>
              <a:ext uri="{FF2B5EF4-FFF2-40B4-BE49-F238E27FC236}">
                <a16:creationId xmlns:a16="http://schemas.microsoft.com/office/drawing/2014/main" id="{899A29AC-7F1C-4E4B-9E20-01D69BAE2F2A}"/>
              </a:ext>
            </a:extLst>
          </p:cNvPr>
          <p:cNvSpPr/>
          <p:nvPr/>
        </p:nvSpPr>
        <p:spPr>
          <a:xfrm>
            <a:off x="9205285" y="1720840"/>
            <a:ext cx="2762126" cy="3693319"/>
          </a:xfrm>
          <a:prstGeom prst="rect">
            <a:avLst/>
          </a:prstGeom>
        </p:spPr>
        <p:txBody>
          <a:bodyPr wrap="square">
            <a:spAutoFit/>
          </a:bodyPr>
          <a:lstStyle/>
          <a:p>
            <a:r>
              <a:rPr lang="en-US">
                <a:solidFill>
                  <a:schemeClr val="bg2">
                    <a:lumMod val="75000"/>
                  </a:schemeClr>
                </a:solidFill>
              </a:rPr>
              <a:t>A research project interviews CEOs and business managers about how their business was affected by Hurricane Harvey. </a:t>
            </a:r>
          </a:p>
          <a:p>
            <a:endParaRPr lang="en-US">
              <a:solidFill>
                <a:schemeClr val="bg2">
                  <a:lumMod val="75000"/>
                </a:schemeClr>
              </a:solidFill>
            </a:endParaRPr>
          </a:p>
          <a:p>
            <a:r>
              <a:rPr lang="en-US">
                <a:solidFill>
                  <a:schemeClr val="bg2">
                    <a:lumMod val="75000"/>
                  </a:schemeClr>
                </a:solidFill>
              </a:rPr>
              <a:t>The interview includes questions on the manager's opinion on how well business handled the impact of the hurricane.</a:t>
            </a:r>
          </a:p>
        </p:txBody>
      </p:sp>
      <p:sp>
        <p:nvSpPr>
          <p:cNvPr id="13" name="Rectangle 12">
            <a:extLst>
              <a:ext uri="{FF2B5EF4-FFF2-40B4-BE49-F238E27FC236}">
                <a16:creationId xmlns:a16="http://schemas.microsoft.com/office/drawing/2014/main" id="{E4D1FB6F-5BFF-49A7-94DC-E07D5ED016C9}"/>
              </a:ext>
            </a:extLst>
          </p:cNvPr>
          <p:cNvSpPr/>
          <p:nvPr/>
        </p:nvSpPr>
        <p:spPr>
          <a:xfrm>
            <a:off x="27452" y="1503947"/>
            <a:ext cx="5934195" cy="451184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bg2"/>
              </a:solidFill>
            </a:endParaRPr>
          </a:p>
        </p:txBody>
      </p:sp>
      <p:sp>
        <p:nvSpPr>
          <p:cNvPr id="14" name="Rectangle 13">
            <a:extLst>
              <a:ext uri="{FF2B5EF4-FFF2-40B4-BE49-F238E27FC236}">
                <a16:creationId xmlns:a16="http://schemas.microsoft.com/office/drawing/2014/main" id="{33D9C3A7-947E-4629-928E-46A88D0F587A}"/>
              </a:ext>
            </a:extLst>
          </p:cNvPr>
          <p:cNvSpPr/>
          <p:nvPr/>
        </p:nvSpPr>
        <p:spPr>
          <a:xfrm>
            <a:off x="6033215" y="1503947"/>
            <a:ext cx="5934195" cy="4511842"/>
          </a:xfrm>
          <a:prstGeom prst="rect">
            <a:avLst/>
          </a:prstGeom>
          <a:noFill/>
          <a:ln>
            <a:solidFill>
              <a:schemeClr val="tx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solidFill>
                <a:schemeClr val="bg2"/>
              </a:solidFill>
            </a:endParaRPr>
          </a:p>
        </p:txBody>
      </p:sp>
      <p:sp>
        <p:nvSpPr>
          <p:cNvPr id="15" name="Rectangle 14">
            <a:extLst>
              <a:ext uri="{FF2B5EF4-FFF2-40B4-BE49-F238E27FC236}">
                <a16:creationId xmlns:a16="http://schemas.microsoft.com/office/drawing/2014/main" id="{7EB2FAFE-CD90-4AF9-BF99-AC4651CB3260}"/>
              </a:ext>
            </a:extLst>
          </p:cNvPr>
          <p:cNvSpPr/>
          <p:nvPr/>
        </p:nvSpPr>
        <p:spPr>
          <a:xfrm>
            <a:off x="5272667" y="110871"/>
            <a:ext cx="6748316" cy="2207786"/>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Nice!</a:t>
            </a:r>
          </a:p>
          <a:p>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Even though you are interacting with a living individual, asking the CEO questions about the business would not meet the definition of human subjects. </a:t>
            </a:r>
          </a:p>
          <a:p>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In the second study by collecting the manager’s opinions, the investigator is getting information about the manager. This would involve human subjects.</a:t>
            </a:r>
          </a:p>
        </p:txBody>
      </p:sp>
      <p:pic>
        <p:nvPicPr>
          <p:cNvPr id="7" name="Audio 6">
            <a:hlinkClick r:id="" action="ppaction://media"/>
            <a:extLst>
              <a:ext uri="{FF2B5EF4-FFF2-40B4-BE49-F238E27FC236}">
                <a16:creationId xmlns:a16="http://schemas.microsoft.com/office/drawing/2014/main" id="{3ECBB9B2-ABC1-4FDE-929A-73CB95E94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7676086"/>
      </p:ext>
    </p:extLst>
  </p:cSld>
  <p:clrMapOvr>
    <a:masterClrMapping/>
  </p:clrMapOvr>
  <mc:AlternateContent xmlns:mc="http://schemas.openxmlformats.org/markup-compatibility/2006" xmlns:p14="http://schemas.microsoft.com/office/powerpoint/2010/main">
    <mc:Choice Requires="p14">
      <p:transition spd="slow" p14:dur="2000" advTm="54341"/>
    </mc:Choice>
    <mc:Fallback xmlns="">
      <p:transition spd="slow" advTm="5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7" y="70147"/>
            <a:ext cx="7886116"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245" b="0"/>
              <a:t>Next, the definition discusses the level of involvement the research must have with the subject. </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4" name="Rectangle 2"/>
          <p:cNvSpPr>
            <a:spLocks noChangeArrowheads="1"/>
          </p:cNvSpPr>
          <p:nvPr/>
        </p:nvSpPr>
        <p:spPr bwMode="auto">
          <a:xfrm>
            <a:off x="1257303" y="2054702"/>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 living individual about whom 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a:t>
            </a:r>
            <a:r>
              <a:rPr lang="x-none" altLang="x-none" sz="1796" b="1">
                <a:latin typeface="Verdana" charset="0"/>
                <a:ea typeface="Verdana" charset="0"/>
                <a:cs typeface="Verdana" charset="0"/>
              </a:rPr>
              <a:t>intervention </a:t>
            </a:r>
            <a:r>
              <a:rPr lang="x-none" altLang="x-none" sz="1796">
                <a:latin typeface="Verdana" charset="0"/>
                <a:ea typeface="Verdana" charset="0"/>
                <a:cs typeface="Verdana" charset="0"/>
              </a:rPr>
              <a:t>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921406"/>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identifiable private information or identifiable biospecimens.</a:t>
            </a:r>
          </a:p>
        </p:txBody>
      </p:sp>
      <p:cxnSp>
        <p:nvCxnSpPr>
          <p:cNvPr id="14" name="Straight Arrow Connector 13"/>
          <p:cNvCxnSpPr/>
          <p:nvPr/>
        </p:nvCxnSpPr>
        <p:spPr>
          <a:xfrm>
            <a:off x="6491222" y="4147035"/>
            <a:ext cx="628769" cy="1"/>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231925" y="2926028"/>
            <a:ext cx="4372110" cy="2052310"/>
          </a:xfrm>
          <a:prstGeom prst="rect">
            <a:avLst/>
          </a:prstGeom>
          <a:solidFill>
            <a:schemeClr val="bg2"/>
          </a:solidFill>
          <a:ln w="57150">
            <a:solidFill>
              <a:srgbClr val="0A2240"/>
            </a:solidFill>
          </a:ln>
        </p:spPr>
        <p:txBody>
          <a:bodyPr wrap="square" lIns="164250" tIns="82125" rIns="164250" bIns="82125" rtlCol="0">
            <a:noAutofit/>
          </a:bodyPr>
          <a:lstStyle/>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Oval 42"/>
          <p:cNvSpPr/>
          <p:nvPr/>
        </p:nvSpPr>
        <p:spPr>
          <a:xfrm>
            <a:off x="468872" y="3323860"/>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2</a:t>
            </a:r>
          </a:p>
        </p:txBody>
      </p:sp>
      <p:sp>
        <p:nvSpPr>
          <p:cNvPr id="8" name="Rectangle 3"/>
          <p:cNvSpPr>
            <a:spLocks noChangeArrowheads="1"/>
          </p:cNvSpPr>
          <p:nvPr/>
        </p:nvSpPr>
        <p:spPr bwMode="auto">
          <a:xfrm>
            <a:off x="7305874" y="3039743"/>
            <a:ext cx="4298161" cy="182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617" b="1">
                <a:latin typeface="Verdana" charset="0"/>
                <a:ea typeface="Verdana" charset="0"/>
                <a:cs typeface="Verdana" charset="0"/>
              </a:rPr>
              <a:t>Intervention</a:t>
            </a:r>
            <a:r>
              <a:rPr lang="x-none" altLang="x-none" sz="1617">
                <a:latin typeface="Verdana" charset="0"/>
                <a:ea typeface="Verdana" charset="0"/>
                <a:cs typeface="Verdana" charset="0"/>
              </a:rPr>
              <a:t> includes both </a:t>
            </a:r>
            <a:r>
              <a:rPr lang="x-none" altLang="x-none" sz="1617" b="1">
                <a:latin typeface="Verdana" charset="0"/>
                <a:ea typeface="Verdana" charset="0"/>
                <a:cs typeface="Verdana" charset="0"/>
              </a:rPr>
              <a:t>physical procedures</a:t>
            </a:r>
            <a:r>
              <a:rPr lang="x-none" altLang="x-none" sz="1617">
                <a:latin typeface="Verdana" charset="0"/>
                <a:ea typeface="Verdana" charset="0"/>
                <a:cs typeface="Verdana" charset="0"/>
              </a:rPr>
              <a:t> by which information or biospecimens are gathered (e.g., venipuncture) and </a:t>
            </a:r>
            <a:r>
              <a:rPr lang="x-none" altLang="x-none" sz="1617" b="1">
                <a:latin typeface="Verdana" charset="0"/>
                <a:ea typeface="Verdana" charset="0"/>
                <a:cs typeface="Verdana" charset="0"/>
              </a:rPr>
              <a:t>manipulations of the subject or the subject's environment </a:t>
            </a:r>
            <a:r>
              <a:rPr lang="x-none" altLang="x-none" sz="1617">
                <a:latin typeface="Verdana" charset="0"/>
                <a:ea typeface="Verdana" charset="0"/>
                <a:cs typeface="Verdana" charset="0"/>
              </a:rPr>
              <a:t>that are performed for research purposes.</a:t>
            </a:r>
          </a:p>
        </p:txBody>
      </p:sp>
      <p:sp>
        <p:nvSpPr>
          <p:cNvPr id="17"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pic>
        <p:nvPicPr>
          <p:cNvPr id="18" name="Picture 17"/>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10142796" y="54549"/>
            <a:ext cx="1669155" cy="1600644"/>
          </a:xfrm>
          <a:prstGeom prst="rect">
            <a:avLst/>
          </a:prstGeom>
        </p:spPr>
      </p:pic>
      <p:pic>
        <p:nvPicPr>
          <p:cNvPr id="19" name="Picture 18"/>
          <p:cNvPicPr>
            <a:picLocks noChangeAspect="1"/>
          </p:cNvPicPr>
          <p:nvPr/>
        </p:nvPicPr>
        <p:blipFill>
          <a:blip r:embed="rId6" cstate="print"/>
          <a:stretch>
            <a:fillRect/>
          </a:stretch>
        </p:blipFill>
        <p:spPr>
          <a:xfrm>
            <a:off x="408230" y="54044"/>
            <a:ext cx="1186024" cy="1585045"/>
          </a:xfrm>
          <a:prstGeom prst="rect">
            <a:avLst/>
          </a:prstGeom>
        </p:spPr>
      </p:pic>
      <p:pic>
        <p:nvPicPr>
          <p:cNvPr id="9" name="Audio 8">
            <a:hlinkClick r:id="" action="ppaction://media"/>
            <a:extLst>
              <a:ext uri="{FF2B5EF4-FFF2-40B4-BE49-F238E27FC236}">
                <a16:creationId xmlns:a16="http://schemas.microsoft.com/office/drawing/2014/main" id="{B1D232ED-948F-4614-A26C-774972DC5F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9946788"/>
      </p:ext>
    </p:extLst>
  </p:cSld>
  <p:clrMapOvr>
    <a:masterClrMapping/>
  </p:clrMapOvr>
  <mc:AlternateContent xmlns:mc="http://schemas.openxmlformats.org/markup-compatibility/2006" xmlns:p14="http://schemas.microsoft.com/office/powerpoint/2010/main">
    <mc:Choice Requires="p14">
      <p:transition spd="slow" p14:dur="2000" advTm="32327"/>
    </mc:Choice>
    <mc:Fallback xmlns="">
      <p:transition spd="slow" advTm="3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26" name="Rectangle 25"/>
          <p:cNvSpPr/>
          <p:nvPr/>
        </p:nvSpPr>
        <p:spPr>
          <a:xfrm>
            <a:off x="10511" y="20844"/>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7" name="Rectangle 26"/>
          <p:cNvSpPr/>
          <p:nvPr/>
        </p:nvSpPr>
        <p:spPr>
          <a:xfrm>
            <a:off x="378833" y="61318"/>
            <a:ext cx="2470548" cy="534634"/>
          </a:xfrm>
          <a:prstGeom prst="rect">
            <a:avLst/>
          </a:prstGeom>
        </p:spPr>
        <p:txBody>
          <a:bodyPr wrap="none">
            <a:spAutoFit/>
          </a:bodyPr>
          <a:lstStyle/>
          <a:p>
            <a:pPr marL="0" lvl="1"/>
            <a:r>
              <a:rPr lang="en-US" sz="2874" b="1">
                <a:solidFill>
                  <a:srgbClr val="0A2240"/>
                </a:solidFill>
                <a:latin typeface="Verdana" charset="0"/>
                <a:ea typeface="Verdana" charset="0"/>
                <a:cs typeface="Verdana" charset="0"/>
              </a:rPr>
              <a:t>Let’s Apply</a:t>
            </a:r>
          </a:p>
        </p:txBody>
      </p:sp>
      <p:sp>
        <p:nvSpPr>
          <p:cNvPr id="28" name="Title 16"/>
          <p:cNvSpPr>
            <a:spLocks noGrp="1"/>
          </p:cNvSpPr>
          <p:nvPr>
            <p:ph type="title"/>
          </p:nvPr>
        </p:nvSpPr>
        <p:spPr>
          <a:xfrm>
            <a:off x="484453" y="741944"/>
            <a:ext cx="11049165" cy="884601"/>
          </a:xfrm>
        </p:spPr>
        <p:txBody>
          <a:bodyPr/>
          <a:lstStyle>
            <a:lvl1pPr>
              <a:defRPr>
                <a:solidFill>
                  <a:schemeClr val="bg2"/>
                </a:solidFill>
              </a:defRPr>
            </a:lvl1pPr>
          </a:lstStyle>
          <a:p>
            <a:pPr lvl="1"/>
            <a:r>
              <a:rPr lang="en-US" sz="1437">
                <a:solidFill>
                  <a:srgbClr val="0A2240"/>
                </a:solidFill>
                <a:latin typeface="Verdana" charset="0"/>
                <a:ea typeface="Verdana" charset="0"/>
                <a:cs typeface="Verdana" charset="0"/>
              </a:rPr>
              <a:t>Read the description below.</a:t>
            </a:r>
            <a:br>
              <a:rPr lang="en-US" sz="1437">
                <a:solidFill>
                  <a:srgbClr val="0A2240"/>
                </a:solidFill>
                <a:latin typeface="Verdana" charset="0"/>
                <a:ea typeface="Verdana" charset="0"/>
                <a:cs typeface="Verdana" charset="0"/>
              </a:rPr>
            </a:b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up if activity is an intervention that would involve human subjects. </a:t>
            </a: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down if this is not an intervention.</a:t>
            </a:r>
          </a:p>
        </p:txBody>
      </p:sp>
      <p:sp>
        <p:nvSpPr>
          <p:cNvPr id="29" name="Rectangle 2"/>
          <p:cNvSpPr>
            <a:spLocks noChangeArrowheads="1"/>
          </p:cNvSpPr>
          <p:nvPr/>
        </p:nvSpPr>
        <p:spPr bwMode="auto">
          <a:xfrm>
            <a:off x="6211908" y="2293485"/>
            <a:ext cx="5413159"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a:latin typeface="Verdana" charset="0"/>
                <a:ea typeface="Verdana" charset="0"/>
                <a:cs typeface="Verdana" charset="0"/>
              </a:rPr>
              <a:t>The research adds aromatherapy for students during study sessions to measure its impact on the ability to focus.</a:t>
            </a:r>
          </a:p>
        </p:txBody>
      </p:sp>
      <p:pic>
        <p:nvPicPr>
          <p:cNvPr id="13" name="Picture 12">
            <a:hlinkClick r:id="rId4" action="ppaction://hlinksldjump"/>
          </p:cNvPr>
          <p:cNvPicPr>
            <a:picLocks noChangeAspect="1"/>
          </p:cNvPicPr>
          <p:nvPr/>
        </p:nvPicPr>
        <p:blipFill>
          <a:blip r:embed="rId5" cstate="print"/>
          <a:stretch>
            <a:fillRect/>
          </a:stretch>
        </p:blipFill>
        <p:spPr>
          <a:xfrm>
            <a:off x="6393514" y="4281669"/>
            <a:ext cx="1772985" cy="1768813"/>
          </a:xfrm>
          <a:prstGeom prst="rect">
            <a:avLst/>
          </a:prstGeom>
        </p:spPr>
      </p:pic>
      <p:pic>
        <p:nvPicPr>
          <p:cNvPr id="14" name="Picture 13">
            <a:hlinkClick r:id="rId6" action="ppaction://hlinksldjump"/>
          </p:cNvPr>
          <p:cNvPicPr>
            <a:picLocks noChangeAspect="1"/>
          </p:cNvPicPr>
          <p:nvPr/>
        </p:nvPicPr>
        <p:blipFill>
          <a:blip r:embed="rId7" cstate="print">
            <a:alphaModFix/>
          </a:blip>
          <a:stretch>
            <a:fillRect/>
          </a:stretch>
        </p:blipFill>
        <p:spPr>
          <a:xfrm>
            <a:off x="9456790" y="4281670"/>
            <a:ext cx="1833795" cy="1712041"/>
          </a:xfrm>
          <a:prstGeom prst="rect">
            <a:avLst/>
          </a:prstGeom>
        </p:spPr>
      </p:pic>
      <p:sp>
        <p:nvSpPr>
          <p:cNvPr id="10" name="Rectangle 9"/>
          <p:cNvSpPr/>
          <p:nvPr/>
        </p:nvSpPr>
        <p:spPr>
          <a:xfrm>
            <a:off x="6097426" y="3725265"/>
            <a:ext cx="5714525" cy="423962"/>
          </a:xfrm>
          <a:prstGeom prst="rect">
            <a:avLst/>
          </a:prstGeom>
        </p:spPr>
        <p:txBody>
          <a:bodyPr>
            <a:spAutoFit/>
          </a:bodyPr>
          <a:lstStyle/>
          <a:p>
            <a:pPr algn="ctr"/>
            <a:r>
              <a:rPr lang="en-US" sz="2155">
                <a:solidFill>
                  <a:srgbClr val="0A2240"/>
                </a:solidFill>
                <a:latin typeface="Verdana" charset="0"/>
                <a:ea typeface="Verdana" charset="0"/>
                <a:cs typeface="Verdana" charset="0"/>
              </a:rPr>
              <a:t>Is this an intervention?</a:t>
            </a:r>
            <a:endParaRPr lang="en-US" sz="1617"/>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1112" r="19838"/>
          <a:stretch/>
        </p:blipFill>
        <p:spPr>
          <a:xfrm>
            <a:off x="0" y="1696423"/>
            <a:ext cx="6020960" cy="4937512"/>
          </a:xfrm>
          <a:prstGeom prst="rect">
            <a:avLst/>
          </a:prstGeom>
        </p:spPr>
      </p:pic>
      <p:pic>
        <p:nvPicPr>
          <p:cNvPr id="3" name="Audio 2">
            <a:hlinkClick r:id="" action="ppaction://media"/>
            <a:extLst>
              <a:ext uri="{FF2B5EF4-FFF2-40B4-BE49-F238E27FC236}">
                <a16:creationId xmlns:a16="http://schemas.microsoft.com/office/drawing/2014/main" id="{39E2D85F-A202-45E3-B0DD-8175980CED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7657697"/>
      </p:ext>
    </p:extLst>
  </p:cSld>
  <p:clrMapOvr>
    <a:masterClrMapping/>
  </p:clrMapOvr>
  <mc:AlternateContent xmlns:mc="http://schemas.openxmlformats.org/markup-compatibility/2006" xmlns:p14="http://schemas.microsoft.com/office/powerpoint/2010/main">
    <mc:Choice Requires="p14">
      <p:transition spd="slow" p14:dur="2000" advTm="29745"/>
    </mc:Choice>
    <mc:Fallback xmlns="">
      <p:transition spd="slow" advTm="2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26" name="Rectangle 25"/>
          <p:cNvSpPr/>
          <p:nvPr/>
        </p:nvSpPr>
        <p:spPr>
          <a:xfrm>
            <a:off x="10511" y="20844"/>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7" name="Rectangle 26"/>
          <p:cNvSpPr/>
          <p:nvPr/>
        </p:nvSpPr>
        <p:spPr>
          <a:xfrm>
            <a:off x="378833" y="61318"/>
            <a:ext cx="2470548" cy="534634"/>
          </a:xfrm>
          <a:prstGeom prst="rect">
            <a:avLst/>
          </a:prstGeom>
        </p:spPr>
        <p:txBody>
          <a:bodyPr wrap="none">
            <a:spAutoFit/>
          </a:bodyPr>
          <a:lstStyle/>
          <a:p>
            <a:pPr marL="0" lvl="1"/>
            <a:r>
              <a:rPr lang="en-US" sz="2874" b="1">
                <a:solidFill>
                  <a:srgbClr val="0A2240"/>
                </a:solidFill>
                <a:latin typeface="Verdana" charset="0"/>
                <a:ea typeface="Verdana" charset="0"/>
                <a:cs typeface="Verdana" charset="0"/>
              </a:rPr>
              <a:t>Let’s Apply</a:t>
            </a:r>
          </a:p>
        </p:txBody>
      </p:sp>
      <p:sp>
        <p:nvSpPr>
          <p:cNvPr id="28" name="Title 16"/>
          <p:cNvSpPr>
            <a:spLocks noGrp="1"/>
          </p:cNvSpPr>
          <p:nvPr>
            <p:ph type="title"/>
          </p:nvPr>
        </p:nvSpPr>
        <p:spPr>
          <a:xfrm>
            <a:off x="484453" y="741944"/>
            <a:ext cx="11049165" cy="884601"/>
          </a:xfrm>
        </p:spPr>
        <p:txBody>
          <a:bodyPr/>
          <a:lstStyle>
            <a:lvl1pPr>
              <a:defRPr>
                <a:solidFill>
                  <a:schemeClr val="bg2"/>
                </a:solidFill>
              </a:defRPr>
            </a:lvl1pPr>
          </a:lstStyle>
          <a:p>
            <a:pPr lvl="1"/>
            <a:r>
              <a:rPr lang="en-US" sz="1437">
                <a:solidFill>
                  <a:srgbClr val="0A2240"/>
                </a:solidFill>
                <a:latin typeface="Verdana" charset="0"/>
                <a:ea typeface="Verdana" charset="0"/>
                <a:cs typeface="Verdana" charset="0"/>
              </a:rPr>
              <a:t>Read the description below.</a:t>
            </a:r>
            <a:br>
              <a:rPr lang="en-US" sz="1437">
                <a:solidFill>
                  <a:srgbClr val="0A2240"/>
                </a:solidFill>
                <a:latin typeface="Verdana" charset="0"/>
                <a:ea typeface="Verdana" charset="0"/>
                <a:cs typeface="Verdana" charset="0"/>
              </a:rPr>
            </a:b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up if activity is an intervention that would involve human subjects. </a:t>
            </a: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down if this is not an intervention.</a:t>
            </a:r>
          </a:p>
        </p:txBody>
      </p:sp>
      <p:sp>
        <p:nvSpPr>
          <p:cNvPr id="29" name="Rectangle 2"/>
          <p:cNvSpPr>
            <a:spLocks noChangeArrowheads="1"/>
          </p:cNvSpPr>
          <p:nvPr/>
        </p:nvSpPr>
        <p:spPr bwMode="auto">
          <a:xfrm>
            <a:off x="6211908" y="2293485"/>
            <a:ext cx="5413159"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a:latin typeface="Verdana" charset="0"/>
                <a:ea typeface="Verdana" charset="0"/>
                <a:cs typeface="Verdana" charset="0"/>
              </a:rPr>
              <a:t>The research adds aromatherapy for students during study sessions to measure its impact on the ability to focus.</a:t>
            </a:r>
          </a:p>
        </p:txBody>
      </p:sp>
      <p:pic>
        <p:nvPicPr>
          <p:cNvPr id="13" name="Picture 12">
            <a:hlinkClick r:id="rId4" action="ppaction://hlinksldjump"/>
          </p:cNvPr>
          <p:cNvPicPr>
            <a:picLocks noChangeAspect="1"/>
          </p:cNvPicPr>
          <p:nvPr/>
        </p:nvPicPr>
        <p:blipFill>
          <a:blip r:embed="rId5" cstate="print"/>
          <a:stretch>
            <a:fillRect/>
          </a:stretch>
        </p:blipFill>
        <p:spPr>
          <a:xfrm>
            <a:off x="6393514" y="4281669"/>
            <a:ext cx="1772985" cy="1768813"/>
          </a:xfrm>
          <a:prstGeom prst="rect">
            <a:avLst/>
          </a:prstGeom>
        </p:spPr>
      </p:pic>
      <p:pic>
        <p:nvPicPr>
          <p:cNvPr id="14" name="Picture 13">
            <a:hlinkClick r:id="rId6" action="ppaction://hlinksldjump"/>
          </p:cNvPr>
          <p:cNvPicPr>
            <a:picLocks noChangeAspect="1"/>
          </p:cNvPicPr>
          <p:nvPr/>
        </p:nvPicPr>
        <p:blipFill>
          <a:blip r:embed="rId7" cstate="print">
            <a:alphaModFix amt="30000"/>
          </a:blip>
          <a:stretch>
            <a:fillRect/>
          </a:stretch>
        </p:blipFill>
        <p:spPr>
          <a:xfrm>
            <a:off x="9456790" y="4281670"/>
            <a:ext cx="1833795" cy="1712041"/>
          </a:xfrm>
          <a:prstGeom prst="rect">
            <a:avLst/>
          </a:prstGeom>
        </p:spPr>
      </p:pic>
      <p:sp>
        <p:nvSpPr>
          <p:cNvPr id="10" name="Rectangle 9"/>
          <p:cNvSpPr/>
          <p:nvPr/>
        </p:nvSpPr>
        <p:spPr>
          <a:xfrm>
            <a:off x="6097426" y="3725265"/>
            <a:ext cx="5714525" cy="423962"/>
          </a:xfrm>
          <a:prstGeom prst="rect">
            <a:avLst/>
          </a:prstGeom>
        </p:spPr>
        <p:txBody>
          <a:bodyPr>
            <a:spAutoFit/>
          </a:bodyPr>
          <a:lstStyle/>
          <a:p>
            <a:pPr algn="ctr"/>
            <a:r>
              <a:rPr lang="en-US" sz="2155">
                <a:solidFill>
                  <a:srgbClr val="0A2240"/>
                </a:solidFill>
                <a:latin typeface="Verdana" charset="0"/>
                <a:ea typeface="Verdana" charset="0"/>
                <a:cs typeface="Verdana" charset="0"/>
              </a:rPr>
              <a:t>Is this an intervention?</a:t>
            </a:r>
            <a:endParaRPr lang="en-US" sz="1617"/>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1112" r="19838"/>
          <a:stretch/>
        </p:blipFill>
        <p:spPr>
          <a:xfrm>
            <a:off x="0" y="1696423"/>
            <a:ext cx="6020960" cy="4937512"/>
          </a:xfrm>
          <a:prstGeom prst="rect">
            <a:avLst/>
          </a:prstGeom>
        </p:spPr>
      </p:pic>
      <p:sp>
        <p:nvSpPr>
          <p:cNvPr id="11" name="Rectangle 10">
            <a:extLst>
              <a:ext uri="{FF2B5EF4-FFF2-40B4-BE49-F238E27FC236}">
                <a16:creationId xmlns:a16="http://schemas.microsoft.com/office/drawing/2014/main" id="{0D42A7E1-68C5-4B81-8A7A-AB5A489681A2}"/>
              </a:ext>
            </a:extLst>
          </p:cNvPr>
          <p:cNvSpPr/>
          <p:nvPr/>
        </p:nvSpPr>
        <p:spPr>
          <a:xfrm>
            <a:off x="4926501" y="103316"/>
            <a:ext cx="6748316" cy="1606512"/>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Intervention includes </a:t>
            </a:r>
            <a:r>
              <a:rPr lang="x-none" altLang="x-none" sz="1437" b="1">
                <a:solidFill>
                  <a:srgbClr val="0A2240"/>
                </a:solidFill>
                <a:latin typeface="Verdana" charset="0"/>
                <a:ea typeface="Verdana" charset="0"/>
                <a:cs typeface="Verdana" charset="0"/>
              </a:rPr>
              <a:t>manipulations of the subject or the subject's environment </a:t>
            </a:r>
            <a:r>
              <a:rPr lang="x-none" altLang="x-none" sz="1437">
                <a:solidFill>
                  <a:srgbClr val="0A2240"/>
                </a:solidFill>
                <a:latin typeface="Verdana" charset="0"/>
                <a:ea typeface="Verdana" charset="0"/>
                <a:cs typeface="Verdana" charset="0"/>
              </a:rPr>
              <a:t>that are performed for research purposes.</a:t>
            </a:r>
            <a:endParaRPr lang="en-US" altLang="x-none" sz="1437">
              <a:solidFill>
                <a:srgbClr val="0A2240"/>
              </a:solidFill>
              <a:latin typeface="Verdana" charset="0"/>
              <a:ea typeface="Verdana" charset="0"/>
              <a:cs typeface="Verdana" charset="0"/>
            </a:endParaRPr>
          </a:p>
          <a:p>
            <a:endParaRPr lang="en-US" altLang="x-none" sz="1437">
              <a:solidFill>
                <a:srgbClr val="0A2240"/>
              </a:solidFill>
              <a:latin typeface="Verdana" charset="0"/>
              <a:ea typeface="Verdana" charset="0"/>
              <a:cs typeface="Verdana" charset="0"/>
            </a:endParaRPr>
          </a:p>
          <a:p>
            <a:r>
              <a:rPr lang="en-US" altLang="x-none" sz="1437">
                <a:solidFill>
                  <a:srgbClr val="0A2240"/>
                </a:solidFill>
                <a:latin typeface="Verdana" charset="0"/>
                <a:ea typeface="Verdana" charset="0"/>
                <a:cs typeface="Verdana" charset="0"/>
              </a:rPr>
              <a:t>This would be an intervention.</a:t>
            </a:r>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Audio 2">
            <a:hlinkClick r:id="" action="ppaction://media"/>
            <a:extLst>
              <a:ext uri="{FF2B5EF4-FFF2-40B4-BE49-F238E27FC236}">
                <a16:creationId xmlns:a16="http://schemas.microsoft.com/office/drawing/2014/main" id="{F3E5A7F9-1ABE-4772-825E-438C24DD42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455802"/>
      </p:ext>
    </p:extLst>
  </p:cSld>
  <p:clrMapOvr>
    <a:masterClrMapping/>
  </p:clrMapOvr>
  <mc:AlternateContent xmlns:mc="http://schemas.openxmlformats.org/markup-compatibility/2006" xmlns:p14="http://schemas.microsoft.com/office/powerpoint/2010/main">
    <mc:Choice Requires="p14">
      <p:transition spd="slow" p14:dur="2000" advTm="20488"/>
    </mc:Choice>
    <mc:Fallback xmlns="">
      <p:transition spd="slow" advTm="20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7" y="70147"/>
            <a:ext cx="7886116"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245" b="0"/>
              <a:t>Next, the definition discusses the level of involvement the research must have with the subject. </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4" name="Rectangle 2"/>
          <p:cNvSpPr>
            <a:spLocks noChangeArrowheads="1"/>
          </p:cNvSpPr>
          <p:nvPr/>
        </p:nvSpPr>
        <p:spPr bwMode="auto">
          <a:xfrm>
            <a:off x="1257303" y="2054702"/>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 living individual about whom 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a:t>
            </a:r>
            <a:r>
              <a:rPr lang="x-none" altLang="x-none" sz="1796" b="1">
                <a:latin typeface="Verdana" charset="0"/>
                <a:ea typeface="Verdana" charset="0"/>
                <a:cs typeface="Verdana" charset="0"/>
              </a:rPr>
              <a:t> </a:t>
            </a:r>
            <a:r>
              <a:rPr lang="x-none" altLang="x-none" sz="1796">
                <a:latin typeface="Verdana" charset="0"/>
                <a:ea typeface="Verdana" charset="0"/>
                <a:cs typeface="Verdana" charset="0"/>
              </a:rPr>
              <a:t>or </a:t>
            </a:r>
            <a:r>
              <a:rPr lang="x-none" altLang="x-none" sz="1796" b="1">
                <a:latin typeface="Verdana" charset="0"/>
                <a:ea typeface="Verdana" charset="0"/>
                <a:cs typeface="Verdana" charset="0"/>
              </a:rPr>
              <a:t>interaction with the individual</a:t>
            </a:r>
            <a:r>
              <a:rPr lang="x-none" altLang="x-none" sz="1796">
                <a:latin typeface="Verdana" charset="0"/>
                <a:ea typeface="Verdana" charset="0"/>
                <a:cs typeface="Verdana" charset="0"/>
              </a:rPr>
              <a:t>,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921406"/>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identifiable private information or identifiable biospecimens.</a:t>
            </a:r>
          </a:p>
        </p:txBody>
      </p:sp>
      <p:cxnSp>
        <p:nvCxnSpPr>
          <p:cNvPr id="14" name="Straight Arrow Connector 13"/>
          <p:cNvCxnSpPr/>
          <p:nvPr/>
        </p:nvCxnSpPr>
        <p:spPr>
          <a:xfrm>
            <a:off x="6860294" y="4160464"/>
            <a:ext cx="628769" cy="1"/>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582808" y="3769052"/>
            <a:ext cx="4021227" cy="784488"/>
          </a:xfrm>
          <a:prstGeom prst="rect">
            <a:avLst/>
          </a:prstGeom>
          <a:solidFill>
            <a:schemeClr val="bg2"/>
          </a:solidFill>
          <a:ln w="57150">
            <a:solidFill>
              <a:srgbClr val="0A2240"/>
            </a:solidFill>
          </a:ln>
        </p:spPr>
        <p:txBody>
          <a:bodyPr wrap="square" lIns="164250" tIns="82125" rIns="164250" bIns="82125" rtlCol="0">
            <a:noAutofit/>
          </a:bodyPr>
          <a:lstStyle/>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Oval 42"/>
          <p:cNvSpPr/>
          <p:nvPr/>
        </p:nvSpPr>
        <p:spPr>
          <a:xfrm>
            <a:off x="468872" y="326579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2</a:t>
            </a:r>
          </a:p>
        </p:txBody>
      </p:sp>
      <p:sp>
        <p:nvSpPr>
          <p:cNvPr id="8" name="Rectangle 3"/>
          <p:cNvSpPr>
            <a:spLocks noChangeArrowheads="1"/>
          </p:cNvSpPr>
          <p:nvPr/>
        </p:nvSpPr>
        <p:spPr bwMode="auto">
          <a:xfrm>
            <a:off x="7582808" y="3870151"/>
            <a:ext cx="4021227" cy="58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617" b="1">
                <a:latin typeface="Verdana" charset="0"/>
                <a:ea typeface="Verdana" charset="0"/>
                <a:cs typeface="Verdana" charset="0"/>
              </a:rPr>
              <a:t>Interaction </a:t>
            </a:r>
            <a:r>
              <a:rPr lang="en-US" altLang="x-none" sz="1617">
                <a:latin typeface="Verdana" charset="0"/>
                <a:ea typeface="Verdana" charset="0"/>
                <a:cs typeface="Verdana" charset="0"/>
              </a:rPr>
              <a:t>includes communication or interpersonal contact.</a:t>
            </a:r>
            <a:endParaRPr lang="x-none" altLang="x-none" sz="1617">
              <a:latin typeface="Verdana" charset="0"/>
              <a:ea typeface="Verdana" charset="0"/>
              <a:cs typeface="Verdana" charset="0"/>
            </a:endParaRPr>
          </a:p>
        </p:txBody>
      </p:sp>
      <p:sp>
        <p:nvSpPr>
          <p:cNvPr id="17"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pic>
        <p:nvPicPr>
          <p:cNvPr id="18" name="Picture 17"/>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10167724" y="54549"/>
            <a:ext cx="1644227" cy="1600644"/>
          </a:xfrm>
          <a:prstGeom prst="rect">
            <a:avLst/>
          </a:prstGeom>
        </p:spPr>
      </p:pic>
      <p:pic>
        <p:nvPicPr>
          <p:cNvPr id="19" name="Picture 18"/>
          <p:cNvPicPr>
            <a:picLocks noChangeAspect="1"/>
          </p:cNvPicPr>
          <p:nvPr/>
        </p:nvPicPr>
        <p:blipFill>
          <a:blip r:embed="rId6" cstate="print"/>
          <a:stretch>
            <a:fillRect/>
          </a:stretch>
        </p:blipFill>
        <p:spPr>
          <a:xfrm>
            <a:off x="408230" y="54044"/>
            <a:ext cx="1186024" cy="1585045"/>
          </a:xfrm>
          <a:prstGeom prst="rect">
            <a:avLst/>
          </a:prstGeom>
        </p:spPr>
      </p:pic>
      <p:pic>
        <p:nvPicPr>
          <p:cNvPr id="2" name="Audio 1">
            <a:hlinkClick r:id="" action="ppaction://media"/>
            <a:extLst>
              <a:ext uri="{FF2B5EF4-FFF2-40B4-BE49-F238E27FC236}">
                <a16:creationId xmlns:a16="http://schemas.microsoft.com/office/drawing/2014/main" id="{B4656155-BC8D-4B87-BC4D-C8DA6E0A3C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2594581"/>
      </p:ext>
    </p:extLst>
  </p:cSld>
  <p:clrMapOvr>
    <a:masterClrMapping/>
  </p:clrMapOvr>
  <mc:AlternateContent xmlns:mc="http://schemas.openxmlformats.org/markup-compatibility/2006" xmlns:p14="http://schemas.microsoft.com/office/powerpoint/2010/main">
    <mc:Choice Requires="p14">
      <p:transition spd="slow" p14:dur="2000" advTm="12117"/>
    </mc:Choice>
    <mc:Fallback xmlns="">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26" name="Rectangle 25"/>
          <p:cNvSpPr/>
          <p:nvPr/>
        </p:nvSpPr>
        <p:spPr>
          <a:xfrm>
            <a:off x="10510" y="20844"/>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7" name="Rectangle 26"/>
          <p:cNvSpPr/>
          <p:nvPr/>
        </p:nvSpPr>
        <p:spPr>
          <a:xfrm>
            <a:off x="378833" y="61318"/>
            <a:ext cx="2470548" cy="534634"/>
          </a:xfrm>
          <a:prstGeom prst="rect">
            <a:avLst/>
          </a:prstGeom>
        </p:spPr>
        <p:txBody>
          <a:bodyPr wrap="none">
            <a:spAutoFit/>
          </a:bodyPr>
          <a:lstStyle/>
          <a:p>
            <a:pPr marL="0" lvl="1"/>
            <a:r>
              <a:rPr lang="en-US" sz="2874" b="1">
                <a:solidFill>
                  <a:srgbClr val="0A2240"/>
                </a:solidFill>
                <a:latin typeface="Verdana" charset="0"/>
                <a:ea typeface="Verdana" charset="0"/>
                <a:cs typeface="Verdana" charset="0"/>
              </a:rPr>
              <a:t>Let’s Apply</a:t>
            </a:r>
          </a:p>
        </p:txBody>
      </p:sp>
      <p:sp>
        <p:nvSpPr>
          <p:cNvPr id="28" name="Title 16"/>
          <p:cNvSpPr>
            <a:spLocks noGrp="1"/>
          </p:cNvSpPr>
          <p:nvPr>
            <p:ph type="title"/>
          </p:nvPr>
        </p:nvSpPr>
        <p:spPr>
          <a:xfrm>
            <a:off x="484453" y="741944"/>
            <a:ext cx="11049165" cy="884601"/>
          </a:xfrm>
        </p:spPr>
        <p:txBody>
          <a:bodyPr/>
          <a:lstStyle>
            <a:lvl1pPr>
              <a:defRPr>
                <a:solidFill>
                  <a:schemeClr val="bg2"/>
                </a:solidFill>
              </a:defRPr>
            </a:lvl1pPr>
          </a:lstStyle>
          <a:p>
            <a:pPr lvl="1"/>
            <a:r>
              <a:rPr lang="en-US" sz="1437" b="1">
                <a:solidFill>
                  <a:srgbClr val="0A2240"/>
                </a:solidFill>
                <a:latin typeface="Verdana" charset="0"/>
                <a:ea typeface="Verdana" charset="0"/>
                <a:cs typeface="Verdana" charset="0"/>
              </a:rPr>
              <a:t>Read the description below.</a:t>
            </a:r>
            <a:br>
              <a:rPr lang="en-US" sz="1437" b="1">
                <a:solidFill>
                  <a:srgbClr val="0A2240"/>
                </a:solidFill>
                <a:latin typeface="Verdana" charset="0"/>
                <a:ea typeface="Verdana" charset="0"/>
                <a:cs typeface="Verdana" charset="0"/>
              </a:rPr>
            </a:br>
            <a:br>
              <a:rPr lang="en-US" sz="1437" b="1">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up if activity is an interaction that would involve human subjects. </a:t>
            </a: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down if this is not an interaction.</a:t>
            </a:r>
          </a:p>
        </p:txBody>
      </p:sp>
      <p:sp>
        <p:nvSpPr>
          <p:cNvPr id="29" name="Rectangle 2"/>
          <p:cNvSpPr>
            <a:spLocks noChangeArrowheads="1"/>
          </p:cNvSpPr>
          <p:nvPr/>
        </p:nvSpPr>
        <p:spPr bwMode="auto">
          <a:xfrm>
            <a:off x="4357014" y="1974904"/>
            <a:ext cx="7639344" cy="174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a:latin typeface="Verdana" charset="0"/>
                <a:ea typeface="Verdana" charset="0"/>
                <a:cs typeface="Verdana" charset="0"/>
              </a:rPr>
              <a:t>Subjects login from their home computer and creates an avatar to represent them.</a:t>
            </a:r>
          </a:p>
          <a:p>
            <a:pPr defTabSz="821223" eaLnBrk="0" fontAlgn="base" hangingPunct="0">
              <a:spcBef>
                <a:spcPct val="0"/>
              </a:spcBef>
              <a:spcAft>
                <a:spcPct val="0"/>
              </a:spcAft>
            </a:pPr>
            <a:endParaRPr lang="en-US" altLang="x-none" sz="1796">
              <a:latin typeface="Verdana" charset="0"/>
              <a:ea typeface="Verdana" charset="0"/>
              <a:cs typeface="Verdana" charset="0"/>
            </a:endParaRPr>
          </a:p>
          <a:p>
            <a:pPr defTabSz="821223" eaLnBrk="0" fontAlgn="base" hangingPunct="0">
              <a:spcBef>
                <a:spcPct val="0"/>
              </a:spcBef>
              <a:spcAft>
                <a:spcPct val="0"/>
              </a:spcAft>
            </a:pPr>
            <a:r>
              <a:rPr lang="en-US" altLang="x-none" sz="1796">
                <a:latin typeface="Verdana" charset="0"/>
                <a:ea typeface="Verdana" charset="0"/>
                <a:cs typeface="Verdana" charset="0"/>
              </a:rPr>
              <a:t>The subject participates in a focus group with researchers and other subjects in an online forum using the avatar. Researchers will not know which subject is represented by which avatar.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 y="1709828"/>
            <a:ext cx="4004806" cy="4917818"/>
          </a:xfrm>
          <a:prstGeom prst="rect">
            <a:avLst/>
          </a:prstGeom>
        </p:spPr>
      </p:pic>
      <p:pic>
        <p:nvPicPr>
          <p:cNvPr id="15" name="Picture 14">
            <a:hlinkClick r:id="rId5" action="ppaction://hlinksldjump"/>
          </p:cNvPr>
          <p:cNvPicPr>
            <a:picLocks noChangeAspect="1"/>
          </p:cNvPicPr>
          <p:nvPr/>
        </p:nvPicPr>
        <p:blipFill>
          <a:blip r:embed="rId6" cstate="print"/>
          <a:stretch>
            <a:fillRect/>
          </a:stretch>
        </p:blipFill>
        <p:spPr>
          <a:xfrm>
            <a:off x="5684645" y="4639762"/>
            <a:ext cx="1772985" cy="1768813"/>
          </a:xfrm>
          <a:prstGeom prst="rect">
            <a:avLst/>
          </a:prstGeom>
        </p:spPr>
      </p:pic>
      <p:pic>
        <p:nvPicPr>
          <p:cNvPr id="16" name="Picture 15">
            <a:hlinkClick r:id="rId7" action="ppaction://hlinksldjump"/>
          </p:cNvPr>
          <p:cNvPicPr>
            <a:picLocks noChangeAspect="1"/>
          </p:cNvPicPr>
          <p:nvPr/>
        </p:nvPicPr>
        <p:blipFill>
          <a:blip r:embed="rId8" cstate="print"/>
          <a:stretch>
            <a:fillRect/>
          </a:stretch>
        </p:blipFill>
        <p:spPr>
          <a:xfrm>
            <a:off x="8747920" y="4639763"/>
            <a:ext cx="1833795" cy="1712041"/>
          </a:xfrm>
          <a:prstGeom prst="rect">
            <a:avLst/>
          </a:prstGeom>
        </p:spPr>
      </p:pic>
      <p:sp>
        <p:nvSpPr>
          <p:cNvPr id="11" name="Rectangle 10"/>
          <p:cNvSpPr/>
          <p:nvPr/>
        </p:nvSpPr>
        <p:spPr>
          <a:xfrm>
            <a:off x="5427296" y="4181576"/>
            <a:ext cx="5714525" cy="423962"/>
          </a:xfrm>
          <a:prstGeom prst="rect">
            <a:avLst/>
          </a:prstGeom>
        </p:spPr>
        <p:txBody>
          <a:bodyPr>
            <a:spAutoFit/>
          </a:bodyPr>
          <a:lstStyle/>
          <a:p>
            <a:pPr algn="ctr"/>
            <a:r>
              <a:rPr lang="en-US" sz="2155">
                <a:solidFill>
                  <a:srgbClr val="0A2240"/>
                </a:solidFill>
                <a:latin typeface="Verdana" charset="0"/>
                <a:ea typeface="Verdana" charset="0"/>
                <a:cs typeface="Verdana" charset="0"/>
              </a:rPr>
              <a:t>Is this an interaction?</a:t>
            </a:r>
            <a:endParaRPr lang="en-US" sz="1617"/>
          </a:p>
        </p:txBody>
      </p:sp>
      <p:pic>
        <p:nvPicPr>
          <p:cNvPr id="5" name="Audio 4">
            <a:hlinkClick r:id="" action="ppaction://media"/>
            <a:extLst>
              <a:ext uri="{FF2B5EF4-FFF2-40B4-BE49-F238E27FC236}">
                <a16:creationId xmlns:a16="http://schemas.microsoft.com/office/drawing/2014/main" id="{B5AF616A-902A-4484-99C0-CCBF5542A3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5567294"/>
      </p:ext>
    </p:extLst>
  </p:cSld>
  <p:clrMapOvr>
    <a:masterClrMapping/>
  </p:clrMapOvr>
  <mc:AlternateContent xmlns:mc="http://schemas.openxmlformats.org/markup-compatibility/2006" xmlns:p14="http://schemas.microsoft.com/office/powerpoint/2010/main">
    <mc:Choice Requires="p14">
      <p:transition spd="slow" p14:dur="2000" advTm="34271"/>
    </mc:Choice>
    <mc:Fallback xmlns="">
      <p:transition spd="slow" advTm="3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26" name="Rectangle 25"/>
          <p:cNvSpPr/>
          <p:nvPr/>
        </p:nvSpPr>
        <p:spPr>
          <a:xfrm>
            <a:off x="10510" y="20844"/>
            <a:ext cx="12192000" cy="168898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7" name="Rectangle 26"/>
          <p:cNvSpPr/>
          <p:nvPr/>
        </p:nvSpPr>
        <p:spPr>
          <a:xfrm>
            <a:off x="378833" y="61318"/>
            <a:ext cx="2470548" cy="534634"/>
          </a:xfrm>
          <a:prstGeom prst="rect">
            <a:avLst/>
          </a:prstGeom>
        </p:spPr>
        <p:txBody>
          <a:bodyPr wrap="none">
            <a:spAutoFit/>
          </a:bodyPr>
          <a:lstStyle/>
          <a:p>
            <a:pPr marL="0" lvl="1"/>
            <a:r>
              <a:rPr lang="en-US" sz="2874" b="1">
                <a:solidFill>
                  <a:srgbClr val="0A2240"/>
                </a:solidFill>
                <a:latin typeface="Verdana" charset="0"/>
                <a:ea typeface="Verdana" charset="0"/>
                <a:cs typeface="Verdana" charset="0"/>
              </a:rPr>
              <a:t>Let’s Apply</a:t>
            </a:r>
          </a:p>
        </p:txBody>
      </p:sp>
      <p:sp>
        <p:nvSpPr>
          <p:cNvPr id="28" name="Title 16"/>
          <p:cNvSpPr>
            <a:spLocks noGrp="1"/>
          </p:cNvSpPr>
          <p:nvPr>
            <p:ph type="title"/>
          </p:nvPr>
        </p:nvSpPr>
        <p:spPr>
          <a:xfrm>
            <a:off x="484453" y="741944"/>
            <a:ext cx="11049165" cy="884601"/>
          </a:xfrm>
        </p:spPr>
        <p:txBody>
          <a:bodyPr/>
          <a:lstStyle>
            <a:lvl1pPr>
              <a:defRPr>
                <a:solidFill>
                  <a:schemeClr val="bg2"/>
                </a:solidFill>
              </a:defRPr>
            </a:lvl1pPr>
          </a:lstStyle>
          <a:p>
            <a:pPr lvl="1"/>
            <a:r>
              <a:rPr lang="en-US" sz="1437" b="1">
                <a:solidFill>
                  <a:srgbClr val="0A2240"/>
                </a:solidFill>
                <a:latin typeface="Verdana" charset="0"/>
                <a:ea typeface="Verdana" charset="0"/>
                <a:cs typeface="Verdana" charset="0"/>
              </a:rPr>
              <a:t>Read the description below.</a:t>
            </a:r>
            <a:br>
              <a:rPr lang="en-US" sz="1437" b="1">
                <a:solidFill>
                  <a:srgbClr val="0A2240"/>
                </a:solidFill>
                <a:latin typeface="Verdana" charset="0"/>
                <a:ea typeface="Verdana" charset="0"/>
                <a:cs typeface="Verdana" charset="0"/>
              </a:rPr>
            </a:br>
            <a:br>
              <a:rPr lang="en-US" sz="1437" b="1">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up if activity is an interaction that would involve human subjects. </a:t>
            </a:r>
            <a:br>
              <a:rPr lang="en-US" sz="1437">
                <a:solidFill>
                  <a:srgbClr val="0A2240"/>
                </a:solidFill>
                <a:latin typeface="Verdana" charset="0"/>
                <a:ea typeface="Verdana" charset="0"/>
                <a:cs typeface="Verdana" charset="0"/>
              </a:rPr>
            </a:br>
            <a:r>
              <a:rPr lang="en-US" sz="1437">
                <a:solidFill>
                  <a:srgbClr val="0A2240"/>
                </a:solidFill>
                <a:latin typeface="Verdana" charset="0"/>
                <a:ea typeface="Verdana" charset="0"/>
                <a:cs typeface="Verdana" charset="0"/>
              </a:rPr>
              <a:t>Click thumbs down if this is not an interaction.</a:t>
            </a:r>
          </a:p>
        </p:txBody>
      </p:sp>
      <p:sp>
        <p:nvSpPr>
          <p:cNvPr id="29" name="Rectangle 2"/>
          <p:cNvSpPr>
            <a:spLocks noChangeArrowheads="1"/>
          </p:cNvSpPr>
          <p:nvPr/>
        </p:nvSpPr>
        <p:spPr bwMode="auto">
          <a:xfrm>
            <a:off x="4357014" y="1974904"/>
            <a:ext cx="7639344" cy="174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a:latin typeface="Verdana" charset="0"/>
                <a:ea typeface="Verdana" charset="0"/>
                <a:cs typeface="Verdana" charset="0"/>
              </a:rPr>
              <a:t>Subjects login from their home computer and creates an avatar to represent them.</a:t>
            </a:r>
          </a:p>
          <a:p>
            <a:pPr defTabSz="821223" eaLnBrk="0" fontAlgn="base" hangingPunct="0">
              <a:spcBef>
                <a:spcPct val="0"/>
              </a:spcBef>
              <a:spcAft>
                <a:spcPct val="0"/>
              </a:spcAft>
            </a:pPr>
            <a:endParaRPr lang="en-US" altLang="x-none" sz="1796">
              <a:latin typeface="Verdana" charset="0"/>
              <a:ea typeface="Verdana" charset="0"/>
              <a:cs typeface="Verdana" charset="0"/>
            </a:endParaRPr>
          </a:p>
          <a:p>
            <a:pPr defTabSz="821223" eaLnBrk="0" fontAlgn="base" hangingPunct="0">
              <a:spcBef>
                <a:spcPct val="0"/>
              </a:spcBef>
              <a:spcAft>
                <a:spcPct val="0"/>
              </a:spcAft>
            </a:pPr>
            <a:r>
              <a:rPr lang="en-US" altLang="x-none" sz="1796">
                <a:latin typeface="Verdana" charset="0"/>
                <a:ea typeface="Verdana" charset="0"/>
                <a:cs typeface="Verdana" charset="0"/>
              </a:rPr>
              <a:t>The subject participates in a focus group with researchers and other subjects in an online forum using the avatar. Researchers will not know which subject is represented by which avatar.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0" y="1709828"/>
            <a:ext cx="4004806" cy="4917818"/>
          </a:xfrm>
          <a:prstGeom prst="rect">
            <a:avLst/>
          </a:prstGeom>
        </p:spPr>
      </p:pic>
      <p:pic>
        <p:nvPicPr>
          <p:cNvPr id="15" name="Picture 14">
            <a:hlinkClick r:id="rId5" action="ppaction://hlinksldjump"/>
          </p:cNvPr>
          <p:cNvPicPr>
            <a:picLocks noChangeAspect="1"/>
          </p:cNvPicPr>
          <p:nvPr/>
        </p:nvPicPr>
        <p:blipFill>
          <a:blip r:embed="rId6" cstate="print"/>
          <a:stretch>
            <a:fillRect/>
          </a:stretch>
        </p:blipFill>
        <p:spPr>
          <a:xfrm>
            <a:off x="5684645" y="4639762"/>
            <a:ext cx="1772985" cy="1768813"/>
          </a:xfrm>
          <a:prstGeom prst="rect">
            <a:avLst/>
          </a:prstGeom>
        </p:spPr>
      </p:pic>
      <p:pic>
        <p:nvPicPr>
          <p:cNvPr id="16" name="Picture 15">
            <a:hlinkClick r:id="rId7" action="ppaction://hlinksldjump"/>
          </p:cNvPr>
          <p:cNvPicPr>
            <a:picLocks noChangeAspect="1"/>
          </p:cNvPicPr>
          <p:nvPr/>
        </p:nvPicPr>
        <p:blipFill>
          <a:blip r:embed="rId8" cstate="print">
            <a:alphaModFix amt="30000"/>
          </a:blip>
          <a:stretch>
            <a:fillRect/>
          </a:stretch>
        </p:blipFill>
        <p:spPr>
          <a:xfrm>
            <a:off x="8747920" y="4639763"/>
            <a:ext cx="1833795" cy="1712041"/>
          </a:xfrm>
          <a:prstGeom prst="rect">
            <a:avLst/>
          </a:prstGeom>
        </p:spPr>
      </p:pic>
      <p:sp>
        <p:nvSpPr>
          <p:cNvPr id="11" name="Rectangle 10"/>
          <p:cNvSpPr/>
          <p:nvPr/>
        </p:nvSpPr>
        <p:spPr>
          <a:xfrm>
            <a:off x="5427296" y="4181576"/>
            <a:ext cx="5714525" cy="423962"/>
          </a:xfrm>
          <a:prstGeom prst="rect">
            <a:avLst/>
          </a:prstGeom>
        </p:spPr>
        <p:txBody>
          <a:bodyPr>
            <a:spAutoFit/>
          </a:bodyPr>
          <a:lstStyle/>
          <a:p>
            <a:pPr algn="ctr"/>
            <a:r>
              <a:rPr lang="en-US" sz="2155">
                <a:solidFill>
                  <a:srgbClr val="0A2240"/>
                </a:solidFill>
                <a:latin typeface="Verdana" charset="0"/>
                <a:ea typeface="Verdana" charset="0"/>
                <a:cs typeface="Verdana" charset="0"/>
              </a:rPr>
              <a:t>Is this an interaction?</a:t>
            </a:r>
            <a:endParaRPr lang="en-US" sz="1617"/>
          </a:p>
        </p:txBody>
      </p:sp>
      <p:sp>
        <p:nvSpPr>
          <p:cNvPr id="12" name="Rectangle 11">
            <a:extLst>
              <a:ext uri="{FF2B5EF4-FFF2-40B4-BE49-F238E27FC236}">
                <a16:creationId xmlns:a16="http://schemas.microsoft.com/office/drawing/2014/main" id="{6A695633-1DA9-40B0-A09F-D4FA2FABEFB8}"/>
              </a:ext>
            </a:extLst>
          </p:cNvPr>
          <p:cNvSpPr/>
          <p:nvPr/>
        </p:nvSpPr>
        <p:spPr>
          <a:xfrm>
            <a:off x="596274" y="4631297"/>
            <a:ext cx="4466444" cy="1884844"/>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altLang="x-none" sz="1437" b="1">
                <a:solidFill>
                  <a:srgbClr val="0A2240"/>
                </a:solidFill>
                <a:latin typeface="Verdana" charset="0"/>
                <a:ea typeface="Verdana" charset="0"/>
                <a:cs typeface="Verdana" charset="0"/>
              </a:rPr>
              <a:t>Interaction </a:t>
            </a:r>
            <a:r>
              <a:rPr lang="en-US" altLang="x-none" sz="1437">
                <a:solidFill>
                  <a:srgbClr val="0A2240"/>
                </a:solidFill>
                <a:latin typeface="Verdana" charset="0"/>
                <a:ea typeface="Verdana" charset="0"/>
                <a:cs typeface="Verdana" charset="0"/>
              </a:rPr>
              <a:t>includes communication or interpersonal contact.</a:t>
            </a:r>
          </a:p>
          <a:p>
            <a:pPr lvl="0"/>
            <a:endParaRPr lang="en-US" altLang="x-none" sz="1437">
              <a:solidFill>
                <a:srgbClr val="0A2240"/>
              </a:solidFill>
              <a:latin typeface="Verdana" charset="0"/>
              <a:ea typeface="Verdana" charset="0"/>
              <a:cs typeface="Verdana" charset="0"/>
            </a:endParaRPr>
          </a:p>
          <a:p>
            <a:pPr lvl="0"/>
            <a:r>
              <a:rPr lang="en-US" altLang="x-none" sz="1437">
                <a:solidFill>
                  <a:srgbClr val="0A2240"/>
                </a:solidFill>
                <a:latin typeface="Verdana" charset="0"/>
                <a:ea typeface="Verdana" charset="0"/>
                <a:cs typeface="Verdana" charset="0"/>
              </a:rPr>
              <a:t>Even though the interaction is not face-to-face, this still involves researcher-to-subject interaction.</a:t>
            </a:r>
            <a:endParaRPr lang="x-none" altLang="x-none" sz="1437">
              <a:solidFill>
                <a:srgbClr val="0A2240"/>
              </a:solidFill>
              <a:latin typeface="Verdana" charset="0"/>
              <a:ea typeface="Verdana" charset="0"/>
              <a:cs typeface="Verdana" charset="0"/>
            </a:endParaRP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Audio 2">
            <a:hlinkClick r:id="" action="ppaction://media"/>
            <a:extLst>
              <a:ext uri="{FF2B5EF4-FFF2-40B4-BE49-F238E27FC236}">
                <a16:creationId xmlns:a16="http://schemas.microsoft.com/office/drawing/2014/main" id="{1D171EDE-DE8E-4715-A28F-6335FB7374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8659853"/>
      </p:ext>
    </p:extLst>
  </p:cSld>
  <p:clrMapOvr>
    <a:masterClrMapping/>
  </p:clrMapOvr>
  <mc:AlternateContent xmlns:mc="http://schemas.openxmlformats.org/markup-compatibility/2006" xmlns:p14="http://schemas.microsoft.com/office/powerpoint/2010/main">
    <mc:Choice Requires="p14">
      <p:transition spd="slow" p14:dur="2000" advTm="21764"/>
    </mc:Choice>
    <mc:Fallback xmlns="">
      <p:transition spd="slow" advTm="2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39090"/>
            <a:ext cx="12192000" cy="500256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537658" y="293883"/>
            <a:ext cx="10746105"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Federal regulations gives us various levels of IRB review.</a:t>
            </a:r>
          </a:p>
          <a:p>
            <a:pPr defTabSz="821223"/>
            <a:endParaRPr lang="en-US" sz="2245"/>
          </a:p>
          <a:p>
            <a:pPr defTabSz="821223"/>
            <a:r>
              <a:rPr lang="en-US" sz="2245" b="0"/>
              <a:t>Labels are used to describe the review process the study will undergo.</a:t>
            </a:r>
          </a:p>
        </p:txBody>
      </p:sp>
      <p:sp>
        <p:nvSpPr>
          <p:cNvPr id="2" name="Triangle 1"/>
          <p:cNvSpPr/>
          <p:nvPr/>
        </p:nvSpPr>
        <p:spPr>
          <a:xfrm>
            <a:off x="3168801" y="1770011"/>
            <a:ext cx="5870499" cy="475959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rgbClr val="0A2240"/>
              </a:solidFill>
            </a:endParaRPr>
          </a:p>
        </p:txBody>
      </p:sp>
      <p:cxnSp>
        <p:nvCxnSpPr>
          <p:cNvPr id="8" name="Straight Connector 7"/>
          <p:cNvCxnSpPr/>
          <p:nvPr/>
        </p:nvCxnSpPr>
        <p:spPr>
          <a:xfrm>
            <a:off x="5297381" y="3047715"/>
            <a:ext cx="1613330" cy="13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31372" y="4698568"/>
            <a:ext cx="3545348" cy="18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44802" y="5555108"/>
            <a:ext cx="4658235" cy="5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32524" y="5791455"/>
            <a:ext cx="1965612" cy="341184"/>
          </a:xfrm>
          <a:prstGeom prst="rect">
            <a:avLst/>
          </a:prstGeom>
          <a:noFill/>
        </p:spPr>
        <p:txBody>
          <a:bodyPr wrap="square" rtlCol="0">
            <a:spAutoFit/>
          </a:bodyPr>
          <a:lstStyle/>
          <a:p>
            <a:pPr algn="ctr"/>
            <a:r>
              <a:rPr lang="en-US" sz="1617"/>
              <a:t>Full Committee</a:t>
            </a:r>
          </a:p>
        </p:txBody>
      </p:sp>
      <p:sp>
        <p:nvSpPr>
          <p:cNvPr id="28" name="TextBox 27"/>
          <p:cNvSpPr txBox="1"/>
          <p:nvPr/>
        </p:nvSpPr>
        <p:spPr>
          <a:xfrm>
            <a:off x="5132524" y="4953269"/>
            <a:ext cx="1965612" cy="341184"/>
          </a:xfrm>
          <a:prstGeom prst="rect">
            <a:avLst/>
          </a:prstGeom>
          <a:noFill/>
        </p:spPr>
        <p:txBody>
          <a:bodyPr wrap="square" rtlCol="0">
            <a:spAutoFit/>
          </a:bodyPr>
          <a:lstStyle/>
          <a:p>
            <a:pPr algn="ctr"/>
            <a:r>
              <a:rPr lang="en-US" sz="1617"/>
              <a:t>Expedited</a:t>
            </a:r>
          </a:p>
        </p:txBody>
      </p:sp>
      <p:sp>
        <p:nvSpPr>
          <p:cNvPr id="32" name="TextBox 31"/>
          <p:cNvSpPr txBox="1"/>
          <p:nvPr/>
        </p:nvSpPr>
        <p:spPr>
          <a:xfrm>
            <a:off x="4809408" y="3966342"/>
            <a:ext cx="2611842" cy="590033"/>
          </a:xfrm>
          <a:prstGeom prst="rect">
            <a:avLst/>
          </a:prstGeom>
          <a:noFill/>
        </p:spPr>
        <p:txBody>
          <a:bodyPr wrap="square" rtlCol="0">
            <a:spAutoFit/>
          </a:bodyPr>
          <a:lstStyle/>
          <a:p>
            <a:pPr algn="ctr"/>
            <a:r>
              <a:rPr lang="en-US" sz="1617"/>
              <a:t>Limited IRB Review</a:t>
            </a:r>
          </a:p>
          <a:p>
            <a:pPr algn="ctr"/>
            <a:r>
              <a:rPr lang="en-US" sz="1617"/>
              <a:t>(2018 Requirement)</a:t>
            </a:r>
          </a:p>
        </p:txBody>
      </p:sp>
      <p:cxnSp>
        <p:nvCxnSpPr>
          <p:cNvPr id="33" name="Straight Connector 32"/>
          <p:cNvCxnSpPr/>
          <p:nvPr/>
        </p:nvCxnSpPr>
        <p:spPr>
          <a:xfrm flipV="1">
            <a:off x="4809408" y="3850379"/>
            <a:ext cx="2611842" cy="65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97381" y="3255258"/>
            <a:ext cx="1613330" cy="341184"/>
          </a:xfrm>
          <a:prstGeom prst="rect">
            <a:avLst/>
          </a:prstGeom>
          <a:noFill/>
        </p:spPr>
        <p:txBody>
          <a:bodyPr wrap="square" rtlCol="0">
            <a:spAutoFit/>
          </a:bodyPr>
          <a:lstStyle/>
          <a:p>
            <a:pPr algn="ctr"/>
            <a:r>
              <a:rPr lang="en-US" sz="1617"/>
              <a:t>Exempt</a:t>
            </a:r>
          </a:p>
        </p:txBody>
      </p:sp>
      <p:sp>
        <p:nvSpPr>
          <p:cNvPr id="42" name="TextBox 41"/>
          <p:cNvSpPr txBox="1"/>
          <p:nvPr/>
        </p:nvSpPr>
        <p:spPr>
          <a:xfrm>
            <a:off x="4140085" y="2132951"/>
            <a:ext cx="3927925" cy="341184"/>
          </a:xfrm>
          <a:prstGeom prst="rect">
            <a:avLst/>
          </a:prstGeom>
          <a:noFill/>
        </p:spPr>
        <p:txBody>
          <a:bodyPr wrap="square" rtlCol="0">
            <a:spAutoFit/>
          </a:bodyPr>
          <a:lstStyle/>
          <a:p>
            <a:pPr algn="ctr"/>
            <a:r>
              <a:rPr lang="en-US" sz="1617"/>
              <a:t>Not Human Subjects Determination</a:t>
            </a:r>
          </a:p>
        </p:txBody>
      </p:sp>
      <p:cxnSp>
        <p:nvCxnSpPr>
          <p:cNvPr id="6" name="Straight Arrow Connector 5"/>
          <p:cNvCxnSpPr/>
          <p:nvPr/>
        </p:nvCxnSpPr>
        <p:spPr>
          <a:xfrm flipH="1">
            <a:off x="2498286" y="2883342"/>
            <a:ext cx="1833086" cy="2688352"/>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9993" y="3835879"/>
            <a:ext cx="2840033" cy="590033"/>
          </a:xfrm>
          <a:prstGeom prst="rect">
            <a:avLst/>
          </a:prstGeom>
          <a:noFill/>
        </p:spPr>
        <p:txBody>
          <a:bodyPr wrap="square" rtlCol="0">
            <a:spAutoFit/>
          </a:bodyPr>
          <a:lstStyle/>
          <a:p>
            <a:pPr algn="ctr"/>
            <a:r>
              <a:rPr lang="en-US" sz="1617"/>
              <a:t>More extensive the review process</a:t>
            </a:r>
          </a:p>
        </p:txBody>
      </p:sp>
      <p:pic>
        <p:nvPicPr>
          <p:cNvPr id="17" name="Picture 16"/>
          <p:cNvPicPr>
            <a:picLocks noChangeAspect="1"/>
          </p:cNvPicPr>
          <p:nvPr/>
        </p:nvPicPr>
        <p:blipFill>
          <a:blip r:embed="rId4" cstate="print"/>
          <a:stretch>
            <a:fillRect/>
          </a:stretch>
        </p:blipFill>
        <p:spPr>
          <a:xfrm>
            <a:off x="0" y="35095"/>
            <a:ext cx="1186024" cy="1585045"/>
          </a:xfrm>
          <a:prstGeom prst="rect">
            <a:avLst/>
          </a:prstGeom>
        </p:spPr>
      </p:pic>
      <p:pic>
        <p:nvPicPr>
          <p:cNvPr id="4" name="Audio 3">
            <a:hlinkClick r:id="" action="ppaction://media"/>
            <a:extLst>
              <a:ext uri="{FF2B5EF4-FFF2-40B4-BE49-F238E27FC236}">
                <a16:creationId xmlns:a16="http://schemas.microsoft.com/office/drawing/2014/main" id="{573A37E3-B359-4088-8485-F9C4305E60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167192"/>
      </p:ext>
    </p:extLst>
  </p:cSld>
  <p:clrMapOvr>
    <a:masterClrMapping/>
  </p:clrMapOvr>
  <mc:AlternateContent xmlns:mc="http://schemas.openxmlformats.org/markup-compatibility/2006" xmlns:p14="http://schemas.microsoft.com/office/powerpoint/2010/main">
    <mc:Choice Requires="p14">
      <p:transition spd="slow" p14:dur="2000" advTm="16453"/>
    </mc:Choice>
    <mc:Fallback xmlns="">
      <p:transition spd="slow" advTm="1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20250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6" y="54355"/>
            <a:ext cx="8199020" cy="164468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066" b="0"/>
              <a:t>Regulations go on to define when human subjects are involved even when there is no direct intervention or interaction with the subjects.</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10"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sp>
        <p:nvSpPr>
          <p:cNvPr id="4" name="Rectangle 2"/>
          <p:cNvSpPr>
            <a:spLocks noChangeArrowheads="1"/>
          </p:cNvSpPr>
          <p:nvPr/>
        </p:nvSpPr>
        <p:spPr bwMode="auto">
          <a:xfrm>
            <a:off x="1301288" y="2269616"/>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 living individual about whom 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a:t>
            </a:r>
            <a:r>
              <a:rPr lang="x-none" altLang="x-none" sz="1796" b="1">
                <a:latin typeface="Verdana" charset="0"/>
                <a:ea typeface="Verdana" charset="0"/>
                <a:cs typeface="Verdana" charset="0"/>
              </a:rPr>
              <a:t> </a:t>
            </a:r>
            <a:r>
              <a:rPr lang="x-none" altLang="x-none" sz="1796">
                <a:latin typeface="Verdana" charset="0"/>
                <a:ea typeface="Verdana" charset="0"/>
                <a:cs typeface="Verdana" charset="0"/>
              </a:rPr>
              <a:t>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1197764"/>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b="1">
                <a:latin typeface="Verdana" charset="0"/>
                <a:ea typeface="Verdana" charset="0"/>
                <a:cs typeface="Verdana" charset="0"/>
              </a:rPr>
              <a:t>Obtains, uses, studies, analyzes, or generates identifiable private information or identifiable biospecimens.</a:t>
            </a:r>
          </a:p>
        </p:txBody>
      </p:sp>
      <p:sp>
        <p:nvSpPr>
          <p:cNvPr id="43" name="Oval 42"/>
          <p:cNvSpPr/>
          <p:nvPr/>
        </p:nvSpPr>
        <p:spPr>
          <a:xfrm>
            <a:off x="503311" y="470368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3</a:t>
            </a:r>
          </a:p>
        </p:txBody>
      </p:sp>
      <p:pic>
        <p:nvPicPr>
          <p:cNvPr id="17" name="Picture 16"/>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10142796" y="54549"/>
            <a:ext cx="1669155" cy="1600644"/>
          </a:xfrm>
          <a:prstGeom prst="rect">
            <a:avLst/>
          </a:prstGeom>
        </p:spPr>
      </p:pic>
      <p:pic>
        <p:nvPicPr>
          <p:cNvPr id="18" name="Picture 17"/>
          <p:cNvPicPr>
            <a:picLocks noChangeAspect="1"/>
          </p:cNvPicPr>
          <p:nvPr/>
        </p:nvPicPr>
        <p:blipFill>
          <a:blip r:embed="rId6" cstate="print"/>
          <a:stretch>
            <a:fillRect/>
          </a:stretch>
        </p:blipFill>
        <p:spPr>
          <a:xfrm>
            <a:off x="408230" y="54044"/>
            <a:ext cx="1186024" cy="1585045"/>
          </a:xfrm>
          <a:prstGeom prst="rect">
            <a:avLst/>
          </a:prstGeom>
        </p:spPr>
      </p:pic>
      <p:pic>
        <p:nvPicPr>
          <p:cNvPr id="8" name="Audio 7">
            <a:hlinkClick r:id="" action="ppaction://media"/>
            <a:extLst>
              <a:ext uri="{FF2B5EF4-FFF2-40B4-BE49-F238E27FC236}">
                <a16:creationId xmlns:a16="http://schemas.microsoft.com/office/drawing/2014/main" id="{E91A5D1F-D9B0-4944-8585-ADEEA396B2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3415460"/>
      </p:ext>
    </p:extLst>
  </p:cSld>
  <p:clrMapOvr>
    <a:masterClrMapping/>
  </p:clrMapOvr>
  <mc:AlternateContent xmlns:mc="http://schemas.openxmlformats.org/markup-compatibility/2006" xmlns:p14="http://schemas.microsoft.com/office/powerpoint/2010/main">
    <mc:Choice Requires="p14">
      <p:transition spd="slow" p14:dur="2000" advTm="36184"/>
    </mc:Choice>
    <mc:Fallback xmlns="">
      <p:transition spd="slow" advTm="3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202509"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6" y="54355"/>
            <a:ext cx="8199020" cy="164468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066" b="0"/>
              <a:t>Regulations go on to define when human subjects are involved even when there is no direct intervention or interaction with the subjects.</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10"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sp>
        <p:nvSpPr>
          <p:cNvPr id="4" name="Rectangle 2"/>
          <p:cNvSpPr>
            <a:spLocks noChangeArrowheads="1"/>
          </p:cNvSpPr>
          <p:nvPr/>
        </p:nvSpPr>
        <p:spPr bwMode="auto">
          <a:xfrm>
            <a:off x="1301288" y="2269616"/>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 living individual about whom 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a:t>
            </a:r>
            <a:r>
              <a:rPr lang="x-none" altLang="x-none" sz="1796" b="1">
                <a:latin typeface="Verdana" charset="0"/>
                <a:ea typeface="Verdana" charset="0"/>
                <a:cs typeface="Verdana" charset="0"/>
              </a:rPr>
              <a:t> </a:t>
            </a:r>
            <a:r>
              <a:rPr lang="x-none" altLang="x-none" sz="1796">
                <a:latin typeface="Verdana" charset="0"/>
                <a:ea typeface="Verdana" charset="0"/>
                <a:cs typeface="Verdana" charset="0"/>
              </a:rPr>
              <a:t>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921406"/>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identifiable </a:t>
            </a:r>
            <a:r>
              <a:rPr lang="x-none" altLang="x-none" sz="1796" b="1">
                <a:latin typeface="Verdana" charset="0"/>
                <a:ea typeface="Verdana" charset="0"/>
                <a:cs typeface="Verdana" charset="0"/>
              </a:rPr>
              <a:t>private</a:t>
            </a:r>
            <a:r>
              <a:rPr lang="x-none" altLang="x-none" sz="1796">
                <a:latin typeface="Verdana" charset="0"/>
                <a:ea typeface="Verdana" charset="0"/>
                <a:cs typeface="Verdana" charset="0"/>
              </a:rPr>
              <a:t> information or identifiable biospecimens.</a:t>
            </a:r>
          </a:p>
        </p:txBody>
      </p:sp>
      <p:cxnSp>
        <p:nvCxnSpPr>
          <p:cNvPr id="14" name="Straight Arrow Connector 13"/>
          <p:cNvCxnSpPr/>
          <p:nvPr/>
        </p:nvCxnSpPr>
        <p:spPr>
          <a:xfrm>
            <a:off x="6626432" y="5382405"/>
            <a:ext cx="628769" cy="1"/>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16649" y="2610322"/>
            <a:ext cx="4372110" cy="2991949"/>
          </a:xfrm>
          <a:prstGeom prst="rect">
            <a:avLst/>
          </a:prstGeom>
          <a:solidFill>
            <a:schemeClr val="bg2"/>
          </a:solidFill>
          <a:ln w="57150">
            <a:solidFill>
              <a:srgbClr val="0A2240"/>
            </a:solidFill>
          </a:ln>
        </p:spPr>
        <p:txBody>
          <a:bodyPr wrap="square" lIns="164250" tIns="82125" rIns="164250" bIns="82125" rtlCol="0">
            <a:noAutofit/>
          </a:bodyPr>
          <a:lstStyle/>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Oval 42"/>
          <p:cNvSpPr/>
          <p:nvPr/>
        </p:nvSpPr>
        <p:spPr>
          <a:xfrm>
            <a:off x="503311" y="470368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3</a:t>
            </a:r>
          </a:p>
        </p:txBody>
      </p:sp>
      <p:sp>
        <p:nvSpPr>
          <p:cNvPr id="2" name="Rectangle 1"/>
          <p:cNvSpPr>
            <a:spLocks noChangeArrowheads="1"/>
          </p:cNvSpPr>
          <p:nvPr/>
        </p:nvSpPr>
        <p:spPr bwMode="auto">
          <a:xfrm>
            <a:off x="7381016" y="2670738"/>
            <a:ext cx="4243375" cy="284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b="1">
                <a:latin typeface="Verdana" charset="0"/>
                <a:ea typeface="Verdana" charset="0"/>
                <a:cs typeface="Verdana" charset="0"/>
              </a:rPr>
              <a:t>Private </a:t>
            </a:r>
            <a:r>
              <a:rPr lang="en-US" altLang="x-none" sz="1796">
                <a:latin typeface="Verdana" charset="0"/>
                <a:ea typeface="Verdana" charset="0"/>
                <a:cs typeface="Verdana" charset="0"/>
              </a:rPr>
              <a:t>information includes information about behavior that occurs in a context in which an individual can reasonably expect that no observation or recording is taking place, and information that has been provided for specific purposes by an individual and that the individual can reasonably expect will not be made public.</a:t>
            </a:r>
            <a:endParaRPr lang="x-none" altLang="x-none" sz="1796">
              <a:latin typeface="Verdana" charset="0"/>
              <a:ea typeface="Verdana" charset="0"/>
              <a:cs typeface="Verdana" charset="0"/>
            </a:endParaRPr>
          </a:p>
        </p:txBody>
      </p:sp>
      <p:pic>
        <p:nvPicPr>
          <p:cNvPr id="17" name="Picture 16"/>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10142796" y="54549"/>
            <a:ext cx="1669155" cy="1600644"/>
          </a:xfrm>
          <a:prstGeom prst="rect">
            <a:avLst/>
          </a:prstGeom>
        </p:spPr>
      </p:pic>
      <p:pic>
        <p:nvPicPr>
          <p:cNvPr id="18" name="Picture 17"/>
          <p:cNvPicPr>
            <a:picLocks noChangeAspect="1"/>
          </p:cNvPicPr>
          <p:nvPr/>
        </p:nvPicPr>
        <p:blipFill>
          <a:blip r:embed="rId6" cstate="print"/>
          <a:stretch>
            <a:fillRect/>
          </a:stretch>
        </p:blipFill>
        <p:spPr>
          <a:xfrm>
            <a:off x="408230" y="54044"/>
            <a:ext cx="1186024" cy="1585045"/>
          </a:xfrm>
          <a:prstGeom prst="rect">
            <a:avLst/>
          </a:prstGeom>
        </p:spPr>
      </p:pic>
      <p:pic>
        <p:nvPicPr>
          <p:cNvPr id="6" name="Audio 5">
            <a:hlinkClick r:id="" action="ppaction://media"/>
            <a:extLst>
              <a:ext uri="{FF2B5EF4-FFF2-40B4-BE49-F238E27FC236}">
                <a16:creationId xmlns:a16="http://schemas.microsoft.com/office/drawing/2014/main" id="{2B710CBB-8714-45E3-8C98-979B0A16D9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6196987"/>
      </p:ext>
    </p:extLst>
  </p:cSld>
  <p:clrMapOvr>
    <a:masterClrMapping/>
  </p:clrMapOvr>
  <mc:AlternateContent xmlns:mc="http://schemas.openxmlformats.org/markup-compatibility/2006" xmlns:p14="http://schemas.microsoft.com/office/powerpoint/2010/main">
    <mc:Choice Requires="p14">
      <p:transition spd="slow" p14:dur="2000" advTm="29202"/>
    </mc:Choice>
    <mc:Fallback xmlns="">
      <p:transition spd="slow" advTm="2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7" y="70147"/>
            <a:ext cx="7886116" cy="12023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1078"/>
          </a:p>
          <a:p>
            <a:pPr defTabSz="821223"/>
            <a:r>
              <a:rPr lang="en-US" sz="2245" b="0"/>
              <a:t>Another key concept is understanding when information or biospecimens are identifiable.</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10" name="Rectangle 6"/>
          <p:cNvSpPr>
            <a:spLocks/>
          </p:cNvSpPr>
          <p:nvPr/>
        </p:nvSpPr>
        <p:spPr bwMode="auto">
          <a:xfrm>
            <a:off x="5871473" y="1324681"/>
            <a:ext cx="4285672"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 (1/19/2017)</a:t>
            </a:r>
          </a:p>
        </p:txBody>
      </p:sp>
      <p:sp>
        <p:nvSpPr>
          <p:cNvPr id="4" name="Rectangle 2"/>
          <p:cNvSpPr>
            <a:spLocks noChangeArrowheads="1"/>
          </p:cNvSpPr>
          <p:nvPr/>
        </p:nvSpPr>
        <p:spPr bwMode="auto">
          <a:xfrm>
            <a:off x="1301288" y="2269616"/>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 living individual about whom 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a:t>
            </a:r>
            <a:r>
              <a:rPr lang="x-none" altLang="x-none" sz="1796" b="1">
                <a:latin typeface="Verdana" charset="0"/>
                <a:ea typeface="Verdana" charset="0"/>
                <a:cs typeface="Verdana" charset="0"/>
              </a:rPr>
              <a:t> </a:t>
            </a:r>
            <a:r>
              <a:rPr lang="x-none" altLang="x-none" sz="1796">
                <a:latin typeface="Verdana" charset="0"/>
                <a:ea typeface="Verdana" charset="0"/>
                <a:cs typeface="Verdana" charset="0"/>
              </a:rPr>
              <a:t>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1197764"/>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a:t>
            </a:r>
            <a:r>
              <a:rPr lang="x-none" altLang="x-none" sz="1796" b="1">
                <a:latin typeface="Verdana" charset="0"/>
                <a:ea typeface="Verdana" charset="0"/>
                <a:cs typeface="Verdana" charset="0"/>
              </a:rPr>
              <a:t>identifiable</a:t>
            </a:r>
            <a:r>
              <a:rPr lang="x-none" altLang="x-none" sz="1796">
                <a:latin typeface="Verdana" charset="0"/>
                <a:ea typeface="Verdana" charset="0"/>
                <a:cs typeface="Verdana" charset="0"/>
              </a:rPr>
              <a:t> private information or </a:t>
            </a:r>
            <a:r>
              <a:rPr lang="x-none" altLang="x-none" sz="1796" b="1">
                <a:latin typeface="Verdana" charset="0"/>
                <a:ea typeface="Verdana" charset="0"/>
                <a:cs typeface="Verdana" charset="0"/>
              </a:rPr>
              <a:t>identifiable</a:t>
            </a:r>
            <a:r>
              <a:rPr lang="x-none" altLang="x-none" sz="1796">
                <a:latin typeface="Verdana" charset="0"/>
                <a:ea typeface="Verdana" charset="0"/>
                <a:cs typeface="Verdana" charset="0"/>
              </a:rPr>
              <a:t> biospecimens.</a:t>
            </a:r>
          </a:p>
        </p:txBody>
      </p:sp>
      <p:cxnSp>
        <p:nvCxnSpPr>
          <p:cNvPr id="14" name="Straight Arrow Connector 13"/>
          <p:cNvCxnSpPr/>
          <p:nvPr/>
        </p:nvCxnSpPr>
        <p:spPr>
          <a:xfrm>
            <a:off x="6704213" y="5221263"/>
            <a:ext cx="628769" cy="1"/>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32983" y="4063910"/>
            <a:ext cx="4372110" cy="1950805"/>
          </a:xfrm>
          <a:prstGeom prst="rect">
            <a:avLst/>
          </a:prstGeom>
          <a:solidFill>
            <a:schemeClr val="bg2"/>
          </a:solidFill>
          <a:ln w="57150">
            <a:solidFill>
              <a:srgbClr val="0A2240"/>
            </a:solidFill>
          </a:ln>
        </p:spPr>
        <p:txBody>
          <a:bodyPr wrap="square" lIns="164250" tIns="82125" rIns="164250" bIns="82125" rtlCol="0">
            <a:noAutofit/>
          </a:bodyPr>
          <a:lstStyle/>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Oval 42"/>
          <p:cNvSpPr/>
          <p:nvPr/>
        </p:nvSpPr>
        <p:spPr>
          <a:xfrm>
            <a:off x="512857" y="4942608"/>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3</a:t>
            </a:r>
          </a:p>
        </p:txBody>
      </p:sp>
      <p:sp>
        <p:nvSpPr>
          <p:cNvPr id="2" name="Rectangle 1"/>
          <p:cNvSpPr>
            <a:spLocks noChangeArrowheads="1"/>
          </p:cNvSpPr>
          <p:nvPr/>
        </p:nvSpPr>
        <p:spPr bwMode="auto">
          <a:xfrm>
            <a:off x="7332982" y="4168776"/>
            <a:ext cx="4372110" cy="174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b="1">
                <a:latin typeface="Verdana" charset="0"/>
                <a:ea typeface="Verdana" charset="0"/>
                <a:cs typeface="Verdana" charset="0"/>
              </a:rPr>
              <a:t>Identifiable </a:t>
            </a:r>
            <a:r>
              <a:rPr lang="en-US" altLang="x-none" sz="1796">
                <a:latin typeface="Verdana" charset="0"/>
                <a:ea typeface="Verdana" charset="0"/>
                <a:cs typeface="Verdana" charset="0"/>
              </a:rPr>
              <a:t>means private information or biospecimens for which the identity of the subject is or may readily be ascertained by the investigator or associated with the information.</a:t>
            </a:r>
            <a:endParaRPr lang="x-none" altLang="x-none" sz="1796">
              <a:latin typeface="Verdana" charset="0"/>
              <a:ea typeface="Verdana" charset="0"/>
              <a:cs typeface="Verdana" charset="0"/>
            </a:endParaRPr>
          </a:p>
        </p:txBody>
      </p:sp>
      <p:pic>
        <p:nvPicPr>
          <p:cNvPr id="17" name="Picture 16"/>
          <p:cNvPicPr>
            <a:picLocks noChangeAspect="1"/>
          </p:cNvPicPr>
          <p:nvPr/>
        </p:nvPicPr>
        <p:blipFill>
          <a:blip r:embed="rId5" cstate="print">
            <a:alphaModFix/>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tretch>
            <a:fillRect/>
          </a:stretch>
        </p:blipFill>
        <p:spPr>
          <a:xfrm>
            <a:off x="10142796" y="54549"/>
            <a:ext cx="1669155" cy="1600644"/>
          </a:xfrm>
          <a:prstGeom prst="rect">
            <a:avLst/>
          </a:prstGeom>
        </p:spPr>
      </p:pic>
      <p:pic>
        <p:nvPicPr>
          <p:cNvPr id="18" name="Picture 17"/>
          <p:cNvPicPr>
            <a:picLocks noChangeAspect="1"/>
          </p:cNvPicPr>
          <p:nvPr/>
        </p:nvPicPr>
        <p:blipFill>
          <a:blip r:embed="rId7" cstate="print"/>
          <a:stretch>
            <a:fillRect/>
          </a:stretch>
        </p:blipFill>
        <p:spPr>
          <a:xfrm>
            <a:off x="408230" y="54044"/>
            <a:ext cx="1186024" cy="1585045"/>
          </a:xfrm>
          <a:prstGeom prst="rect">
            <a:avLst/>
          </a:prstGeom>
        </p:spPr>
      </p:pic>
      <p:pic>
        <p:nvPicPr>
          <p:cNvPr id="6" name="Audio 5">
            <a:hlinkClick r:id="" action="ppaction://media"/>
            <a:extLst>
              <a:ext uri="{FF2B5EF4-FFF2-40B4-BE49-F238E27FC236}">
                <a16:creationId xmlns:a16="http://schemas.microsoft.com/office/drawing/2014/main" id="{427176DE-8FCD-405F-B978-5ACBDA5B0B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3546787"/>
      </p:ext>
    </p:extLst>
  </p:cSld>
  <p:clrMapOvr>
    <a:masterClrMapping/>
  </p:clrMapOvr>
  <mc:AlternateContent xmlns:mc="http://schemas.openxmlformats.org/markup-compatibility/2006" xmlns:p14="http://schemas.microsoft.com/office/powerpoint/2010/main">
    <mc:Choice Requires="p14">
      <p:transition spd="slow" p14:dur="2000" advTm="17935"/>
    </mc:Choice>
    <mc:Fallback xmlns="">
      <p:transition spd="slow" advTm="1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6588" y="2377423"/>
            <a:ext cx="3419627" cy="1923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13" name="TextBox 12"/>
          <p:cNvSpPr txBox="1"/>
          <p:nvPr/>
        </p:nvSpPr>
        <p:spPr>
          <a:xfrm>
            <a:off x="1021490" y="2447425"/>
            <a:ext cx="3233181" cy="1087734"/>
          </a:xfrm>
          <a:prstGeom prst="rect">
            <a:avLst/>
          </a:prstGeom>
          <a:noFill/>
        </p:spPr>
        <p:txBody>
          <a:bodyPr wrap="square" rtlCol="0">
            <a:spAutoFit/>
          </a:bodyPr>
          <a:lstStyle/>
          <a:p>
            <a:r>
              <a:rPr lang="en-US" sz="1617">
                <a:solidFill>
                  <a:schemeClr val="tx1">
                    <a:lumMod val="75000"/>
                  </a:schemeClr>
                </a:solidFill>
                <a:latin typeface="Verdana" charset="0"/>
                <a:ea typeface="Verdana" charset="0"/>
                <a:cs typeface="Verdana" charset="0"/>
              </a:rPr>
              <a:t>McGuire AL, Gibbs RA. Genetics. No longer de-identified. Science. 2006;312:370–371.</a:t>
            </a:r>
          </a:p>
        </p:txBody>
      </p:sp>
      <p:sp>
        <p:nvSpPr>
          <p:cNvPr id="25" name="Rectangle 24"/>
          <p:cNvSpPr/>
          <p:nvPr/>
        </p:nvSpPr>
        <p:spPr>
          <a:xfrm>
            <a:off x="390127" y="20785"/>
            <a:ext cx="11801873" cy="142998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8" name="Title 3"/>
          <p:cNvSpPr txBox="1">
            <a:spLocks/>
          </p:cNvSpPr>
          <p:nvPr/>
        </p:nvSpPr>
        <p:spPr bwMode="auto">
          <a:xfrm>
            <a:off x="2187842" y="103871"/>
            <a:ext cx="9624109" cy="994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155"/>
              <a:t>De-identification</a:t>
            </a:r>
            <a:r>
              <a:rPr lang="en-US" sz="2155" b="0"/>
              <a:t> has been used as a key protective feature in privacy regulations and the Common Rule as a means of protecting subjects. </a:t>
            </a:r>
            <a:endParaRPr lang="en-US" sz="2155" b="0">
              <a:solidFill>
                <a:schemeClr val="bg2"/>
              </a:solidFill>
            </a:endParaRPr>
          </a:p>
        </p:txBody>
      </p:sp>
      <p:sp>
        <p:nvSpPr>
          <p:cNvPr id="27" name="Rectangle 26"/>
          <p:cNvSpPr/>
          <p:nvPr/>
        </p:nvSpPr>
        <p:spPr>
          <a:xfrm>
            <a:off x="4467570" y="2377423"/>
            <a:ext cx="3419627" cy="1923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81"/>
            <a:ext cx="1655961" cy="1444036"/>
          </a:xfrm>
          <a:prstGeom prst="rect">
            <a:avLst/>
          </a:prstGeom>
        </p:spPr>
      </p:pic>
      <p:sp>
        <p:nvSpPr>
          <p:cNvPr id="6" name="Rectangle 5"/>
          <p:cNvSpPr/>
          <p:nvPr/>
        </p:nvSpPr>
        <p:spPr>
          <a:xfrm>
            <a:off x="4526225" y="2447425"/>
            <a:ext cx="3196766" cy="1336584"/>
          </a:xfrm>
          <a:prstGeom prst="rect">
            <a:avLst/>
          </a:prstGeom>
        </p:spPr>
        <p:txBody>
          <a:bodyPr wrap="square">
            <a:spAutoFit/>
          </a:bodyPr>
          <a:lstStyle/>
          <a:p>
            <a:r>
              <a:rPr lang="en-US" sz="1617">
                <a:solidFill>
                  <a:schemeClr val="tx1">
                    <a:lumMod val="75000"/>
                  </a:schemeClr>
                </a:solidFill>
                <a:latin typeface="Verdana" charset="0"/>
                <a:ea typeface="Verdana" charset="0"/>
                <a:cs typeface="Verdana" charset="0"/>
              </a:rPr>
              <a:t>Narayanan A, </a:t>
            </a:r>
            <a:r>
              <a:rPr lang="en-US" sz="1617" err="1">
                <a:solidFill>
                  <a:schemeClr val="tx1">
                    <a:lumMod val="75000"/>
                  </a:schemeClr>
                </a:solidFill>
                <a:latin typeface="Verdana" charset="0"/>
                <a:ea typeface="Verdana" charset="0"/>
                <a:cs typeface="Verdana" charset="0"/>
              </a:rPr>
              <a:t>Shmatikov</a:t>
            </a:r>
            <a:r>
              <a:rPr lang="en-US" sz="1617">
                <a:solidFill>
                  <a:schemeClr val="tx1">
                    <a:lumMod val="75000"/>
                  </a:schemeClr>
                </a:solidFill>
                <a:latin typeface="Verdana" charset="0"/>
                <a:ea typeface="Verdana" charset="0"/>
                <a:cs typeface="Verdana" charset="0"/>
              </a:rPr>
              <a:t> V. Myths and fallacies of “Personally Identifiable Information”. </a:t>
            </a:r>
            <a:r>
              <a:rPr lang="en-US" sz="1617" err="1">
                <a:solidFill>
                  <a:schemeClr val="tx1">
                    <a:lumMod val="75000"/>
                  </a:schemeClr>
                </a:solidFill>
                <a:latin typeface="Verdana" charset="0"/>
                <a:ea typeface="Verdana" charset="0"/>
                <a:cs typeface="Verdana" charset="0"/>
              </a:rPr>
              <a:t>Commun</a:t>
            </a:r>
            <a:r>
              <a:rPr lang="en-US" sz="1617">
                <a:solidFill>
                  <a:schemeClr val="tx1">
                    <a:lumMod val="75000"/>
                  </a:schemeClr>
                </a:solidFill>
                <a:latin typeface="Verdana" charset="0"/>
                <a:ea typeface="Verdana" charset="0"/>
                <a:cs typeface="Verdana" charset="0"/>
              </a:rPr>
              <a:t> ACM. 2010;53:24–26.</a:t>
            </a:r>
          </a:p>
        </p:txBody>
      </p:sp>
      <p:sp>
        <p:nvSpPr>
          <p:cNvPr id="29" name="Rectangle 28"/>
          <p:cNvSpPr/>
          <p:nvPr/>
        </p:nvSpPr>
        <p:spPr>
          <a:xfrm>
            <a:off x="8067208" y="2377423"/>
            <a:ext cx="3419627" cy="1923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1" name="Rectangle 20"/>
          <p:cNvSpPr/>
          <p:nvPr/>
        </p:nvSpPr>
        <p:spPr>
          <a:xfrm>
            <a:off x="8067207" y="2447425"/>
            <a:ext cx="3403328" cy="1834285"/>
          </a:xfrm>
          <a:prstGeom prst="rect">
            <a:avLst/>
          </a:prstGeom>
          <a:noFill/>
        </p:spPr>
        <p:txBody>
          <a:bodyPr wrap="square">
            <a:spAutoFit/>
          </a:bodyPr>
          <a:lstStyle/>
          <a:p>
            <a:r>
              <a:rPr lang="en-US" sz="1617">
                <a:solidFill>
                  <a:schemeClr val="tx1">
                    <a:lumMod val="75000"/>
                  </a:schemeClr>
                </a:solidFill>
                <a:latin typeface="Verdana" charset="0"/>
                <a:ea typeface="Verdana" charset="0"/>
                <a:cs typeface="Verdana" charset="0"/>
              </a:rPr>
              <a:t>Gellman R. The </a:t>
            </a:r>
            <a:r>
              <a:rPr lang="en-US" sz="1617" err="1">
                <a:solidFill>
                  <a:schemeClr val="tx1">
                    <a:lumMod val="75000"/>
                  </a:schemeClr>
                </a:solidFill>
                <a:latin typeface="Verdana" charset="0"/>
                <a:ea typeface="Verdana" charset="0"/>
                <a:cs typeface="Verdana" charset="0"/>
              </a:rPr>
              <a:t>deidentification</a:t>
            </a:r>
            <a:r>
              <a:rPr lang="en-US" sz="1617">
                <a:solidFill>
                  <a:schemeClr val="tx1">
                    <a:lumMod val="75000"/>
                  </a:schemeClr>
                </a:solidFill>
                <a:latin typeface="Verdana" charset="0"/>
                <a:ea typeface="Verdana" charset="0"/>
                <a:cs typeface="Verdana" charset="0"/>
              </a:rPr>
              <a:t> dilemma: a legislative and contractual proposal. 2011. </a:t>
            </a:r>
          </a:p>
          <a:p>
            <a:r>
              <a:rPr lang="en-US" sz="1617">
                <a:solidFill>
                  <a:schemeClr val="tx1">
                    <a:lumMod val="75000"/>
                  </a:schemeClr>
                </a:solidFill>
                <a:latin typeface="Verdana" charset="0"/>
                <a:ea typeface="Verdana" charset="0"/>
                <a:cs typeface="Verdana" charset="0"/>
              </a:rPr>
              <a:t>Fordham Intellectual Property, Media &amp; Entertainment Law Journal XXI.</a:t>
            </a:r>
          </a:p>
        </p:txBody>
      </p:sp>
      <p:sp>
        <p:nvSpPr>
          <p:cNvPr id="30" name="Rectangle 29"/>
          <p:cNvSpPr/>
          <p:nvPr/>
        </p:nvSpPr>
        <p:spPr>
          <a:xfrm>
            <a:off x="8067208" y="4486403"/>
            <a:ext cx="3419627" cy="1923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32" name="Rectangle 31"/>
          <p:cNvSpPr/>
          <p:nvPr/>
        </p:nvSpPr>
        <p:spPr>
          <a:xfrm>
            <a:off x="926588" y="4486404"/>
            <a:ext cx="3419626" cy="1923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15" name="TextBox 14"/>
          <p:cNvSpPr txBox="1"/>
          <p:nvPr/>
        </p:nvSpPr>
        <p:spPr>
          <a:xfrm>
            <a:off x="962944" y="4557224"/>
            <a:ext cx="3291727" cy="1336584"/>
          </a:xfrm>
          <a:prstGeom prst="rect">
            <a:avLst/>
          </a:prstGeom>
          <a:noFill/>
        </p:spPr>
        <p:txBody>
          <a:bodyPr wrap="square" rtlCol="0">
            <a:spAutoFit/>
          </a:bodyPr>
          <a:lstStyle/>
          <a:p>
            <a:r>
              <a:rPr lang="en-US" sz="1617">
                <a:solidFill>
                  <a:schemeClr val="tx1">
                    <a:lumMod val="75000"/>
                  </a:schemeClr>
                </a:solidFill>
                <a:latin typeface="Verdana" charset="0"/>
                <a:ea typeface="Verdana" charset="0"/>
                <a:cs typeface="Verdana" charset="0"/>
              </a:rPr>
              <a:t>Ohm P. Broken Promises of Privacy: Responding to the Surprising Failure of Anonymization. UCLA Law Review. 2010;57:1701–1777.</a:t>
            </a:r>
          </a:p>
        </p:txBody>
      </p:sp>
      <p:sp>
        <p:nvSpPr>
          <p:cNvPr id="33" name="Rectangle 32"/>
          <p:cNvSpPr/>
          <p:nvPr/>
        </p:nvSpPr>
        <p:spPr>
          <a:xfrm>
            <a:off x="4496898" y="4486404"/>
            <a:ext cx="3419626" cy="1923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9" name="Rectangle 8"/>
          <p:cNvSpPr/>
          <p:nvPr/>
        </p:nvSpPr>
        <p:spPr>
          <a:xfrm>
            <a:off x="4527500" y="4557224"/>
            <a:ext cx="3334002" cy="1336584"/>
          </a:xfrm>
          <a:prstGeom prst="rect">
            <a:avLst/>
          </a:prstGeom>
        </p:spPr>
        <p:txBody>
          <a:bodyPr wrap="square">
            <a:spAutoFit/>
          </a:bodyPr>
          <a:lstStyle/>
          <a:p>
            <a:r>
              <a:rPr lang="en-US" sz="1617">
                <a:solidFill>
                  <a:schemeClr val="tx1">
                    <a:lumMod val="75000"/>
                  </a:schemeClr>
                </a:solidFill>
                <a:latin typeface="Verdana" charset="0"/>
                <a:ea typeface="Verdana" charset="0"/>
                <a:cs typeface="Verdana" charset="0"/>
              </a:rPr>
              <a:t>Rothstein MA. Is </a:t>
            </a:r>
            <a:r>
              <a:rPr lang="en-US" sz="1617" err="1">
                <a:solidFill>
                  <a:schemeClr val="tx1">
                    <a:lumMod val="75000"/>
                  </a:schemeClr>
                </a:solidFill>
                <a:latin typeface="Verdana" charset="0"/>
                <a:ea typeface="Verdana" charset="0"/>
                <a:cs typeface="Verdana" charset="0"/>
              </a:rPr>
              <a:t>deidentification</a:t>
            </a:r>
            <a:r>
              <a:rPr lang="en-US" sz="1617">
                <a:solidFill>
                  <a:schemeClr val="tx1">
                    <a:lumMod val="75000"/>
                  </a:schemeClr>
                </a:solidFill>
                <a:latin typeface="Verdana" charset="0"/>
                <a:ea typeface="Verdana" charset="0"/>
                <a:cs typeface="Verdana" charset="0"/>
              </a:rPr>
              <a:t> sufficient to protect health privacy in research? Am J </a:t>
            </a:r>
            <a:r>
              <a:rPr lang="en-US" sz="1617" err="1">
                <a:solidFill>
                  <a:schemeClr val="tx1">
                    <a:lumMod val="75000"/>
                  </a:schemeClr>
                </a:solidFill>
                <a:latin typeface="Verdana" charset="0"/>
                <a:ea typeface="Verdana" charset="0"/>
                <a:cs typeface="Verdana" charset="0"/>
              </a:rPr>
              <a:t>Bioeth</a:t>
            </a:r>
            <a:r>
              <a:rPr lang="en-US" sz="1617">
                <a:solidFill>
                  <a:schemeClr val="tx1">
                    <a:lumMod val="75000"/>
                  </a:schemeClr>
                </a:solidFill>
                <a:latin typeface="Verdana" charset="0"/>
                <a:ea typeface="Verdana" charset="0"/>
                <a:cs typeface="Verdana" charset="0"/>
              </a:rPr>
              <a:t>. 2010;10:3–11.</a:t>
            </a:r>
          </a:p>
        </p:txBody>
      </p:sp>
      <p:sp>
        <p:nvSpPr>
          <p:cNvPr id="24" name="Rectangle 23"/>
          <p:cNvSpPr/>
          <p:nvPr/>
        </p:nvSpPr>
        <p:spPr>
          <a:xfrm>
            <a:off x="8095363" y="4557224"/>
            <a:ext cx="3281973" cy="1834285"/>
          </a:xfrm>
          <a:prstGeom prst="rect">
            <a:avLst/>
          </a:prstGeom>
        </p:spPr>
        <p:txBody>
          <a:bodyPr wrap="square">
            <a:spAutoFit/>
          </a:bodyPr>
          <a:lstStyle/>
          <a:p>
            <a:r>
              <a:rPr lang="en-US" sz="1617" err="1">
                <a:solidFill>
                  <a:schemeClr val="tx1">
                    <a:lumMod val="75000"/>
                  </a:schemeClr>
                </a:solidFill>
                <a:latin typeface="Verdana" charset="0"/>
                <a:ea typeface="Verdana" charset="0"/>
                <a:cs typeface="Verdana" charset="0"/>
              </a:rPr>
              <a:t>Cavoukian</a:t>
            </a:r>
            <a:r>
              <a:rPr lang="en-US" sz="1617">
                <a:solidFill>
                  <a:schemeClr val="tx1">
                    <a:lumMod val="75000"/>
                  </a:schemeClr>
                </a:solidFill>
                <a:latin typeface="Verdana" charset="0"/>
                <a:ea typeface="Verdana" charset="0"/>
                <a:cs typeface="Verdana" charset="0"/>
              </a:rPr>
              <a:t> A, El </a:t>
            </a:r>
            <a:r>
              <a:rPr lang="en-US" sz="1617" err="1">
                <a:solidFill>
                  <a:schemeClr val="tx1">
                    <a:lumMod val="75000"/>
                  </a:schemeClr>
                </a:solidFill>
                <a:latin typeface="Verdana" charset="0"/>
                <a:ea typeface="Verdana" charset="0"/>
                <a:cs typeface="Verdana" charset="0"/>
              </a:rPr>
              <a:t>Emam</a:t>
            </a:r>
            <a:r>
              <a:rPr lang="en-US" sz="1617">
                <a:solidFill>
                  <a:schemeClr val="tx1">
                    <a:lumMod val="75000"/>
                  </a:schemeClr>
                </a:solidFill>
                <a:latin typeface="Verdana" charset="0"/>
                <a:ea typeface="Verdana" charset="0"/>
                <a:cs typeface="Verdana" charset="0"/>
              </a:rPr>
              <a:t> K. Dispelling the myths about de-</a:t>
            </a:r>
            <a:r>
              <a:rPr lang="en-US" sz="1617" err="1">
                <a:solidFill>
                  <a:schemeClr val="tx1">
                    <a:lumMod val="75000"/>
                  </a:schemeClr>
                </a:solidFill>
                <a:latin typeface="Verdana" charset="0"/>
                <a:ea typeface="Verdana" charset="0"/>
                <a:cs typeface="Verdana" charset="0"/>
              </a:rPr>
              <a:t>identfication</a:t>
            </a:r>
            <a:r>
              <a:rPr lang="en-US" sz="1617">
                <a:solidFill>
                  <a:schemeClr val="tx1">
                    <a:lumMod val="75000"/>
                  </a:schemeClr>
                </a:solidFill>
                <a:latin typeface="Verdana" charset="0"/>
                <a:ea typeface="Verdana" charset="0"/>
                <a:cs typeface="Verdana" charset="0"/>
              </a:rPr>
              <a:t>: anonymization remains a strong tool. 2011. Office of the Information and Privacy Commissioner of Ontario.</a:t>
            </a:r>
          </a:p>
        </p:txBody>
      </p:sp>
      <p:sp>
        <p:nvSpPr>
          <p:cNvPr id="34" name="Rectangle 2"/>
          <p:cNvSpPr>
            <a:spLocks noChangeArrowheads="1"/>
          </p:cNvSpPr>
          <p:nvPr/>
        </p:nvSpPr>
        <p:spPr bwMode="auto">
          <a:xfrm>
            <a:off x="474643" y="1532198"/>
            <a:ext cx="10602661" cy="63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en-US" altLang="x-none" sz="1796">
                <a:latin typeface="Verdana" charset="0"/>
                <a:ea typeface="Verdana" charset="0"/>
                <a:cs typeface="Verdana" charset="0"/>
              </a:rPr>
              <a:t>But scientific, legal, and computer science literature has called into question </a:t>
            </a:r>
          </a:p>
          <a:p>
            <a:pPr defTabSz="821223" eaLnBrk="0" fontAlgn="base" hangingPunct="0">
              <a:spcBef>
                <a:spcPct val="0"/>
              </a:spcBef>
              <a:spcAft>
                <a:spcPct val="0"/>
              </a:spcAft>
            </a:pPr>
            <a:r>
              <a:rPr lang="en-US" altLang="x-none" sz="1796">
                <a:latin typeface="Verdana" charset="0"/>
                <a:ea typeface="Verdana" charset="0"/>
                <a:cs typeface="Verdana" charset="0"/>
              </a:rPr>
              <a:t>de-identification as a method providing sufficient protection. </a:t>
            </a:r>
          </a:p>
        </p:txBody>
      </p:sp>
      <p:pic>
        <p:nvPicPr>
          <p:cNvPr id="12" name="Audio 11">
            <a:hlinkClick r:id="" action="ppaction://media"/>
            <a:extLst>
              <a:ext uri="{FF2B5EF4-FFF2-40B4-BE49-F238E27FC236}">
                <a16:creationId xmlns:a16="http://schemas.microsoft.com/office/drawing/2014/main" id="{C9DF34F0-F0B5-45FF-B8AB-84B42C83C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9879332"/>
      </p:ext>
    </p:extLst>
  </p:cSld>
  <p:clrMapOvr>
    <a:masterClrMapping/>
  </p:clrMapOvr>
  <mc:AlternateContent xmlns:mc="http://schemas.openxmlformats.org/markup-compatibility/2006" xmlns:p14="http://schemas.microsoft.com/office/powerpoint/2010/main">
    <mc:Choice Requires="p14">
      <p:transition spd="slow" p14:dur="2000" advTm="47251"/>
    </mc:Choice>
    <mc:Fallback xmlns="">
      <p:transition spd="slow" advTm="4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0454" y="1502267"/>
            <a:ext cx="3982507" cy="5121578"/>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13" name="TextBox 12"/>
          <p:cNvSpPr txBox="1"/>
          <p:nvPr/>
        </p:nvSpPr>
        <p:spPr>
          <a:xfrm>
            <a:off x="3522459" y="1572270"/>
            <a:ext cx="3866814" cy="4322786"/>
          </a:xfrm>
          <a:prstGeom prst="rect">
            <a:avLst/>
          </a:prstGeom>
          <a:noFill/>
        </p:spPr>
        <p:txBody>
          <a:bodyPr wrap="square" rtlCol="0">
            <a:spAutoFit/>
          </a:bodyPr>
          <a:lstStyle/>
          <a:p>
            <a:r>
              <a:rPr lang="en-US" sz="1617">
                <a:solidFill>
                  <a:schemeClr val="tx1">
                    <a:lumMod val="75000"/>
                  </a:schemeClr>
                </a:solidFill>
                <a:latin typeface="Verdana" charset="0"/>
                <a:ea typeface="Verdana" charset="0"/>
                <a:cs typeface="Verdana" charset="0"/>
              </a:rPr>
              <a:t>“Many commentators expressed the opinion that the </a:t>
            </a:r>
            <a:r>
              <a:rPr lang="en-US" sz="1617" b="1">
                <a:solidFill>
                  <a:schemeClr val="tx1">
                    <a:lumMod val="75000"/>
                  </a:schemeClr>
                </a:solidFill>
                <a:latin typeface="Verdana" charset="0"/>
                <a:ea typeface="Verdana" charset="0"/>
                <a:cs typeface="Verdana" charset="0"/>
              </a:rPr>
              <a:t>existing regulatory framework is adequate</a:t>
            </a:r>
            <a:r>
              <a:rPr lang="en-US" sz="1617">
                <a:solidFill>
                  <a:schemeClr val="tx1">
                    <a:lumMod val="75000"/>
                  </a:schemeClr>
                </a:solidFill>
                <a:latin typeface="Verdana" charset="0"/>
                <a:ea typeface="Verdana" charset="0"/>
                <a:cs typeface="Verdana" charset="0"/>
              </a:rPr>
              <a:t>….</a:t>
            </a:r>
          </a:p>
          <a:p>
            <a:endParaRPr lang="en-US" sz="1617">
              <a:solidFill>
                <a:schemeClr val="tx1">
                  <a:lumMod val="75000"/>
                </a:schemeClr>
              </a:solidFill>
              <a:latin typeface="Verdana" charset="0"/>
              <a:ea typeface="Verdana" charset="0"/>
              <a:cs typeface="Verdana" charset="0"/>
            </a:endParaRPr>
          </a:p>
          <a:p>
            <a:r>
              <a:rPr lang="en-US" sz="1617">
                <a:solidFill>
                  <a:schemeClr val="tx1">
                    <a:lumMod val="75000"/>
                  </a:schemeClr>
                </a:solidFill>
                <a:latin typeface="Verdana" charset="0"/>
                <a:ea typeface="Verdana" charset="0"/>
                <a:cs typeface="Verdana" charset="0"/>
              </a:rPr>
              <a:t>Commenters noted that, </a:t>
            </a:r>
            <a:r>
              <a:rPr lang="en-US" sz="1617" b="1">
                <a:solidFill>
                  <a:schemeClr val="tx1">
                    <a:lumMod val="75000"/>
                  </a:schemeClr>
                </a:solidFill>
                <a:latin typeface="Verdana" charset="0"/>
                <a:ea typeface="Verdana" charset="0"/>
                <a:cs typeface="Verdana" charset="0"/>
              </a:rPr>
              <a:t>although it is theoretically plausible to identify a person </a:t>
            </a:r>
            <a:r>
              <a:rPr lang="en-US" sz="1617">
                <a:solidFill>
                  <a:schemeClr val="tx1">
                    <a:lumMod val="75000"/>
                  </a:schemeClr>
                </a:solidFill>
                <a:latin typeface="Verdana" charset="0"/>
                <a:ea typeface="Verdana" charset="0"/>
                <a:cs typeface="Verdana" charset="0"/>
              </a:rPr>
              <a:t>based on their </a:t>
            </a:r>
            <a:r>
              <a:rPr lang="en-US" sz="1617" err="1">
                <a:solidFill>
                  <a:schemeClr val="tx1">
                    <a:lumMod val="75000"/>
                  </a:schemeClr>
                </a:solidFill>
                <a:latin typeface="Verdana" charset="0"/>
                <a:ea typeface="Verdana" charset="0"/>
                <a:cs typeface="Verdana" charset="0"/>
              </a:rPr>
              <a:t>biospecimen</a:t>
            </a:r>
            <a:r>
              <a:rPr lang="en-US" sz="1617">
                <a:solidFill>
                  <a:schemeClr val="tx1">
                    <a:lumMod val="75000"/>
                  </a:schemeClr>
                </a:solidFill>
                <a:latin typeface="Verdana" charset="0"/>
                <a:ea typeface="Verdana" charset="0"/>
                <a:cs typeface="Verdana" charset="0"/>
              </a:rPr>
              <a:t>, the </a:t>
            </a:r>
            <a:r>
              <a:rPr lang="en-US" sz="1617" b="1">
                <a:solidFill>
                  <a:schemeClr val="tx1">
                    <a:lumMod val="75000"/>
                  </a:schemeClr>
                </a:solidFill>
                <a:latin typeface="Verdana" charset="0"/>
                <a:ea typeface="Verdana" charset="0"/>
                <a:cs typeface="Verdana" charset="0"/>
              </a:rPr>
              <a:t>likelihood remains remote enough to argue against the presumption that the sources of all biospecimens are identifiably </a:t>
            </a:r>
            <a:r>
              <a:rPr lang="en-US" sz="1617">
                <a:solidFill>
                  <a:schemeClr val="tx1">
                    <a:lumMod val="75000"/>
                  </a:schemeClr>
                </a:solidFill>
                <a:latin typeface="Verdana" charset="0"/>
                <a:ea typeface="Verdana" charset="0"/>
                <a:cs typeface="Verdana" charset="0"/>
              </a:rPr>
              <a:t>and cited a study showing the risk of re-identification from a system intrusion of databases was only 0.22 percent.”</a:t>
            </a:r>
          </a:p>
        </p:txBody>
      </p:sp>
      <p:sp>
        <p:nvSpPr>
          <p:cNvPr id="22" name="Text Placeholder 5"/>
          <p:cNvSpPr txBox="1">
            <a:spLocks/>
          </p:cNvSpPr>
          <p:nvPr/>
        </p:nvSpPr>
        <p:spPr>
          <a:xfrm>
            <a:off x="516801" y="758850"/>
            <a:ext cx="11483781" cy="869999"/>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1796"/>
              <a:t>But </a:t>
            </a:r>
            <a:r>
              <a:rPr lang="en-US" sz="1796" b="1"/>
              <a:t>recent articles </a:t>
            </a:r>
            <a:r>
              <a:rPr lang="en-US" sz="1796"/>
              <a:t>in medical, legal and computer science literature has lead to </a:t>
            </a:r>
            <a:r>
              <a:rPr lang="en-US" sz="1796" b="1"/>
              <a:t>debates about whether de-identification provides sufficient protection</a:t>
            </a:r>
            <a:r>
              <a:rPr lang="en-US" sz="1796"/>
              <a:t>.</a:t>
            </a:r>
          </a:p>
        </p:txBody>
      </p:sp>
      <p:sp>
        <p:nvSpPr>
          <p:cNvPr id="25" name="Rectangle 24"/>
          <p:cNvSpPr/>
          <p:nvPr/>
        </p:nvSpPr>
        <p:spPr>
          <a:xfrm>
            <a:off x="390127" y="20785"/>
            <a:ext cx="11431901" cy="142998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8" name="Title 3"/>
          <p:cNvSpPr txBox="1">
            <a:spLocks/>
          </p:cNvSpPr>
          <p:nvPr/>
        </p:nvSpPr>
        <p:spPr bwMode="auto">
          <a:xfrm>
            <a:off x="1772254" y="72284"/>
            <a:ext cx="10036311" cy="994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155"/>
              <a:t>Studies on re-identification contributed to the debate in the recent changes to the Common Rule </a:t>
            </a:r>
            <a:r>
              <a:rPr lang="en-US" sz="2155" b="0"/>
              <a:t>on defining human subjects, risks to privacy, and use of human biospecimens in research.  </a:t>
            </a:r>
            <a:endParaRPr lang="en-US" sz="2155" b="0">
              <a:solidFill>
                <a:schemeClr val="bg2"/>
              </a:solidFill>
            </a:endParaRPr>
          </a:p>
        </p:txBody>
      </p:sp>
      <p:sp>
        <p:nvSpPr>
          <p:cNvPr id="29" name="Rectangle 28"/>
          <p:cNvSpPr/>
          <p:nvPr/>
        </p:nvSpPr>
        <p:spPr>
          <a:xfrm>
            <a:off x="7484174" y="4041121"/>
            <a:ext cx="4024807" cy="258272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1" name="Rectangle 20"/>
          <p:cNvSpPr/>
          <p:nvPr/>
        </p:nvSpPr>
        <p:spPr>
          <a:xfrm>
            <a:off x="4699675" y="6215285"/>
            <a:ext cx="2689597" cy="285784"/>
          </a:xfrm>
          <a:prstGeom prst="rect">
            <a:avLst/>
          </a:prstGeom>
          <a:noFill/>
        </p:spPr>
        <p:txBody>
          <a:bodyPr wrap="square">
            <a:spAutoFit/>
          </a:bodyPr>
          <a:lstStyle/>
          <a:p>
            <a:r>
              <a:rPr lang="en-US" sz="1257">
                <a:solidFill>
                  <a:schemeClr val="tx1">
                    <a:lumMod val="75000"/>
                  </a:schemeClr>
                </a:solidFill>
                <a:latin typeface="Verdana" charset="0"/>
                <a:ea typeface="Verdana" charset="0"/>
                <a:cs typeface="Verdana" charset="0"/>
              </a:rPr>
              <a:t>82 FR 7149, 7166 (1/19/2017)</a:t>
            </a:r>
          </a:p>
        </p:txBody>
      </p:sp>
      <p:sp>
        <p:nvSpPr>
          <p:cNvPr id="30" name="Rectangle 29"/>
          <p:cNvSpPr/>
          <p:nvPr/>
        </p:nvSpPr>
        <p:spPr>
          <a:xfrm>
            <a:off x="7481091" y="1502267"/>
            <a:ext cx="4035786" cy="245721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24" name="Rectangle 23"/>
          <p:cNvSpPr/>
          <p:nvPr/>
        </p:nvSpPr>
        <p:spPr>
          <a:xfrm>
            <a:off x="7484173" y="1571462"/>
            <a:ext cx="4024806" cy="1585434"/>
          </a:xfrm>
          <a:prstGeom prst="rect">
            <a:avLst/>
          </a:prstGeom>
        </p:spPr>
        <p:txBody>
          <a:bodyPr wrap="square">
            <a:spAutoFit/>
          </a:bodyPr>
          <a:lstStyle/>
          <a:p>
            <a:r>
              <a:rPr lang="en-US" sz="1617">
                <a:solidFill>
                  <a:schemeClr val="tx1">
                    <a:lumMod val="75000"/>
                  </a:schemeClr>
                </a:solidFill>
                <a:latin typeface="Verdana" charset="0"/>
                <a:ea typeface="Verdana" charset="0"/>
                <a:cs typeface="Verdana" charset="0"/>
              </a:rPr>
              <a:t>Many commenters proposed or </a:t>
            </a:r>
            <a:r>
              <a:rPr lang="en-US" sz="1617" b="1">
                <a:solidFill>
                  <a:schemeClr val="tx1">
                    <a:lumMod val="75000"/>
                  </a:schemeClr>
                </a:solidFill>
                <a:latin typeface="Verdana" charset="0"/>
                <a:ea typeface="Verdana" charset="0"/>
                <a:cs typeface="Verdana" charset="0"/>
              </a:rPr>
              <a:t>endorsed alternatives …[including] developing penalties and sanctions for </a:t>
            </a:r>
          </a:p>
          <a:p>
            <a:r>
              <a:rPr lang="en-US" sz="1617" b="1">
                <a:solidFill>
                  <a:schemeClr val="tx1">
                    <a:lumMod val="75000"/>
                  </a:schemeClr>
                </a:solidFill>
                <a:latin typeface="Verdana" charset="0"/>
                <a:ea typeface="Verdana" charset="0"/>
                <a:cs typeface="Verdana" charset="0"/>
              </a:rPr>
              <a:t>re-identification </a:t>
            </a:r>
            <a:r>
              <a:rPr lang="en-US" sz="1617">
                <a:solidFill>
                  <a:schemeClr val="tx1">
                    <a:lumMod val="75000"/>
                  </a:schemeClr>
                </a:solidFill>
                <a:latin typeface="Verdana" charset="0"/>
                <a:ea typeface="Verdana" charset="0"/>
                <a:cs typeface="Verdana" charset="0"/>
              </a:rPr>
              <a:t>of biospecimens and information</a:t>
            </a:r>
          </a:p>
        </p:txBody>
      </p:sp>
      <p:sp>
        <p:nvSpPr>
          <p:cNvPr id="20" name="Rectangle 19"/>
          <p:cNvSpPr/>
          <p:nvPr/>
        </p:nvSpPr>
        <p:spPr>
          <a:xfrm>
            <a:off x="8819383" y="3632562"/>
            <a:ext cx="2689597" cy="285784"/>
          </a:xfrm>
          <a:prstGeom prst="rect">
            <a:avLst/>
          </a:prstGeom>
          <a:noFill/>
        </p:spPr>
        <p:txBody>
          <a:bodyPr wrap="square">
            <a:spAutoFit/>
          </a:bodyPr>
          <a:lstStyle/>
          <a:p>
            <a:r>
              <a:rPr lang="en-US" sz="1257">
                <a:solidFill>
                  <a:schemeClr val="tx1">
                    <a:lumMod val="75000"/>
                  </a:schemeClr>
                </a:solidFill>
                <a:latin typeface="Verdana" charset="0"/>
                <a:ea typeface="Verdana" charset="0"/>
                <a:cs typeface="Verdana" charset="0"/>
              </a:rPr>
              <a:t>82 FR 7149, 7167 (1/19/2017)</a:t>
            </a:r>
          </a:p>
        </p:txBody>
      </p:sp>
      <p:sp>
        <p:nvSpPr>
          <p:cNvPr id="26" name="Rectangle 25"/>
          <p:cNvSpPr/>
          <p:nvPr/>
        </p:nvSpPr>
        <p:spPr>
          <a:xfrm>
            <a:off x="7484174" y="4091617"/>
            <a:ext cx="3895442" cy="2083134"/>
          </a:xfrm>
          <a:prstGeom prst="rect">
            <a:avLst/>
          </a:prstGeom>
        </p:spPr>
        <p:txBody>
          <a:bodyPr wrap="square">
            <a:spAutoFit/>
          </a:bodyPr>
          <a:lstStyle/>
          <a:p>
            <a:r>
              <a:rPr lang="en-US" sz="1617">
                <a:solidFill>
                  <a:schemeClr val="tx1">
                    <a:lumMod val="75000"/>
                  </a:schemeClr>
                </a:solidFill>
                <a:latin typeface="Verdana" charset="0"/>
                <a:ea typeface="Verdana" charset="0"/>
                <a:cs typeface="Verdana" charset="0"/>
              </a:rPr>
              <a:t>Research involving re-identification should undergo IRB oversight.</a:t>
            </a:r>
          </a:p>
          <a:p>
            <a:endParaRPr lang="en-US" sz="1617">
              <a:solidFill>
                <a:schemeClr val="tx1">
                  <a:lumMod val="75000"/>
                </a:schemeClr>
              </a:solidFill>
              <a:latin typeface="Verdana" charset="0"/>
              <a:ea typeface="Verdana" charset="0"/>
              <a:cs typeface="Verdana" charset="0"/>
            </a:endParaRPr>
          </a:p>
          <a:p>
            <a:r>
              <a:rPr lang="en-US" sz="1617">
                <a:solidFill>
                  <a:schemeClr val="tx1">
                    <a:lumMod val="75000"/>
                  </a:schemeClr>
                </a:solidFill>
                <a:latin typeface="Verdana" charset="0"/>
                <a:ea typeface="Verdana" charset="0"/>
                <a:cs typeface="Verdana" charset="0"/>
              </a:rPr>
              <a:t>Commenter suggested that there </a:t>
            </a:r>
            <a:r>
              <a:rPr lang="en-US" sz="1617" b="1">
                <a:solidFill>
                  <a:schemeClr val="tx1">
                    <a:lumMod val="75000"/>
                  </a:schemeClr>
                </a:solidFill>
                <a:latin typeface="Verdana" charset="0"/>
                <a:ea typeface="Verdana" charset="0"/>
                <a:cs typeface="Verdana" charset="0"/>
              </a:rPr>
              <a:t>should also be a prohibition … against the release or publication of information that would lead to re-identification</a:t>
            </a:r>
            <a:r>
              <a:rPr lang="en-US" sz="1617">
                <a:solidFill>
                  <a:schemeClr val="tx1">
                    <a:lumMod val="75000"/>
                  </a:schemeClr>
                </a:solidFill>
                <a:latin typeface="Verdana" charset="0"/>
                <a:ea typeface="Verdana" charset="0"/>
                <a:cs typeface="Verdana" charset="0"/>
              </a:rPr>
              <a:t>.</a:t>
            </a:r>
          </a:p>
        </p:txBody>
      </p:sp>
      <p:sp>
        <p:nvSpPr>
          <p:cNvPr id="28" name="Rectangle 27"/>
          <p:cNvSpPr/>
          <p:nvPr/>
        </p:nvSpPr>
        <p:spPr>
          <a:xfrm>
            <a:off x="8819383" y="6215285"/>
            <a:ext cx="2689597" cy="285784"/>
          </a:xfrm>
          <a:prstGeom prst="rect">
            <a:avLst/>
          </a:prstGeom>
          <a:noFill/>
        </p:spPr>
        <p:txBody>
          <a:bodyPr wrap="square">
            <a:spAutoFit/>
          </a:bodyPr>
          <a:lstStyle/>
          <a:p>
            <a:r>
              <a:rPr lang="en-US" sz="1257">
                <a:solidFill>
                  <a:schemeClr val="tx1">
                    <a:lumMod val="75000"/>
                  </a:schemeClr>
                </a:solidFill>
                <a:latin typeface="Verdana" charset="0"/>
                <a:ea typeface="Verdana" charset="0"/>
                <a:cs typeface="Verdana" charset="0"/>
              </a:rPr>
              <a:t>82 FR 7149, 7192 (1/19/2017)</a:t>
            </a:r>
          </a:p>
        </p:txBody>
      </p:sp>
      <p:pic>
        <p:nvPicPr>
          <p:cNvPr id="17" name="Picture 16"/>
          <p:cNvPicPr>
            <a:picLocks noChangeAspect="1"/>
          </p:cNvPicPr>
          <p:nvPr/>
        </p:nvPicPr>
        <p:blipFill>
          <a:blip r:embed="rId6" cstate="print"/>
          <a:stretch>
            <a:fillRect/>
          </a:stretch>
        </p:blipFill>
        <p:spPr>
          <a:xfrm>
            <a:off x="386929" y="22873"/>
            <a:ext cx="1186024" cy="142789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16" y="1502266"/>
            <a:ext cx="3015738" cy="5121579"/>
          </a:xfrm>
          <a:prstGeom prst="rect">
            <a:avLst/>
          </a:prstGeom>
        </p:spPr>
      </p:pic>
      <p:pic>
        <p:nvPicPr>
          <p:cNvPr id="6" name="Audio 5">
            <a:hlinkClick r:id="" action="ppaction://media"/>
            <a:extLst>
              <a:ext uri="{FF2B5EF4-FFF2-40B4-BE49-F238E27FC236}">
                <a16:creationId xmlns:a16="http://schemas.microsoft.com/office/drawing/2014/main" id="{92A89DC2-CA35-4202-AA0F-C6D27709D1E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33380387"/>
      </p:ext>
    </p:extLst>
  </p:cSld>
  <p:clrMapOvr>
    <a:masterClrMapping/>
  </p:clrMapOvr>
  <mc:AlternateContent xmlns:mc="http://schemas.openxmlformats.org/markup-compatibility/2006" xmlns:p14="http://schemas.microsoft.com/office/powerpoint/2010/main">
    <mc:Choice Requires="p14">
      <p:transition spd="slow" p14:dur="2000" advTm="51091"/>
    </mc:Choice>
    <mc:Fallback xmlns="">
      <p:transition spd="slow" advTm="5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7" y="70148"/>
            <a:ext cx="9696271" cy="146495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a:t>If the subject’s identity is or may readily be ascertained by an investigator, then it is identifiable information.</a:t>
            </a:r>
          </a:p>
          <a:p>
            <a:pPr defTabSz="821223"/>
            <a:endParaRPr lang="en-US" sz="1078" b="0"/>
          </a:p>
          <a:p>
            <a:pPr defTabSz="821223"/>
            <a:r>
              <a:rPr lang="en-US" sz="1976"/>
              <a:t>Which scenario most likely to be viewed as not involving human subjects?</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pic>
        <p:nvPicPr>
          <p:cNvPr id="2" name="Picture 1">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4515" y="1655191"/>
            <a:ext cx="3009387" cy="2477980"/>
          </a:xfrm>
          <a:prstGeom prst="rect">
            <a:avLst/>
          </a:prstGeom>
        </p:spPr>
      </p:pic>
      <p:sp>
        <p:nvSpPr>
          <p:cNvPr id="28" name="Rectangle 27">
            <a:hlinkClick r:id="" action="ppaction://noaction"/>
          </p:cNvPr>
          <p:cNvSpPr/>
          <p:nvPr/>
        </p:nvSpPr>
        <p:spPr>
          <a:xfrm>
            <a:off x="697978" y="3608111"/>
            <a:ext cx="2995924" cy="3030767"/>
          </a:xfrm>
          <a:prstGeom prst="rect">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7">
              <a:solidFill>
                <a:srgbClr val="0A2240"/>
              </a:solidFill>
            </a:endParaRPr>
          </a:p>
          <a:p>
            <a:pPr algn="ctr"/>
            <a:r>
              <a:rPr lang="en-US" sz="1617">
                <a:solidFill>
                  <a:srgbClr val="0A2240"/>
                </a:solidFill>
              </a:rPr>
              <a:t>A study is looking at biking to work programs and healthy lifestyles.</a:t>
            </a:r>
          </a:p>
          <a:p>
            <a:pPr algn="ctr"/>
            <a:endParaRPr lang="en-US" sz="1617">
              <a:solidFill>
                <a:srgbClr val="0A2240"/>
              </a:solidFill>
            </a:endParaRPr>
          </a:p>
          <a:p>
            <a:pPr algn="ctr"/>
            <a:r>
              <a:rPr lang="en-US" sz="1617">
                <a:solidFill>
                  <a:srgbClr val="0A2240"/>
                </a:solidFill>
              </a:rPr>
              <a:t>Subjects are asked to wear GPS tracking devices. Investigators receive GPS data showing where subjects biked on the map but do not know which map is for which subject. </a:t>
            </a:r>
          </a:p>
          <a:p>
            <a:pPr algn="ctr"/>
            <a:endParaRPr lang="en-US" sz="1617">
              <a:solidFill>
                <a:srgbClr val="0A2240"/>
              </a:solidFill>
            </a:endParaRPr>
          </a:p>
          <a:p>
            <a:pPr algn="ctr"/>
            <a:endParaRPr lang="en-US" sz="1617">
              <a:solidFill>
                <a:srgbClr val="0A2240"/>
              </a:solidFill>
            </a:endParaRPr>
          </a:p>
        </p:txBody>
      </p:sp>
      <p:pic>
        <p:nvPicPr>
          <p:cNvPr id="6" name="Picture 5">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9058" t="5127" b="7866"/>
          <a:stretch/>
        </p:blipFill>
        <p:spPr>
          <a:xfrm>
            <a:off x="7738732" y="1655192"/>
            <a:ext cx="3076389" cy="3076768"/>
          </a:xfrm>
          <a:prstGeom prst="rect">
            <a:avLst/>
          </a:prstGeom>
        </p:spPr>
      </p:pic>
      <p:sp>
        <p:nvSpPr>
          <p:cNvPr id="4" name="Rectangle 3">
            <a:hlinkClick r:id="" action="ppaction://noaction"/>
          </p:cNvPr>
          <p:cNvSpPr/>
          <p:nvPr/>
        </p:nvSpPr>
        <p:spPr>
          <a:xfrm>
            <a:off x="7738732" y="3608111"/>
            <a:ext cx="3076389" cy="3030767"/>
          </a:xfrm>
          <a:prstGeom prst="rect">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17">
                <a:solidFill>
                  <a:srgbClr val="0A2240"/>
                </a:solidFill>
              </a:rPr>
              <a:t>The study is developing an app where parents can take a picture of their child’s rash and send to their doctor. The doctor can give information back to the parent on what to do next.</a:t>
            </a:r>
          </a:p>
          <a:p>
            <a:pPr algn="ctr"/>
            <a:endParaRPr lang="en-US" sz="1617">
              <a:solidFill>
                <a:srgbClr val="0A2240"/>
              </a:solidFill>
            </a:endParaRPr>
          </a:p>
          <a:p>
            <a:pPr algn="ctr"/>
            <a:r>
              <a:rPr lang="en-US" sz="1617">
                <a:solidFill>
                  <a:srgbClr val="0A2240"/>
                </a:solidFill>
              </a:rPr>
              <a:t>Instructions in the app tells parents that pictures taken should not include any identifying features of the child.</a:t>
            </a:r>
          </a:p>
        </p:txBody>
      </p:sp>
      <p:pic>
        <p:nvPicPr>
          <p:cNvPr id="10" name="Picture 9">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4660" y="1655192"/>
            <a:ext cx="3076388" cy="1952919"/>
          </a:xfrm>
          <a:prstGeom prst="rect">
            <a:avLst/>
          </a:prstGeom>
        </p:spPr>
      </p:pic>
      <p:sp>
        <p:nvSpPr>
          <p:cNvPr id="27" name="Rectangle 26">
            <a:hlinkClick r:id="" action="ppaction://noaction"/>
          </p:cNvPr>
          <p:cNvSpPr/>
          <p:nvPr/>
        </p:nvSpPr>
        <p:spPr>
          <a:xfrm>
            <a:off x="4164660" y="3608111"/>
            <a:ext cx="3076388" cy="3030767"/>
          </a:xfrm>
          <a:prstGeom prst="rect">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17">
                <a:solidFill>
                  <a:srgbClr val="0A2240"/>
                </a:solidFill>
              </a:rPr>
              <a:t>The hospital has developed a tool that creates a de-identified copy of the hospital’s electronic medical record. Identifiers have been removed and dates scrabbled according to a de-identification methodology.</a:t>
            </a:r>
          </a:p>
          <a:p>
            <a:pPr algn="ctr"/>
            <a:endParaRPr lang="en-US" sz="1617">
              <a:solidFill>
                <a:srgbClr val="0A2240"/>
              </a:solidFill>
            </a:endParaRPr>
          </a:p>
          <a:p>
            <a:pPr algn="ctr"/>
            <a:r>
              <a:rPr lang="en-US" sz="1617">
                <a:solidFill>
                  <a:srgbClr val="0A2240"/>
                </a:solidFill>
              </a:rPr>
              <a:t>Researchers can perform retrospective chart reviews using this tool. </a:t>
            </a:r>
          </a:p>
        </p:txBody>
      </p:sp>
      <p:pic>
        <p:nvPicPr>
          <p:cNvPr id="12" name="Picture 11"/>
          <p:cNvPicPr>
            <a:picLocks noChangeAspect="1"/>
          </p:cNvPicPr>
          <p:nvPr/>
        </p:nvPicPr>
        <p:blipFill>
          <a:blip r:embed="rId8" cstate="print"/>
          <a:stretch>
            <a:fillRect/>
          </a:stretch>
        </p:blipFill>
        <p:spPr>
          <a:xfrm>
            <a:off x="380051" y="37905"/>
            <a:ext cx="1200287" cy="1585467"/>
          </a:xfrm>
          <a:prstGeom prst="rect">
            <a:avLst/>
          </a:prstGeom>
        </p:spPr>
      </p:pic>
      <p:pic>
        <p:nvPicPr>
          <p:cNvPr id="11" name="Audio 10">
            <a:hlinkClick r:id="" action="ppaction://media"/>
            <a:extLst>
              <a:ext uri="{FF2B5EF4-FFF2-40B4-BE49-F238E27FC236}">
                <a16:creationId xmlns:a16="http://schemas.microsoft.com/office/drawing/2014/main" id="{A71D3054-CDCB-4D28-A928-037046B709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3386844"/>
      </p:ext>
    </p:extLst>
  </p:cSld>
  <p:clrMapOvr>
    <a:masterClrMapping/>
  </p:clrMapOvr>
  <mc:AlternateContent xmlns:mc="http://schemas.openxmlformats.org/markup-compatibility/2006" xmlns:p14="http://schemas.microsoft.com/office/powerpoint/2010/main">
    <mc:Choice Requires="p14">
      <p:transition spd="slow" p14:dur="2000" advTm="108032"/>
    </mc:Choice>
    <mc:Fallback xmlns="">
      <p:transition spd="slow" advTm="10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25467" y="70148"/>
            <a:ext cx="9696271" cy="146495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a:t>If the subject’s identity is or may readily be ascertained by an investigator, then it is identifiable information.</a:t>
            </a:r>
          </a:p>
          <a:p>
            <a:pPr defTabSz="821223"/>
            <a:endParaRPr lang="en-US" sz="1078" b="0"/>
          </a:p>
          <a:p>
            <a:pPr defTabSz="821223"/>
            <a:r>
              <a:rPr lang="en-US" sz="1976"/>
              <a:t>Which scenario most likely to be viewed as not involving human subjects?</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pic>
        <p:nvPicPr>
          <p:cNvPr id="2" name="Picture 1">
            <a:hlinkClick r:id="" action="ppaction://noaction"/>
          </p:cNvPr>
          <p:cNvPicPr>
            <a:picLocks noChangeAspect="1"/>
          </p:cNvPicPr>
          <p:nvPr/>
        </p:nvPicPr>
        <p:blipFill>
          <a:blip r:embed="rId5" cstate="print">
            <a:alphaModFix amt="30000"/>
            <a:extLst>
              <a:ext uri="{28A0092B-C50C-407E-A947-70E740481C1C}">
                <a14:useLocalDpi xmlns:a14="http://schemas.microsoft.com/office/drawing/2010/main" val="0"/>
              </a:ext>
            </a:extLst>
          </a:blip>
          <a:stretch>
            <a:fillRect/>
          </a:stretch>
        </p:blipFill>
        <p:spPr>
          <a:xfrm flipH="1">
            <a:off x="684515" y="1655191"/>
            <a:ext cx="3009387" cy="2477980"/>
          </a:xfrm>
          <a:prstGeom prst="rect">
            <a:avLst/>
          </a:prstGeom>
        </p:spPr>
      </p:pic>
      <p:sp>
        <p:nvSpPr>
          <p:cNvPr id="28" name="Rectangle 27">
            <a:hlinkClick r:id="" action="ppaction://noaction"/>
          </p:cNvPr>
          <p:cNvSpPr/>
          <p:nvPr/>
        </p:nvSpPr>
        <p:spPr>
          <a:xfrm>
            <a:off x="697978" y="3608111"/>
            <a:ext cx="2995924" cy="3030767"/>
          </a:xfrm>
          <a:prstGeom prst="rect">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7">
              <a:solidFill>
                <a:srgbClr val="0A2240"/>
              </a:solidFill>
            </a:endParaRPr>
          </a:p>
          <a:p>
            <a:pPr algn="ctr"/>
            <a:r>
              <a:rPr lang="en-US" sz="1617">
                <a:solidFill>
                  <a:srgbClr val="0A2240"/>
                </a:solidFill>
              </a:rPr>
              <a:t>A study is looking at biking to work programs and healthy lifestyles.</a:t>
            </a:r>
          </a:p>
          <a:p>
            <a:pPr algn="ctr"/>
            <a:endParaRPr lang="en-US" sz="1617">
              <a:solidFill>
                <a:srgbClr val="0A2240"/>
              </a:solidFill>
            </a:endParaRPr>
          </a:p>
          <a:p>
            <a:pPr algn="ctr"/>
            <a:r>
              <a:rPr lang="en-US" sz="1617">
                <a:solidFill>
                  <a:srgbClr val="0A2240"/>
                </a:solidFill>
              </a:rPr>
              <a:t>Subjects are asked to wear GPS tracking devices. Investigators receive GPS data showing where subjects biked on the map but do not know which map is for which subject. </a:t>
            </a:r>
          </a:p>
          <a:p>
            <a:pPr algn="ctr"/>
            <a:endParaRPr lang="en-US" sz="1617">
              <a:solidFill>
                <a:srgbClr val="0A2240"/>
              </a:solidFill>
            </a:endParaRPr>
          </a:p>
          <a:p>
            <a:pPr algn="ctr"/>
            <a:endParaRPr lang="en-US" sz="1617">
              <a:solidFill>
                <a:srgbClr val="0A2240"/>
              </a:solidFill>
            </a:endParaRPr>
          </a:p>
        </p:txBody>
      </p:sp>
      <p:pic>
        <p:nvPicPr>
          <p:cNvPr id="6" name="Picture 5">
            <a:hlinkClick r:id="" action="ppaction://noaction"/>
          </p:cNvPr>
          <p:cNvPicPr>
            <a:picLocks noChangeAspect="1"/>
          </p:cNvPicPr>
          <p:nvPr/>
        </p:nvPicPr>
        <p:blipFill rotWithShape="1">
          <a:blip r:embed="rId6" cstate="print">
            <a:alphaModFix amt="30000"/>
            <a:extLst>
              <a:ext uri="{28A0092B-C50C-407E-A947-70E740481C1C}">
                <a14:useLocalDpi xmlns:a14="http://schemas.microsoft.com/office/drawing/2010/main" val="0"/>
              </a:ext>
            </a:extLst>
          </a:blip>
          <a:srcRect l="9058" t="5127" b="7866"/>
          <a:stretch/>
        </p:blipFill>
        <p:spPr>
          <a:xfrm>
            <a:off x="7738732" y="1655192"/>
            <a:ext cx="3076389" cy="3076768"/>
          </a:xfrm>
          <a:prstGeom prst="rect">
            <a:avLst/>
          </a:prstGeom>
        </p:spPr>
      </p:pic>
      <p:sp>
        <p:nvSpPr>
          <p:cNvPr id="4" name="Rectangle 3">
            <a:hlinkClick r:id="" action="ppaction://noaction"/>
          </p:cNvPr>
          <p:cNvSpPr/>
          <p:nvPr/>
        </p:nvSpPr>
        <p:spPr>
          <a:xfrm>
            <a:off x="7738732" y="3608111"/>
            <a:ext cx="3076389" cy="3030767"/>
          </a:xfrm>
          <a:prstGeom prst="rect">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17">
                <a:solidFill>
                  <a:srgbClr val="0A2240"/>
                </a:solidFill>
              </a:rPr>
              <a:t>The study is developing an app where parents can take a picture of their child’s rash and send to their doctor. The doctor can give information back to the parent on what to do next.</a:t>
            </a:r>
          </a:p>
          <a:p>
            <a:pPr algn="ctr"/>
            <a:endParaRPr lang="en-US" sz="1617">
              <a:solidFill>
                <a:srgbClr val="0A2240"/>
              </a:solidFill>
            </a:endParaRPr>
          </a:p>
          <a:p>
            <a:pPr algn="ctr"/>
            <a:r>
              <a:rPr lang="en-US" sz="1617">
                <a:solidFill>
                  <a:srgbClr val="0A2240"/>
                </a:solidFill>
              </a:rPr>
              <a:t>Instructions in the app tells parents that pictures taken should not include any identifying features of the child.</a:t>
            </a:r>
          </a:p>
        </p:txBody>
      </p:sp>
      <p:pic>
        <p:nvPicPr>
          <p:cNvPr id="10" name="Picture 9">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4660" y="1655192"/>
            <a:ext cx="3076388" cy="1952919"/>
          </a:xfrm>
          <a:prstGeom prst="rect">
            <a:avLst/>
          </a:prstGeom>
        </p:spPr>
      </p:pic>
      <p:sp>
        <p:nvSpPr>
          <p:cNvPr id="27" name="Rectangle 26">
            <a:hlinkClick r:id="" action="ppaction://noaction"/>
          </p:cNvPr>
          <p:cNvSpPr/>
          <p:nvPr/>
        </p:nvSpPr>
        <p:spPr>
          <a:xfrm>
            <a:off x="4164660" y="3608111"/>
            <a:ext cx="3076388" cy="3030767"/>
          </a:xfrm>
          <a:prstGeom prst="rect">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17">
                <a:solidFill>
                  <a:srgbClr val="0A2240"/>
                </a:solidFill>
              </a:rPr>
              <a:t>The hospital has developed a tool that creates a de-identified copy of the hospital’s electronic medical record. Identifiers have been removed and dates scrabbled according to a de-identification methodology.</a:t>
            </a:r>
          </a:p>
          <a:p>
            <a:pPr algn="ctr"/>
            <a:endParaRPr lang="en-US" sz="1617">
              <a:solidFill>
                <a:srgbClr val="0A2240"/>
              </a:solidFill>
            </a:endParaRPr>
          </a:p>
          <a:p>
            <a:pPr algn="ctr"/>
            <a:r>
              <a:rPr lang="en-US" sz="1617">
                <a:solidFill>
                  <a:srgbClr val="0A2240"/>
                </a:solidFill>
              </a:rPr>
              <a:t>Researchers can perform retrospective chart reviews using this tool. </a:t>
            </a:r>
          </a:p>
        </p:txBody>
      </p:sp>
      <p:pic>
        <p:nvPicPr>
          <p:cNvPr id="12" name="Picture 11"/>
          <p:cNvPicPr>
            <a:picLocks noChangeAspect="1"/>
          </p:cNvPicPr>
          <p:nvPr/>
        </p:nvPicPr>
        <p:blipFill>
          <a:blip r:embed="rId8" cstate="print"/>
          <a:stretch>
            <a:fillRect/>
          </a:stretch>
        </p:blipFill>
        <p:spPr>
          <a:xfrm>
            <a:off x="380051" y="37905"/>
            <a:ext cx="1200287" cy="1585467"/>
          </a:xfrm>
          <a:prstGeom prst="rect">
            <a:avLst/>
          </a:prstGeom>
        </p:spPr>
      </p:pic>
      <p:sp>
        <p:nvSpPr>
          <p:cNvPr id="13" name="Rectangle 12">
            <a:extLst>
              <a:ext uri="{FF2B5EF4-FFF2-40B4-BE49-F238E27FC236}">
                <a16:creationId xmlns:a16="http://schemas.microsoft.com/office/drawing/2014/main" id="{9BBD3929-AFEB-4AC6-8C83-85E4CA275BCA}"/>
              </a:ext>
            </a:extLst>
          </p:cNvPr>
          <p:cNvSpPr/>
          <p:nvPr/>
        </p:nvSpPr>
        <p:spPr>
          <a:xfrm>
            <a:off x="2237841" y="4121316"/>
            <a:ext cx="7741594" cy="2390280"/>
          </a:xfrm>
          <a:prstGeom prst="rect">
            <a:avLst/>
          </a:prstGeom>
          <a:solidFill>
            <a:srgbClr val="F0F0F0"/>
          </a:solidFill>
          <a:ln w="57150">
            <a:solidFill>
              <a:srgbClr val="00B050"/>
            </a:solidFill>
          </a:ln>
        </p:spPr>
        <p:txBody>
          <a:bodyPr wrap="square" lIns="164250" tIns="82125" rIns="164250" bIns="82125" rtlCol="0">
            <a:noAutofit/>
          </a:bodyPr>
          <a:lstStyle/>
          <a:p>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Nice.</a:t>
            </a:r>
          </a:p>
          <a:p>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The clearest of the three scenarios is the de-identified medical record.</a:t>
            </a:r>
          </a:p>
          <a:p>
            <a:pPr lvl="0"/>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But these questions can be tricky, especially when you need to have a good understanding of what other data may be collected by the technology applications and tools. </a:t>
            </a:r>
          </a:p>
          <a:p>
            <a:pPr lvl="0"/>
            <a:endParaRPr lang="en-US" sz="1437">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IRBs may want to include an IT or data security expert in its membership to help assess these types of scenarios.</a:t>
            </a:r>
          </a:p>
        </p:txBody>
      </p:sp>
      <p:pic>
        <p:nvPicPr>
          <p:cNvPr id="11" name="Audio 10">
            <a:hlinkClick r:id="" action="ppaction://media"/>
            <a:extLst>
              <a:ext uri="{FF2B5EF4-FFF2-40B4-BE49-F238E27FC236}">
                <a16:creationId xmlns:a16="http://schemas.microsoft.com/office/drawing/2014/main" id="{FEB3BE98-4482-47EF-8CF4-D10F3B4AD3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5560993"/>
      </p:ext>
    </p:extLst>
  </p:cSld>
  <p:clrMapOvr>
    <a:masterClrMapping/>
  </p:clrMapOvr>
  <mc:AlternateContent xmlns:mc="http://schemas.openxmlformats.org/markup-compatibility/2006" xmlns:p14="http://schemas.microsoft.com/office/powerpoint/2010/main">
    <mc:Choice Requires="p14">
      <p:transition spd="slow" p14:dur="2000" advTm="77846"/>
    </mc:Choice>
    <mc:Fallback xmlns="">
      <p:transition spd="slow" advTm="7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 y="1628725"/>
            <a:ext cx="12172122" cy="4981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4" name="Rectangle 3"/>
          <p:cNvSpPr/>
          <p:nvPr/>
        </p:nvSpPr>
        <p:spPr>
          <a:xfrm>
            <a:off x="2123071" y="258457"/>
            <a:ext cx="9676802" cy="672813"/>
          </a:xfrm>
          <a:prstGeom prst="rect">
            <a:avLst/>
          </a:prstGeom>
        </p:spPr>
        <p:txBody>
          <a:bodyPr wrap="square">
            <a:spAutoFit/>
          </a:bodyPr>
          <a:lstStyle/>
          <a:p>
            <a:r>
              <a:rPr lang="en-US" sz="2155" b="1">
                <a:solidFill>
                  <a:srgbClr val="0A2240"/>
                </a:solidFill>
                <a:latin typeface="Verdana" panose="020B0604030504040204" pitchFamily="34" charset="0"/>
                <a:ea typeface="Verdana" panose="020B0604030504040204" pitchFamily="34" charset="0"/>
                <a:cs typeface="Verdana" panose="020B0604030504040204" pitchFamily="34" charset="0"/>
              </a:rPr>
              <a:t>Conclusion</a:t>
            </a:r>
          </a:p>
          <a:p>
            <a:endParaRPr lang="en-US" sz="1617" b="1">
              <a:solidFill>
                <a:srgbClr val="0A224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4"/>
          <p:cNvSpPr>
            <a:spLocks noGrp="1"/>
          </p:cNvSpPr>
          <p:nvPr>
            <p:ph type="title"/>
          </p:nvPr>
        </p:nvSpPr>
        <p:spPr>
          <a:xfrm>
            <a:off x="640496" y="1938132"/>
            <a:ext cx="7784229" cy="345529"/>
          </a:xfrm>
        </p:spPr>
        <p:txBody>
          <a:bodyPr/>
          <a:lstStyle>
            <a:lvl1pPr>
              <a:defRPr baseline="0"/>
            </a:lvl1pPr>
          </a:lstStyle>
          <a:p>
            <a:r>
              <a:rPr lang="en-US"/>
              <a:t>Course Objectives:</a:t>
            </a:r>
          </a:p>
        </p:txBody>
      </p:sp>
      <p:pic>
        <p:nvPicPr>
          <p:cNvPr id="9" name="Picture 8"/>
          <p:cNvPicPr>
            <a:picLocks noChangeAspect="1"/>
          </p:cNvPicPr>
          <p:nvPr/>
        </p:nvPicPr>
        <p:blipFill>
          <a:blip r:embed="rId4" cstate="print"/>
          <a:stretch>
            <a:fillRect/>
          </a:stretch>
        </p:blipFill>
        <p:spPr>
          <a:xfrm>
            <a:off x="392127" y="28081"/>
            <a:ext cx="1212870" cy="1600644"/>
          </a:xfrm>
          <a:prstGeom prst="rect">
            <a:avLst/>
          </a:prstGeom>
        </p:spPr>
      </p:pic>
      <p:sp>
        <p:nvSpPr>
          <p:cNvPr id="13" name="Text Placeholder 3">
            <a:extLst>
              <a:ext uri="{FF2B5EF4-FFF2-40B4-BE49-F238E27FC236}">
                <a16:creationId xmlns:a16="http://schemas.microsoft.com/office/drawing/2014/main" id="{058C0AF0-6362-4AB7-949E-A27BA1D43CA9}"/>
              </a:ext>
            </a:extLst>
          </p:cNvPr>
          <p:cNvSpPr txBox="1">
            <a:spLocks/>
          </p:cNvSpPr>
          <p:nvPr/>
        </p:nvSpPr>
        <p:spPr>
          <a:xfrm>
            <a:off x="998562" y="2386607"/>
            <a:ext cx="10414585" cy="306696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821223"/>
            <a:r>
              <a:rPr lang="en-US" sz="2600"/>
              <a:t>Defining Human Subjects</a:t>
            </a:r>
          </a:p>
          <a:p>
            <a:pPr lvl="1"/>
            <a:r>
              <a:rPr lang="en-US"/>
              <a:t>Research on Living Individuals</a:t>
            </a:r>
          </a:p>
          <a:p>
            <a:pPr lvl="1"/>
            <a:r>
              <a:rPr lang="en-US"/>
              <a:t>Defining Interventions or Interactions with Human Subjects</a:t>
            </a:r>
          </a:p>
          <a:p>
            <a:pPr lvl="1"/>
            <a:r>
              <a:rPr lang="en-US"/>
              <a:t>Defining Individually Identifiable Private Information/Biospecimens</a:t>
            </a:r>
          </a:p>
          <a:p>
            <a:pPr defTabSz="821223"/>
            <a:endParaRPr lang="en-US" sz="2600"/>
          </a:p>
        </p:txBody>
      </p:sp>
      <p:pic>
        <p:nvPicPr>
          <p:cNvPr id="8" name="Picture 7"/>
          <p:cNvPicPr>
            <a:picLocks noChangeAspect="1"/>
          </p:cNvPicPr>
          <p:nvPr/>
        </p:nvPicPr>
        <p:blipFill>
          <a:blip r:embed="rId5" cstate="print"/>
          <a:stretch>
            <a:fillRect/>
          </a:stretch>
        </p:blipFill>
        <p:spPr>
          <a:xfrm>
            <a:off x="989769" y="2334719"/>
            <a:ext cx="438977" cy="393483"/>
          </a:xfrm>
          <a:prstGeom prst="rect">
            <a:avLst/>
          </a:prstGeom>
          <a:noFill/>
        </p:spPr>
      </p:pic>
      <p:pic>
        <p:nvPicPr>
          <p:cNvPr id="6" name="Audio 5">
            <a:hlinkClick r:id="" action="ppaction://media"/>
            <a:extLst>
              <a:ext uri="{FF2B5EF4-FFF2-40B4-BE49-F238E27FC236}">
                <a16:creationId xmlns:a16="http://schemas.microsoft.com/office/drawing/2014/main" id="{EA6E996B-13C6-4556-9FB4-028B664C7B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6393673"/>
      </p:ext>
    </p:extLst>
  </p:cSld>
  <p:clrMapOvr>
    <a:masterClrMapping/>
  </p:clrMapOvr>
  <mc:AlternateContent xmlns:mc="http://schemas.openxmlformats.org/markup-compatibility/2006" xmlns:p14="http://schemas.microsoft.com/office/powerpoint/2010/main">
    <mc:Choice Requires="p14">
      <p:transition spd="slow" p14:dur="2000" advTm="19416"/>
    </mc:Choice>
    <mc:Fallback xmlns="">
      <p:transition spd="slow" advTm="1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38" y="1657965"/>
            <a:ext cx="12182061"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488667" y="170132"/>
            <a:ext cx="7527063" cy="128548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Not Human Subject Determinations</a:t>
            </a:r>
          </a:p>
          <a:p>
            <a:pPr defTabSz="821223"/>
            <a:endParaRPr lang="en-US" sz="1257"/>
          </a:p>
          <a:p>
            <a:pPr defTabSz="821223"/>
            <a:r>
              <a:rPr lang="en-US" altLang="x-none" sz="1617" b="0">
                <a:latin typeface="Verdana" charset="0"/>
                <a:ea typeface="Verdana" charset="0"/>
                <a:cs typeface="Verdana" charset="0"/>
                <a:sym typeface="Lucida Grande" charset="0"/>
              </a:rPr>
              <a:t>The Common rule applies to research involving human subjects. </a:t>
            </a:r>
          </a:p>
          <a:p>
            <a:pPr defTabSz="821223"/>
            <a:endParaRPr lang="en-US" altLang="x-none" sz="1617" b="0">
              <a:latin typeface="Verdana" charset="0"/>
              <a:ea typeface="Verdana" charset="0"/>
              <a:cs typeface="Verdana" charset="0"/>
              <a:sym typeface="Lucida Grande" charset="0"/>
            </a:endParaRPr>
          </a:p>
          <a:p>
            <a:pPr defTabSz="821223"/>
            <a:r>
              <a:rPr lang="en-US" altLang="x-none" sz="1617" b="0">
                <a:latin typeface="Verdana" charset="0"/>
                <a:ea typeface="Verdana" charset="0"/>
                <a:cs typeface="Verdana" charset="0"/>
                <a:sym typeface="Lucida Grande" charset="0"/>
              </a:rPr>
              <a:t>Projects not fitting within this definition do not require IRB review.</a:t>
            </a:r>
          </a:p>
        </p:txBody>
      </p:sp>
      <p:sp>
        <p:nvSpPr>
          <p:cNvPr id="4" name="Oval 3"/>
          <p:cNvSpPr/>
          <p:nvPr/>
        </p:nvSpPr>
        <p:spPr>
          <a:xfrm>
            <a:off x="4535900" y="1852543"/>
            <a:ext cx="4873642" cy="4501957"/>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7" name="TextBox 16"/>
          <p:cNvSpPr txBox="1"/>
          <p:nvPr/>
        </p:nvSpPr>
        <p:spPr>
          <a:xfrm>
            <a:off x="4931763" y="2278222"/>
            <a:ext cx="3927925" cy="590033"/>
          </a:xfrm>
          <a:prstGeom prst="rect">
            <a:avLst/>
          </a:prstGeom>
          <a:noFill/>
        </p:spPr>
        <p:txBody>
          <a:bodyPr wrap="square" rtlCol="0">
            <a:spAutoFit/>
          </a:bodyPr>
          <a:lstStyle/>
          <a:p>
            <a:pPr algn="ctr"/>
            <a:r>
              <a:rPr lang="en-US" sz="1617">
                <a:solidFill>
                  <a:srgbClr val="0A2240"/>
                </a:solidFill>
              </a:rPr>
              <a:t>The Common Rule</a:t>
            </a:r>
          </a:p>
          <a:p>
            <a:pPr algn="ctr"/>
            <a:r>
              <a:rPr lang="en-US" sz="1617">
                <a:solidFill>
                  <a:srgbClr val="0A2240"/>
                </a:solidFill>
              </a:rPr>
              <a:t>45 CFR 46</a:t>
            </a:r>
          </a:p>
        </p:txBody>
      </p:sp>
      <p:sp>
        <p:nvSpPr>
          <p:cNvPr id="6" name="Rectangle 5"/>
          <p:cNvSpPr/>
          <p:nvPr/>
        </p:nvSpPr>
        <p:spPr>
          <a:xfrm>
            <a:off x="3770206" y="3319067"/>
            <a:ext cx="5427813" cy="1585434"/>
          </a:xfrm>
          <a:prstGeom prst="rect">
            <a:avLst/>
          </a:prstGeom>
        </p:spPr>
        <p:txBody>
          <a:bodyPr wrap="square">
            <a:spAutoFit/>
          </a:bodyPr>
          <a:lstStyle/>
          <a:p>
            <a:pPr marL="1140587" lvl="1" algn="ctr"/>
            <a:r>
              <a:rPr lang="en-US" altLang="x-none" sz="1617"/>
              <a:t>“All research involving human subjects conducted, supported or otherwise subject to regulation by any Federal Department or Agency.” </a:t>
            </a:r>
          </a:p>
          <a:p>
            <a:pPr marL="1140587" lvl="1" algn="ctr"/>
            <a:endParaRPr lang="en-US" altLang="x-none" sz="1617"/>
          </a:p>
          <a:p>
            <a:pPr marL="1140587" lvl="1" algn="ctr"/>
            <a:r>
              <a:rPr lang="en-US" altLang="x-none" sz="1617"/>
              <a:t>45 CFR 46.101(a)</a:t>
            </a:r>
          </a:p>
        </p:txBody>
      </p:sp>
      <p:sp>
        <p:nvSpPr>
          <p:cNvPr id="20" name="TextBox 19"/>
          <p:cNvSpPr txBox="1"/>
          <p:nvPr/>
        </p:nvSpPr>
        <p:spPr>
          <a:xfrm>
            <a:off x="408230" y="2040222"/>
            <a:ext cx="3927925" cy="1585434"/>
          </a:xfrm>
          <a:prstGeom prst="rect">
            <a:avLst/>
          </a:prstGeom>
          <a:noFill/>
        </p:spPr>
        <p:txBody>
          <a:bodyPr wrap="square" rtlCol="0">
            <a:spAutoFit/>
          </a:bodyPr>
          <a:lstStyle/>
          <a:p>
            <a:pPr algn="ctr"/>
            <a:r>
              <a:rPr lang="en-US" sz="1617">
                <a:solidFill>
                  <a:srgbClr val="0A2240"/>
                </a:solidFill>
              </a:rPr>
              <a:t>Not Human Subjects Determination</a:t>
            </a:r>
          </a:p>
          <a:p>
            <a:pPr algn="ctr"/>
            <a:endParaRPr lang="en-US" sz="1617">
              <a:solidFill>
                <a:srgbClr val="0A2240"/>
              </a:solidFill>
            </a:endParaRPr>
          </a:p>
          <a:p>
            <a:pPr marL="307958" indent="-307958">
              <a:buFont typeface="Arial" charset="0"/>
              <a:buChar char="•"/>
            </a:pPr>
            <a:r>
              <a:rPr lang="en-US" sz="1617">
                <a:solidFill>
                  <a:srgbClr val="0A2240"/>
                </a:solidFill>
              </a:rPr>
              <a:t>Projects not involving research</a:t>
            </a:r>
          </a:p>
          <a:p>
            <a:pPr marL="307958" indent="-307958">
              <a:buFont typeface="Arial" charset="0"/>
              <a:buChar char="•"/>
            </a:pPr>
            <a:endParaRPr lang="en-US" sz="1617">
              <a:solidFill>
                <a:srgbClr val="0A2240"/>
              </a:solidFill>
            </a:endParaRPr>
          </a:p>
          <a:p>
            <a:pPr marL="307958" indent="-307958">
              <a:buFont typeface="Arial" charset="0"/>
              <a:buChar char="•"/>
            </a:pPr>
            <a:r>
              <a:rPr lang="en-US" sz="1617">
                <a:solidFill>
                  <a:srgbClr val="0A2240"/>
                </a:solidFill>
              </a:rPr>
              <a:t>Projects not involving human subjects</a:t>
            </a:r>
          </a:p>
        </p:txBody>
      </p:sp>
      <p:grpSp>
        <p:nvGrpSpPr>
          <p:cNvPr id="9" name="Group 8"/>
          <p:cNvGrpSpPr/>
          <p:nvPr/>
        </p:nvGrpSpPr>
        <p:grpSpPr>
          <a:xfrm>
            <a:off x="9400327" y="55423"/>
            <a:ext cx="2398161" cy="1514898"/>
            <a:chOff x="3105068" y="1970775"/>
            <a:chExt cx="6536366" cy="5299453"/>
          </a:xfrm>
        </p:grpSpPr>
        <p:sp>
          <p:nvSpPr>
            <p:cNvPr id="10" name="Triangle 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rgbClr val="0A2240"/>
                </a:solidFill>
              </a:endParaRPr>
            </a:p>
          </p:txBody>
        </p:sp>
        <p:cxnSp>
          <p:nvCxnSpPr>
            <p:cNvPr id="11" name="Straight Connector 1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27849" y="6309812"/>
              <a:ext cx="3090793" cy="806383"/>
            </a:xfrm>
            <a:prstGeom prst="rect">
              <a:avLst/>
            </a:prstGeom>
            <a:noFill/>
          </p:spPr>
          <p:txBody>
            <a:bodyPr wrap="square" rtlCol="0">
              <a:spAutoFit/>
            </a:bodyPr>
            <a:lstStyle/>
            <a:p>
              <a:pPr algn="ctr"/>
              <a:r>
                <a:rPr lang="en-US" sz="898">
                  <a:solidFill>
                    <a:schemeClr val="tx1">
                      <a:lumMod val="75000"/>
                    </a:schemeClr>
                  </a:solidFill>
                </a:rPr>
                <a:t>Full Committee</a:t>
              </a:r>
            </a:p>
          </p:txBody>
        </p:sp>
        <p:sp>
          <p:nvSpPr>
            <p:cNvPr id="16" name="TextBox 15"/>
            <p:cNvSpPr txBox="1"/>
            <p:nvPr/>
          </p:nvSpPr>
          <p:spPr>
            <a:xfrm>
              <a:off x="4317662" y="5359561"/>
              <a:ext cx="4061340" cy="806383"/>
            </a:xfrm>
            <a:prstGeom prst="rect">
              <a:avLst/>
            </a:prstGeom>
            <a:noFill/>
          </p:spPr>
          <p:txBody>
            <a:bodyPr wrap="square" rtlCol="0">
              <a:spAutoFit/>
            </a:bodyPr>
            <a:lstStyle/>
            <a:p>
              <a:pPr algn="ctr"/>
              <a:r>
                <a:rPr lang="en-US" sz="898">
                  <a:solidFill>
                    <a:schemeClr val="tx1">
                      <a:lumMod val="75000"/>
                    </a:schemeClr>
                  </a:solidFill>
                </a:rPr>
                <a:t>Expedited</a:t>
              </a:r>
            </a:p>
          </p:txBody>
        </p:sp>
        <p:sp>
          <p:nvSpPr>
            <p:cNvPr id="18" name="TextBox 17"/>
            <p:cNvSpPr txBox="1"/>
            <p:nvPr/>
          </p:nvSpPr>
          <p:spPr>
            <a:xfrm>
              <a:off x="4640719" y="4461374"/>
              <a:ext cx="3415226" cy="806383"/>
            </a:xfrm>
            <a:prstGeom prst="rect">
              <a:avLst/>
            </a:prstGeom>
            <a:noFill/>
          </p:spPr>
          <p:txBody>
            <a:bodyPr wrap="square" rtlCol="0">
              <a:spAutoFit/>
            </a:bodyPr>
            <a:lstStyle/>
            <a:p>
              <a:pPr algn="ctr"/>
              <a:r>
                <a:rPr lang="en-US" sz="898">
                  <a:solidFill>
                    <a:schemeClr val="tx1">
                      <a:lumMod val="75000"/>
                    </a:schemeClr>
                  </a:solidFill>
                </a:rPr>
                <a:t>Limited IRB Review</a:t>
              </a:r>
            </a:p>
          </p:txBody>
        </p:sp>
        <p:cxnSp>
          <p:nvCxnSpPr>
            <p:cNvPr id="19" name="Straight Connector 18"/>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75086" y="3437664"/>
              <a:ext cx="1796322" cy="806383"/>
            </a:xfrm>
            <a:prstGeom prst="rect">
              <a:avLst/>
            </a:prstGeom>
            <a:noFill/>
          </p:spPr>
          <p:txBody>
            <a:bodyPr wrap="square" rtlCol="0">
              <a:spAutoFit/>
            </a:bodyPr>
            <a:lstStyle/>
            <a:p>
              <a:pPr algn="ctr"/>
              <a:r>
                <a:rPr lang="en-US" sz="898">
                  <a:solidFill>
                    <a:schemeClr val="tx1">
                      <a:lumMod val="75000"/>
                    </a:schemeClr>
                  </a:solidFill>
                </a:rPr>
                <a:t>Exempt</a:t>
              </a:r>
            </a:p>
          </p:txBody>
        </p:sp>
        <p:sp>
          <p:nvSpPr>
            <p:cNvPr id="22" name="TextBox 21"/>
            <p:cNvSpPr txBox="1"/>
            <p:nvPr/>
          </p:nvSpPr>
          <p:spPr>
            <a:xfrm>
              <a:off x="4405251" y="2305328"/>
              <a:ext cx="3653335" cy="1289764"/>
            </a:xfrm>
            <a:prstGeom prst="rect">
              <a:avLst/>
            </a:prstGeom>
            <a:noFill/>
          </p:spPr>
          <p:txBody>
            <a:bodyPr wrap="square" rtlCol="0">
              <a:spAutoFit/>
            </a:bodyPr>
            <a:lstStyle/>
            <a:p>
              <a:pPr algn="ctr"/>
              <a:r>
                <a:rPr lang="en-US" sz="898" b="1">
                  <a:solidFill>
                    <a:srgbClr val="0A2240"/>
                  </a:solidFill>
                </a:rPr>
                <a:t>Not Human Subjects Determination</a:t>
              </a:r>
            </a:p>
          </p:txBody>
        </p:sp>
      </p:grpSp>
      <p:pic>
        <p:nvPicPr>
          <p:cNvPr id="23" name="Picture 22"/>
          <p:cNvPicPr>
            <a:picLocks noChangeAspect="1"/>
          </p:cNvPicPr>
          <p:nvPr/>
        </p:nvPicPr>
        <p:blipFill>
          <a:blip r:embed="rId5" cstate="print"/>
          <a:stretch>
            <a:fillRect/>
          </a:stretch>
        </p:blipFill>
        <p:spPr>
          <a:xfrm>
            <a:off x="9938" y="55423"/>
            <a:ext cx="1186024" cy="1585045"/>
          </a:xfrm>
          <a:prstGeom prst="rect">
            <a:avLst/>
          </a:prstGeom>
        </p:spPr>
      </p:pic>
      <p:pic>
        <p:nvPicPr>
          <p:cNvPr id="2" name="Audio 1">
            <a:hlinkClick r:id="" action="ppaction://media"/>
            <a:extLst>
              <a:ext uri="{FF2B5EF4-FFF2-40B4-BE49-F238E27FC236}">
                <a16:creationId xmlns:a16="http://schemas.microsoft.com/office/drawing/2014/main" id="{9FC2CEDB-FB13-4F83-A6EC-4A46FB36A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50162"/>
      </p:ext>
    </p:extLst>
  </p:cSld>
  <p:clrMapOvr>
    <a:masterClrMapping/>
  </p:clrMapOvr>
  <mc:AlternateContent xmlns:mc="http://schemas.openxmlformats.org/markup-compatibility/2006" xmlns:p14="http://schemas.microsoft.com/office/powerpoint/2010/main">
    <mc:Choice Requires="p14">
      <p:transition spd="slow" p14:dur="2000" advTm="53252"/>
    </mc:Choice>
    <mc:Fallback xmlns="">
      <p:transition spd="slow" advTm="5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744"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635942" y="146407"/>
            <a:ext cx="7607224"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Not Human Subject Determinations</a:t>
            </a:r>
          </a:p>
          <a:p>
            <a:pPr defTabSz="821223"/>
            <a:endParaRPr lang="en-US" sz="2245"/>
          </a:p>
          <a:p>
            <a:pPr defTabSz="821223"/>
            <a:r>
              <a:rPr lang="en-US" sz="2155" b="0"/>
              <a:t>To require IRB review, the project most </a:t>
            </a:r>
            <a:r>
              <a:rPr lang="en-US" sz="2155"/>
              <a:t>both</a:t>
            </a:r>
            <a:r>
              <a:rPr lang="en-US" sz="2155" b="0"/>
              <a:t> be research and involve human subjects.</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a:solidFill>
                  <a:srgbClr val="0A2240"/>
                </a:solidFill>
              </a:rPr>
              <a:t>The Common Rule</a:t>
            </a:r>
          </a:p>
          <a:p>
            <a:pPr algn="ctr"/>
            <a:r>
              <a:rPr lang="en-US" sz="1617">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a:t>“All research involving human subjects conducted, supported or otherwise subject to regulation by any Federal Department or Agency.” </a:t>
            </a:r>
          </a:p>
          <a:p>
            <a:pPr marL="1140587" lvl="1" algn="ctr"/>
            <a:endParaRPr lang="en-US" altLang="x-none" sz="1078"/>
          </a:p>
          <a:p>
            <a:pPr marL="1140587" lvl="1" algn="ctr"/>
            <a:r>
              <a:rPr lang="en-US" altLang="x-none" sz="1078"/>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51649" y="38551"/>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pic>
        <p:nvPicPr>
          <p:cNvPr id="12" name="Audio 11">
            <a:hlinkClick r:id="" action="ppaction://media"/>
            <a:extLst>
              <a:ext uri="{FF2B5EF4-FFF2-40B4-BE49-F238E27FC236}">
                <a16:creationId xmlns:a16="http://schemas.microsoft.com/office/drawing/2014/main" id="{3B55628E-6BB3-4893-BFA9-5021AA5063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8198480"/>
      </p:ext>
    </p:extLst>
  </p:cSld>
  <p:clrMapOvr>
    <a:masterClrMapping/>
  </p:clrMapOvr>
  <mc:AlternateContent xmlns:mc="http://schemas.openxmlformats.org/markup-compatibility/2006" xmlns:p14="http://schemas.microsoft.com/office/powerpoint/2010/main">
    <mc:Choice Requires="p14">
      <p:transition spd="slow" p14:dur="2000" advTm="35814"/>
    </mc:Choice>
    <mc:Fallback xmlns="">
      <p:transition spd="slow" advTm="3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328" y="38609"/>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635942" y="146407"/>
            <a:ext cx="7607224" cy="13542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Not Human Subject Determinations</a:t>
            </a:r>
          </a:p>
          <a:p>
            <a:pPr defTabSz="821223"/>
            <a:endParaRPr lang="en-US" sz="2245"/>
          </a:p>
          <a:p>
            <a:pPr defTabSz="821223"/>
            <a:r>
              <a:rPr lang="en-US" altLang="x-none" sz="2155" b="0">
                <a:latin typeface="Verdana" charset="0"/>
                <a:ea typeface="Verdana" charset="0"/>
                <a:cs typeface="Verdana" charset="0"/>
                <a:sym typeface="Lucida Grande" charset="0"/>
              </a:rPr>
              <a:t>If the project does not fit the definition of research, </a:t>
            </a:r>
          </a:p>
          <a:p>
            <a:pPr defTabSz="821223"/>
            <a:r>
              <a:rPr lang="en-US" altLang="x-none" sz="2155" b="0">
                <a:latin typeface="Verdana" charset="0"/>
                <a:ea typeface="Verdana" charset="0"/>
                <a:cs typeface="Verdana" charset="0"/>
                <a:sym typeface="Lucida Grande" charset="0"/>
              </a:rPr>
              <a:t>IRB review is not required. </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a:solidFill>
                  <a:srgbClr val="0A2240"/>
                </a:solidFill>
              </a:rPr>
              <a:t>The Common Rule</a:t>
            </a:r>
          </a:p>
          <a:p>
            <a:pPr algn="ctr"/>
            <a:r>
              <a:rPr lang="en-US" sz="1617">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a:t>“All research involving human subjects conducted, supported or otherwise subject to regulation by any Federal Department or Agency.” </a:t>
            </a:r>
          </a:p>
          <a:p>
            <a:pPr marL="1140587" lvl="1" algn="ctr"/>
            <a:endParaRPr lang="en-US" altLang="x-none" sz="1078"/>
          </a:p>
          <a:p>
            <a:pPr marL="1140587" lvl="1" algn="ctr"/>
            <a:r>
              <a:rPr lang="en-US" altLang="x-none" sz="1078"/>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25880" y="29759"/>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sp>
        <p:nvSpPr>
          <p:cNvPr id="26" name="&quot;No&quot; Symbol 26">
            <a:extLst>
              <a:ext uri="{FF2B5EF4-FFF2-40B4-BE49-F238E27FC236}">
                <a16:creationId xmlns:a16="http://schemas.microsoft.com/office/drawing/2014/main" id="{BC061648-371A-437F-9E31-DED8CD145984}"/>
              </a:ext>
            </a:extLst>
          </p:cNvPr>
          <p:cNvSpPr/>
          <p:nvPr/>
        </p:nvSpPr>
        <p:spPr>
          <a:xfrm>
            <a:off x="367679" y="3017610"/>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41" name="&quot;No&quot; Symbol 26">
            <a:extLst>
              <a:ext uri="{FF2B5EF4-FFF2-40B4-BE49-F238E27FC236}">
                <a16:creationId xmlns:a16="http://schemas.microsoft.com/office/drawing/2014/main" id="{E004177A-DAA3-4106-823B-47C3122BC756}"/>
              </a:ext>
            </a:extLst>
          </p:cNvPr>
          <p:cNvSpPr/>
          <p:nvPr/>
        </p:nvSpPr>
        <p:spPr>
          <a:xfrm>
            <a:off x="8459549" y="2932737"/>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pic>
        <p:nvPicPr>
          <p:cNvPr id="2" name="Audio 1">
            <a:hlinkClick r:id="" action="ppaction://media"/>
            <a:extLst>
              <a:ext uri="{FF2B5EF4-FFF2-40B4-BE49-F238E27FC236}">
                <a16:creationId xmlns:a16="http://schemas.microsoft.com/office/drawing/2014/main" id="{67E59D00-DDF5-484A-9622-D5E9D96E86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0886332"/>
      </p:ext>
    </p:extLst>
  </p:cSld>
  <p:clrMapOvr>
    <a:masterClrMapping/>
  </p:clrMapOvr>
  <mc:AlternateContent xmlns:mc="http://schemas.openxmlformats.org/markup-compatibility/2006" xmlns:p14="http://schemas.microsoft.com/office/powerpoint/2010/main">
    <mc:Choice Requires="p14">
      <p:transition spd="slow" p14:dur="2000" advTm="12855"/>
    </mc:Choice>
    <mc:Fallback xmlns="">
      <p:transition spd="slow" advTm="1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536" y="29817"/>
            <a:ext cx="11797256" cy="158504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486975" y="133951"/>
            <a:ext cx="7607224" cy="13065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Not Human Subject Determinations</a:t>
            </a:r>
          </a:p>
          <a:p>
            <a:pPr defTabSz="821223"/>
            <a:endParaRPr lang="en-US" sz="2245"/>
          </a:p>
          <a:p>
            <a:r>
              <a:rPr lang="en-US" altLang="x-none" sz="2000" b="0">
                <a:latin typeface="Verdana" charset="0"/>
                <a:ea typeface="Verdana" charset="0"/>
                <a:cs typeface="Verdana" charset="0"/>
                <a:sym typeface="Lucida Grande" charset="0"/>
              </a:rPr>
              <a:t>Likewise, if the project does not involve human subjects, IRB review is not required. </a:t>
            </a:r>
          </a:p>
        </p:txBody>
      </p:sp>
      <p:sp>
        <p:nvSpPr>
          <p:cNvPr id="6" name="Text Placeholder 5"/>
          <p:cNvSpPr txBox="1">
            <a:spLocks/>
          </p:cNvSpPr>
          <p:nvPr/>
        </p:nvSpPr>
        <p:spPr>
          <a:xfrm>
            <a:off x="877656" y="5321150"/>
            <a:ext cx="1916194"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Research</a:t>
            </a:r>
          </a:p>
        </p:txBody>
      </p:sp>
      <p:sp>
        <p:nvSpPr>
          <p:cNvPr id="7" name="Text Placeholder 5"/>
          <p:cNvSpPr txBox="1">
            <a:spLocks/>
          </p:cNvSpPr>
          <p:nvPr/>
        </p:nvSpPr>
        <p:spPr>
          <a:xfrm>
            <a:off x="3113348" y="532115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a:t>
            </a:r>
          </a:p>
        </p:txBody>
      </p:sp>
      <p:sp>
        <p:nvSpPr>
          <p:cNvPr id="8" name="Text Placeholder 5"/>
          <p:cNvSpPr txBox="1">
            <a:spLocks/>
          </p:cNvSpPr>
          <p:nvPr/>
        </p:nvSpPr>
        <p:spPr>
          <a:xfrm>
            <a:off x="3972542" y="5345250"/>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Human Subjects </a:t>
            </a:r>
          </a:p>
        </p:txBody>
      </p:sp>
      <p:sp>
        <p:nvSpPr>
          <p:cNvPr id="9" name="Text Placeholder 5"/>
          <p:cNvSpPr txBox="1">
            <a:spLocks/>
          </p:cNvSpPr>
          <p:nvPr/>
        </p:nvSpPr>
        <p:spPr>
          <a:xfrm>
            <a:off x="7577726" y="5283522"/>
            <a:ext cx="471208"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a:t>
            </a:r>
          </a:p>
        </p:txBody>
      </p:sp>
      <p:sp>
        <p:nvSpPr>
          <p:cNvPr id="10" name="Text Placeholder 5"/>
          <p:cNvSpPr txBox="1">
            <a:spLocks/>
          </p:cNvSpPr>
          <p:nvPr/>
        </p:nvSpPr>
        <p:spPr>
          <a:xfrm>
            <a:off x="8459549" y="5283522"/>
            <a:ext cx="3308316" cy="472356"/>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2874"/>
              <a:t>IRB Jurisdiction</a:t>
            </a:r>
          </a:p>
        </p:txBody>
      </p:sp>
      <p:sp>
        <p:nvSpPr>
          <p:cNvPr id="17" name="Oval 16"/>
          <p:cNvSpPr/>
          <p:nvPr/>
        </p:nvSpPr>
        <p:spPr>
          <a:xfrm>
            <a:off x="8459549" y="2917931"/>
            <a:ext cx="2771347" cy="2213761"/>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8" name="TextBox 17"/>
          <p:cNvSpPr txBox="1"/>
          <p:nvPr/>
        </p:nvSpPr>
        <p:spPr>
          <a:xfrm>
            <a:off x="8728435" y="3134095"/>
            <a:ext cx="2233575" cy="590033"/>
          </a:xfrm>
          <a:prstGeom prst="rect">
            <a:avLst/>
          </a:prstGeom>
          <a:noFill/>
        </p:spPr>
        <p:txBody>
          <a:bodyPr wrap="square" rtlCol="0">
            <a:spAutoFit/>
          </a:bodyPr>
          <a:lstStyle/>
          <a:p>
            <a:pPr algn="ctr"/>
            <a:r>
              <a:rPr lang="en-US" sz="1617">
                <a:solidFill>
                  <a:srgbClr val="0A2240"/>
                </a:solidFill>
              </a:rPr>
              <a:t>The Common Rule</a:t>
            </a:r>
          </a:p>
          <a:p>
            <a:pPr algn="ctr"/>
            <a:r>
              <a:rPr lang="en-US" sz="1617">
                <a:solidFill>
                  <a:srgbClr val="0A2240"/>
                </a:solidFill>
              </a:rPr>
              <a:t>45 CFR 46</a:t>
            </a:r>
          </a:p>
        </p:txBody>
      </p:sp>
      <p:sp>
        <p:nvSpPr>
          <p:cNvPr id="19" name="Rectangle 18"/>
          <p:cNvSpPr/>
          <p:nvPr/>
        </p:nvSpPr>
        <p:spPr>
          <a:xfrm>
            <a:off x="7774685" y="3777068"/>
            <a:ext cx="3187325" cy="1253485"/>
          </a:xfrm>
          <a:prstGeom prst="rect">
            <a:avLst/>
          </a:prstGeom>
        </p:spPr>
        <p:txBody>
          <a:bodyPr wrap="square">
            <a:spAutoFit/>
          </a:bodyPr>
          <a:lstStyle/>
          <a:p>
            <a:pPr marL="1140587" lvl="1" algn="ctr"/>
            <a:r>
              <a:rPr lang="en-US" altLang="x-none" sz="1078"/>
              <a:t>“All research involving human subjects conducted, supported or otherwise subject to regulation by any Federal Department or Agency.” </a:t>
            </a:r>
          </a:p>
          <a:p>
            <a:pPr marL="1140587" lvl="1" algn="ctr"/>
            <a:endParaRPr lang="en-US" altLang="x-none" sz="1078"/>
          </a:p>
          <a:p>
            <a:pPr marL="1140587" lvl="1" algn="ctr"/>
            <a:r>
              <a:rPr lang="en-US" altLang="x-none" sz="1078"/>
              <a:t>45 CFR 46.101(a)</a:t>
            </a:r>
          </a:p>
        </p:txBody>
      </p:sp>
      <p:grpSp>
        <p:nvGrpSpPr>
          <p:cNvPr id="29" name="Group 28"/>
          <p:cNvGrpSpPr/>
          <p:nvPr/>
        </p:nvGrpSpPr>
        <p:grpSpPr>
          <a:xfrm>
            <a:off x="9400327" y="29758"/>
            <a:ext cx="2398161" cy="1514898"/>
            <a:chOff x="3105068" y="1970775"/>
            <a:chExt cx="6536366" cy="5299453"/>
          </a:xfrm>
        </p:grpSpPr>
        <p:sp>
          <p:nvSpPr>
            <p:cNvPr id="30" name="Triangle 29"/>
            <p:cNvSpPr/>
            <p:nvPr/>
          </p:nvSpPr>
          <p:spPr>
            <a:xfrm>
              <a:off x="3105068" y="1970775"/>
              <a:ext cx="6536366" cy="5299453"/>
            </a:xfrm>
            <a:prstGeom prst="triangl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rgbClr val="0A2240"/>
                </a:solidFill>
              </a:endParaRPr>
            </a:p>
          </p:txBody>
        </p:sp>
        <p:cxnSp>
          <p:nvCxnSpPr>
            <p:cNvPr id="31" name="Straight Connector 30"/>
            <p:cNvCxnSpPr/>
            <p:nvPr/>
          </p:nvCxnSpPr>
          <p:spPr>
            <a:xfrm>
              <a:off x="5475084" y="3393405"/>
              <a:ext cx="1796324" cy="14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99505" y="5231506"/>
              <a:ext cx="3947482" cy="204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2547" y="6185201"/>
              <a:ext cx="5231571" cy="39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27849" y="6309812"/>
              <a:ext cx="3090793" cy="806383"/>
            </a:xfrm>
            <a:prstGeom prst="rect">
              <a:avLst/>
            </a:prstGeom>
            <a:noFill/>
          </p:spPr>
          <p:txBody>
            <a:bodyPr wrap="square" rtlCol="0">
              <a:spAutoFit/>
            </a:bodyPr>
            <a:lstStyle/>
            <a:p>
              <a:pPr algn="ctr"/>
              <a:r>
                <a:rPr lang="en-US" sz="898">
                  <a:solidFill>
                    <a:schemeClr val="tx1">
                      <a:lumMod val="75000"/>
                    </a:schemeClr>
                  </a:solidFill>
                </a:rPr>
                <a:t>Full Committee</a:t>
              </a:r>
            </a:p>
          </p:txBody>
        </p:sp>
        <p:sp>
          <p:nvSpPr>
            <p:cNvPr id="35" name="TextBox 34"/>
            <p:cNvSpPr txBox="1"/>
            <p:nvPr/>
          </p:nvSpPr>
          <p:spPr>
            <a:xfrm>
              <a:off x="4317662" y="5359561"/>
              <a:ext cx="4061340" cy="806383"/>
            </a:xfrm>
            <a:prstGeom prst="rect">
              <a:avLst/>
            </a:prstGeom>
            <a:noFill/>
          </p:spPr>
          <p:txBody>
            <a:bodyPr wrap="square" rtlCol="0">
              <a:spAutoFit/>
            </a:bodyPr>
            <a:lstStyle/>
            <a:p>
              <a:pPr algn="ctr"/>
              <a:r>
                <a:rPr lang="en-US" sz="898">
                  <a:solidFill>
                    <a:schemeClr val="tx1">
                      <a:lumMod val="75000"/>
                    </a:schemeClr>
                  </a:solidFill>
                </a:rPr>
                <a:t>Expedited</a:t>
              </a:r>
            </a:p>
          </p:txBody>
        </p:sp>
        <p:sp>
          <p:nvSpPr>
            <p:cNvPr id="36" name="TextBox 35"/>
            <p:cNvSpPr txBox="1"/>
            <p:nvPr/>
          </p:nvSpPr>
          <p:spPr>
            <a:xfrm>
              <a:off x="4640719" y="4461374"/>
              <a:ext cx="3415226" cy="806383"/>
            </a:xfrm>
            <a:prstGeom prst="rect">
              <a:avLst/>
            </a:prstGeom>
            <a:noFill/>
          </p:spPr>
          <p:txBody>
            <a:bodyPr wrap="square" rtlCol="0">
              <a:spAutoFit/>
            </a:bodyPr>
            <a:lstStyle/>
            <a:p>
              <a:pPr algn="ctr"/>
              <a:r>
                <a:rPr lang="en-US" sz="898">
                  <a:solidFill>
                    <a:schemeClr val="tx1">
                      <a:lumMod val="75000"/>
                    </a:schemeClr>
                  </a:solidFill>
                </a:rPr>
                <a:t>Limited IRB Review</a:t>
              </a:r>
            </a:p>
          </p:txBody>
        </p:sp>
        <p:cxnSp>
          <p:nvCxnSpPr>
            <p:cNvPr id="37" name="Straight Connector 36"/>
            <p:cNvCxnSpPr/>
            <p:nvPr/>
          </p:nvCxnSpPr>
          <p:spPr>
            <a:xfrm flipV="1">
              <a:off x="4931761" y="4287111"/>
              <a:ext cx="2908093" cy="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75086" y="3437664"/>
              <a:ext cx="1796322" cy="806383"/>
            </a:xfrm>
            <a:prstGeom prst="rect">
              <a:avLst/>
            </a:prstGeom>
            <a:noFill/>
          </p:spPr>
          <p:txBody>
            <a:bodyPr wrap="square" rtlCol="0">
              <a:spAutoFit/>
            </a:bodyPr>
            <a:lstStyle/>
            <a:p>
              <a:pPr algn="ctr"/>
              <a:r>
                <a:rPr lang="en-US" sz="898">
                  <a:solidFill>
                    <a:schemeClr val="tx1">
                      <a:lumMod val="75000"/>
                    </a:schemeClr>
                  </a:solidFill>
                </a:rPr>
                <a:t>Exempt</a:t>
              </a:r>
            </a:p>
          </p:txBody>
        </p:sp>
        <p:sp>
          <p:nvSpPr>
            <p:cNvPr id="39" name="TextBox 38"/>
            <p:cNvSpPr txBox="1"/>
            <p:nvPr/>
          </p:nvSpPr>
          <p:spPr>
            <a:xfrm>
              <a:off x="4405251" y="2305328"/>
              <a:ext cx="3653335" cy="1289764"/>
            </a:xfrm>
            <a:prstGeom prst="rect">
              <a:avLst/>
            </a:prstGeom>
            <a:noFill/>
          </p:spPr>
          <p:txBody>
            <a:bodyPr wrap="square" rtlCol="0">
              <a:spAutoFit/>
            </a:bodyPr>
            <a:lstStyle/>
            <a:p>
              <a:pPr algn="ctr"/>
              <a:r>
                <a:rPr lang="en-US" sz="898" b="1">
                  <a:solidFill>
                    <a:srgbClr val="0A2240"/>
                  </a:solidFill>
                </a:rPr>
                <a:t>Not Human Subjects Determination</a:t>
              </a:r>
            </a:p>
          </p:txBody>
        </p:sp>
      </p:grpSp>
      <p:pic>
        <p:nvPicPr>
          <p:cNvPr id="27" name="Picture 26"/>
          <p:cNvPicPr>
            <a:picLocks noChangeAspect="1"/>
          </p:cNvPicPr>
          <p:nvPr/>
        </p:nvPicPr>
        <p:blipFill>
          <a:blip r:embed="rId4" cstate="print"/>
          <a:stretch>
            <a:fillRect/>
          </a:stretch>
        </p:blipFill>
        <p:spPr>
          <a:xfrm>
            <a:off x="14828" y="29758"/>
            <a:ext cx="1320440" cy="1585046"/>
          </a:xfrm>
          <a:prstGeom prst="rect">
            <a:avLst/>
          </a:prstGeom>
        </p:spPr>
      </p:pic>
      <p:pic>
        <p:nvPicPr>
          <p:cNvPr id="28" name="Picture 27"/>
          <p:cNvPicPr>
            <a:picLocks noChangeAspect="1"/>
          </p:cNvPicPr>
          <p:nvPr/>
        </p:nvPicPr>
        <p:blipFill>
          <a:blip r:embed="rId5" cstate="print">
            <a:alphaModFix amt="70000"/>
          </a:blip>
          <a:stretch>
            <a:fillRect/>
          </a:stretch>
        </p:blipFill>
        <p:spPr>
          <a:xfrm>
            <a:off x="785359" y="2918296"/>
            <a:ext cx="1939060" cy="2415298"/>
          </a:xfrm>
          <a:prstGeom prst="rect">
            <a:avLst/>
          </a:prstGeom>
        </p:spPr>
      </p:pic>
      <p:pic>
        <p:nvPicPr>
          <p:cNvPr id="40" name="Picture 39"/>
          <p:cNvPicPr>
            <a:picLocks noChangeAspect="1"/>
          </p:cNvPicPr>
          <p:nvPr/>
        </p:nvPicPr>
        <p:blipFill>
          <a:blip r:embed="rId6"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4290598" y="3051309"/>
            <a:ext cx="2509372" cy="2269841"/>
          </a:xfrm>
          <a:prstGeom prst="rect">
            <a:avLst/>
          </a:prstGeom>
          <a:solidFill>
            <a:schemeClr val="bg2"/>
          </a:solidFill>
        </p:spPr>
      </p:pic>
      <p:sp>
        <p:nvSpPr>
          <p:cNvPr id="26" name="&quot;No&quot; Symbol 26">
            <a:extLst>
              <a:ext uri="{FF2B5EF4-FFF2-40B4-BE49-F238E27FC236}">
                <a16:creationId xmlns:a16="http://schemas.microsoft.com/office/drawing/2014/main" id="{BC061648-371A-437F-9E31-DED8CD145984}"/>
              </a:ext>
            </a:extLst>
          </p:cNvPr>
          <p:cNvSpPr/>
          <p:nvPr/>
        </p:nvSpPr>
        <p:spPr>
          <a:xfrm>
            <a:off x="4053880" y="3051309"/>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41" name="&quot;No&quot; Symbol 26">
            <a:extLst>
              <a:ext uri="{FF2B5EF4-FFF2-40B4-BE49-F238E27FC236}">
                <a16:creationId xmlns:a16="http://schemas.microsoft.com/office/drawing/2014/main" id="{E004177A-DAA3-4106-823B-47C3122BC756}"/>
              </a:ext>
            </a:extLst>
          </p:cNvPr>
          <p:cNvSpPr/>
          <p:nvPr/>
        </p:nvSpPr>
        <p:spPr>
          <a:xfrm>
            <a:off x="8459549" y="2932737"/>
            <a:ext cx="2771347" cy="2216669"/>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pic>
        <p:nvPicPr>
          <p:cNvPr id="2" name="Audio 1">
            <a:hlinkClick r:id="" action="ppaction://media"/>
            <a:extLst>
              <a:ext uri="{FF2B5EF4-FFF2-40B4-BE49-F238E27FC236}">
                <a16:creationId xmlns:a16="http://schemas.microsoft.com/office/drawing/2014/main" id="{CA67AA03-0861-4663-87F8-4BBE1DB05D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063444"/>
      </p:ext>
    </p:extLst>
  </p:cSld>
  <p:clrMapOvr>
    <a:masterClrMapping/>
  </p:clrMapOvr>
  <mc:AlternateContent xmlns:mc="http://schemas.openxmlformats.org/markup-compatibility/2006" xmlns:p14="http://schemas.microsoft.com/office/powerpoint/2010/main">
    <mc:Choice Requires="p14">
      <p:transition spd="slow" p14:dur="2000" advTm="9885"/>
    </mc:Choice>
    <mc:Fallback xmlns="">
      <p:transition spd="slow" advTm="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192"/>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758141" y="173068"/>
            <a:ext cx="8242256"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245" b="0"/>
              <a:t>The definition for a human subject is multi-faceted.</a:t>
            </a:r>
          </a:p>
          <a:p>
            <a:pPr defTabSz="821223"/>
            <a:r>
              <a:rPr lang="en-US" sz="2245" b="0"/>
              <a:t>Let’s take it step by step.</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16" name="Rectangle 2"/>
          <p:cNvSpPr>
            <a:spLocks noChangeArrowheads="1"/>
          </p:cNvSpPr>
          <p:nvPr/>
        </p:nvSpPr>
        <p:spPr bwMode="auto">
          <a:xfrm>
            <a:off x="1301288" y="2269616"/>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means a living individual about whom an investigator (whether professional or student) conducting research:</a:t>
            </a:r>
            <a:endParaRPr lang="en-US" altLang="x-none" sz="1796">
              <a:latin typeface="Verdana" charset="0"/>
              <a:ea typeface="Verdana" charset="0"/>
              <a:cs typeface="Verdana" charset="0"/>
            </a:endParaRPr>
          </a:p>
        </p:txBody>
      </p:sp>
      <p:sp>
        <p:nvSpPr>
          <p:cNvPr id="17" name="Rectangle 16"/>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 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8" name="Rectangle 17"/>
          <p:cNvSpPr/>
          <p:nvPr/>
        </p:nvSpPr>
        <p:spPr>
          <a:xfrm>
            <a:off x="1301288" y="4926307"/>
            <a:ext cx="5465262" cy="921406"/>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identifiable private information or identifiable biospecimens.</a:t>
            </a:r>
          </a:p>
        </p:txBody>
      </p:sp>
      <p:sp>
        <p:nvSpPr>
          <p:cNvPr id="12"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pic>
        <p:nvPicPr>
          <p:cNvPr id="13" name="Picture 12"/>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10371654" y="63704"/>
            <a:ext cx="1811554" cy="1600644"/>
          </a:xfrm>
          <a:prstGeom prst="rect">
            <a:avLst/>
          </a:prstGeom>
        </p:spPr>
      </p:pic>
      <p:pic>
        <p:nvPicPr>
          <p:cNvPr id="14" name="Picture 13"/>
          <p:cNvPicPr>
            <a:picLocks noChangeAspect="1"/>
          </p:cNvPicPr>
          <p:nvPr/>
        </p:nvPicPr>
        <p:blipFill>
          <a:blip r:embed="rId6" cstate="print"/>
          <a:stretch>
            <a:fillRect/>
          </a:stretch>
        </p:blipFill>
        <p:spPr>
          <a:xfrm>
            <a:off x="115264" y="62348"/>
            <a:ext cx="1186024" cy="1585045"/>
          </a:xfrm>
          <a:prstGeom prst="rect">
            <a:avLst/>
          </a:prstGeom>
        </p:spPr>
      </p:pic>
      <p:pic>
        <p:nvPicPr>
          <p:cNvPr id="6" name="Audio 5">
            <a:hlinkClick r:id="" action="ppaction://media"/>
            <a:extLst>
              <a:ext uri="{FF2B5EF4-FFF2-40B4-BE49-F238E27FC236}">
                <a16:creationId xmlns:a16="http://schemas.microsoft.com/office/drawing/2014/main" id="{7D7F8259-8963-4FB3-82C4-8A8672CA33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4202064"/>
      </p:ext>
    </p:extLst>
  </p:cSld>
  <p:clrMapOvr>
    <a:masterClrMapping/>
  </p:clrMapOvr>
  <mc:AlternateContent xmlns:mc="http://schemas.openxmlformats.org/markup-compatibility/2006" xmlns:p14="http://schemas.microsoft.com/office/powerpoint/2010/main">
    <mc:Choice Requires="p14">
      <p:transition spd="slow" p14:dur="2000" advTm="14213"/>
    </mc:Choice>
    <mc:Fallback xmlns="">
      <p:transition spd="slow" advTm="1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92" y="1669904"/>
            <a:ext cx="12192000" cy="49836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5" name="Title 3"/>
          <p:cNvSpPr txBox="1">
            <a:spLocks/>
          </p:cNvSpPr>
          <p:nvPr/>
        </p:nvSpPr>
        <p:spPr bwMode="auto">
          <a:xfrm>
            <a:off x="1940144" y="126457"/>
            <a:ext cx="7886116" cy="13819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Defining Human Subject</a:t>
            </a:r>
          </a:p>
          <a:p>
            <a:pPr defTabSz="821223"/>
            <a:endParaRPr lang="en-US" sz="2245"/>
          </a:p>
          <a:p>
            <a:pPr defTabSz="821223"/>
            <a:r>
              <a:rPr lang="en-US" sz="2245" b="0"/>
              <a:t>First, regulations limits IRB review to those projects with living individuals.</a:t>
            </a:r>
          </a:p>
        </p:txBody>
      </p:sp>
      <p:sp>
        <p:nvSpPr>
          <p:cNvPr id="7" name="Rectangle 5"/>
          <p:cNvSpPr txBox="1">
            <a:spLocks noChangeArrowheads="1"/>
          </p:cNvSpPr>
          <p:nvPr/>
        </p:nvSpPr>
        <p:spPr>
          <a:xfrm>
            <a:off x="1234886" y="5221020"/>
            <a:ext cx="11300086" cy="27228985"/>
          </a:xfrm>
          <a:prstGeom prst="rect">
            <a:avLst/>
          </a:prstGeom>
        </p:spPr>
        <p:txBody>
          <a:bodyPr/>
          <a:lst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defTabSz="821223">
              <a:buNone/>
            </a:pPr>
            <a:endParaRPr lang="en-US" sz="1796">
              <a:latin typeface="Verdana" charset="0"/>
              <a:ea typeface="Verdana" charset="0"/>
              <a:cs typeface="Verdana" charset="0"/>
              <a:sym typeface="Verdana" charset="0"/>
            </a:endParaRPr>
          </a:p>
        </p:txBody>
      </p:sp>
      <p:sp>
        <p:nvSpPr>
          <p:cNvPr id="4" name="Rectangle 2"/>
          <p:cNvSpPr>
            <a:spLocks noChangeArrowheads="1"/>
          </p:cNvSpPr>
          <p:nvPr/>
        </p:nvSpPr>
        <p:spPr bwMode="auto">
          <a:xfrm>
            <a:off x="1301288" y="2269616"/>
            <a:ext cx="5465262" cy="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defTabSz="821223" eaLnBrk="0" fontAlgn="base" hangingPunct="0">
              <a:spcBef>
                <a:spcPct val="0"/>
              </a:spcBef>
              <a:spcAft>
                <a:spcPct val="0"/>
              </a:spcAft>
            </a:pPr>
            <a:r>
              <a:rPr lang="x-none" altLang="x-none" sz="1796">
                <a:latin typeface="Verdana" charset="0"/>
                <a:ea typeface="Verdana" charset="0"/>
                <a:cs typeface="Verdana" charset="0"/>
              </a:rPr>
              <a:t>Human subject </a:t>
            </a:r>
            <a:r>
              <a:rPr lang="x-none" altLang="x-none" sz="1796" b="1">
                <a:latin typeface="Verdana" charset="0"/>
                <a:ea typeface="Verdana" charset="0"/>
                <a:cs typeface="Verdana" charset="0"/>
              </a:rPr>
              <a:t>means a living individual </a:t>
            </a:r>
            <a:r>
              <a:rPr lang="x-none" altLang="x-none" sz="1796">
                <a:latin typeface="Verdana" charset="0"/>
                <a:ea typeface="Verdana" charset="0"/>
                <a:cs typeface="Verdana" charset="0"/>
              </a:rPr>
              <a:t>about whom an investigator (whether professional or student) conducting research:</a:t>
            </a:r>
            <a:endParaRPr lang="en-US" altLang="x-none" sz="1796">
              <a:latin typeface="Verdana" charset="0"/>
              <a:ea typeface="Verdana" charset="0"/>
              <a:cs typeface="Verdana" charset="0"/>
            </a:endParaRPr>
          </a:p>
        </p:txBody>
      </p:sp>
      <p:sp>
        <p:nvSpPr>
          <p:cNvPr id="12" name="Rectangle 2"/>
          <p:cNvSpPr>
            <a:spLocks noChangeArrowheads="1"/>
          </p:cNvSpPr>
          <p:nvPr/>
        </p:nvSpPr>
        <p:spPr bwMode="auto">
          <a:xfrm>
            <a:off x="1301288" y="3321654"/>
            <a:ext cx="5465262" cy="14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82125" tIns="41062" rIns="82125" bIns="41062" numCol="1" anchor="ctr" anchorCtr="0" compatLnSpc="1">
            <a:prstTxWarp prst="textNoShape">
              <a:avLst/>
            </a:prstTxWarp>
            <a:spAutoFit/>
          </a:bodyPr>
          <a:lstStyle/>
          <a:p>
            <a:pPr marL="461938" indent="-461938" defTabSz="821223" eaLnBrk="0" fontAlgn="base" hangingPunct="0">
              <a:spcBef>
                <a:spcPct val="0"/>
              </a:spcBef>
              <a:spcAft>
                <a:spcPct val="0"/>
              </a:spcAft>
              <a:buFontTx/>
              <a:buAutoNum type="romanLcParenBoth"/>
            </a:pPr>
            <a:r>
              <a:rPr lang="x-none" altLang="x-none" sz="1796">
                <a:latin typeface="Verdana" charset="0"/>
                <a:ea typeface="Verdana" charset="0"/>
                <a:cs typeface="Verdana" charset="0"/>
              </a:rPr>
              <a:t>Obtains information or biospecimens through intervention or interaction with the individual, and uses, studies, or analyzes the information or biospecimens</a:t>
            </a:r>
            <a:r>
              <a:rPr lang="en-US" altLang="x-none" sz="1796">
                <a:latin typeface="Verdana" charset="0"/>
                <a:ea typeface="Verdana" charset="0"/>
                <a:cs typeface="Verdana" charset="0"/>
              </a:rPr>
              <a:t> or</a:t>
            </a:r>
          </a:p>
        </p:txBody>
      </p:sp>
      <p:sp>
        <p:nvSpPr>
          <p:cNvPr id="15" name="Rectangle 14"/>
          <p:cNvSpPr/>
          <p:nvPr/>
        </p:nvSpPr>
        <p:spPr>
          <a:xfrm>
            <a:off x="1301288" y="4926307"/>
            <a:ext cx="5465262" cy="921406"/>
          </a:xfrm>
          <a:prstGeom prst="rect">
            <a:avLst/>
          </a:prstGeom>
        </p:spPr>
        <p:txBody>
          <a:bodyPr wrap="square">
            <a:spAutoFit/>
          </a:bodyPr>
          <a:lstStyle/>
          <a:p>
            <a:pPr marL="461938" indent="-461938" defTabSz="821223" eaLnBrk="0" fontAlgn="base" hangingPunct="0">
              <a:spcBef>
                <a:spcPct val="0"/>
              </a:spcBef>
              <a:spcAft>
                <a:spcPct val="0"/>
              </a:spcAft>
            </a:pPr>
            <a:r>
              <a:rPr lang="en-US" altLang="x-none" sz="1796">
                <a:latin typeface="Verdana" charset="0"/>
                <a:ea typeface="Verdana" charset="0"/>
                <a:cs typeface="Verdana" charset="0"/>
              </a:rPr>
              <a:t>(ii) </a:t>
            </a:r>
            <a:r>
              <a:rPr lang="x-none" altLang="x-none" sz="1796">
                <a:latin typeface="Verdana" charset="0"/>
                <a:ea typeface="Verdana" charset="0"/>
                <a:cs typeface="Verdana" charset="0"/>
              </a:rPr>
              <a:t>Obtains, uses, studies, analyzes, or generates identifiable private information or identifiable biospecimens.</a:t>
            </a:r>
          </a:p>
        </p:txBody>
      </p:sp>
      <p:sp>
        <p:nvSpPr>
          <p:cNvPr id="13" name="Oval 12"/>
          <p:cNvSpPr/>
          <p:nvPr/>
        </p:nvSpPr>
        <p:spPr>
          <a:xfrm>
            <a:off x="446454" y="1824574"/>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1</a:t>
            </a:r>
          </a:p>
        </p:txBody>
      </p:sp>
      <p:cxnSp>
        <p:nvCxnSpPr>
          <p:cNvPr id="6" name="Straight Arrow Connector 5"/>
          <p:cNvCxnSpPr/>
          <p:nvPr/>
        </p:nvCxnSpPr>
        <p:spPr>
          <a:xfrm>
            <a:off x="6570544" y="2683376"/>
            <a:ext cx="628769" cy="1"/>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71607" y="1872555"/>
            <a:ext cx="4372110" cy="2775765"/>
          </a:xfrm>
          <a:prstGeom prst="rect">
            <a:avLst/>
          </a:prstGeom>
          <a:solidFill>
            <a:schemeClr val="bg2"/>
          </a:solidFill>
          <a:ln w="57150">
            <a:solidFill>
              <a:srgbClr val="0A2240"/>
            </a:solidFill>
          </a:ln>
        </p:spPr>
        <p:txBody>
          <a:bodyPr wrap="square" lIns="164250" tIns="82125" rIns="164250" bIns="82125" rtlCol="0">
            <a:noAutofit/>
          </a:bodyPr>
          <a:lstStyle/>
          <a:p>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Projects reviewing records of </a:t>
            </a:r>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deceased</a:t>
            </a:r>
            <a:r>
              <a:rPr lang="en-US" sz="1437">
                <a:solidFill>
                  <a:srgbClr val="0A2240"/>
                </a:solidFill>
                <a:latin typeface="Verdana" panose="020B0604030504040204" pitchFamily="34" charset="0"/>
                <a:ea typeface="Verdana" panose="020B0604030504040204" pitchFamily="34" charset="0"/>
                <a:cs typeface="Verdana" panose="020B0604030504040204" pitchFamily="34" charset="0"/>
              </a:rPr>
              <a:t> persons would not involve human subjects. </a:t>
            </a:r>
          </a:p>
          <a:p>
            <a:endParaRPr lang="en-US" sz="1437" b="1">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37" b="1">
                <a:solidFill>
                  <a:srgbClr val="0A2240"/>
                </a:solidFill>
                <a:latin typeface="Verdana" panose="020B0604030504040204" pitchFamily="34" charset="0"/>
                <a:ea typeface="Verdana" panose="020B0604030504040204" pitchFamily="34" charset="0"/>
                <a:cs typeface="Verdana" panose="020B0604030504040204" pitchFamily="34" charset="0"/>
              </a:rPr>
              <a:t>No IRB review is required.</a:t>
            </a:r>
          </a:p>
        </p:txBody>
      </p:sp>
      <p:sp>
        <p:nvSpPr>
          <p:cNvPr id="18" name="Text Placeholder 5"/>
          <p:cNvSpPr txBox="1">
            <a:spLocks/>
          </p:cNvSpPr>
          <p:nvPr/>
        </p:nvSpPr>
        <p:spPr>
          <a:xfrm>
            <a:off x="7535095" y="4266196"/>
            <a:ext cx="940116" cy="210339"/>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1078"/>
              <a:t>Research</a:t>
            </a:r>
          </a:p>
        </p:txBody>
      </p:sp>
      <p:sp>
        <p:nvSpPr>
          <p:cNvPr id="19" name="Text Placeholder 5"/>
          <p:cNvSpPr txBox="1">
            <a:spLocks/>
          </p:cNvSpPr>
          <p:nvPr/>
        </p:nvSpPr>
        <p:spPr>
          <a:xfrm>
            <a:off x="8520689" y="4236491"/>
            <a:ext cx="280264" cy="24004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898"/>
              <a:t>+</a:t>
            </a:r>
          </a:p>
        </p:txBody>
      </p:sp>
      <p:sp>
        <p:nvSpPr>
          <p:cNvPr id="20" name="Text Placeholder 5"/>
          <p:cNvSpPr txBox="1">
            <a:spLocks/>
          </p:cNvSpPr>
          <p:nvPr/>
        </p:nvSpPr>
        <p:spPr>
          <a:xfrm>
            <a:off x="8821388" y="4263042"/>
            <a:ext cx="1361862" cy="20004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898"/>
              <a:t>Human Subjects </a:t>
            </a:r>
          </a:p>
        </p:txBody>
      </p:sp>
      <p:sp>
        <p:nvSpPr>
          <p:cNvPr id="21" name="Text Placeholder 5"/>
          <p:cNvSpPr txBox="1">
            <a:spLocks/>
          </p:cNvSpPr>
          <p:nvPr/>
        </p:nvSpPr>
        <p:spPr>
          <a:xfrm>
            <a:off x="9957736" y="4236491"/>
            <a:ext cx="219314" cy="214518"/>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1078"/>
              <a:t>=</a:t>
            </a:r>
          </a:p>
        </p:txBody>
      </p:sp>
      <p:sp>
        <p:nvSpPr>
          <p:cNvPr id="22" name="Text Placeholder 5"/>
          <p:cNvSpPr txBox="1">
            <a:spLocks/>
          </p:cNvSpPr>
          <p:nvPr/>
        </p:nvSpPr>
        <p:spPr>
          <a:xfrm>
            <a:off x="10263526" y="4236491"/>
            <a:ext cx="1361862" cy="200042"/>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en-US" sz="1078"/>
              <a:t>IRB Jurisdiction</a:t>
            </a:r>
          </a:p>
        </p:txBody>
      </p:sp>
      <p:sp>
        <p:nvSpPr>
          <p:cNvPr id="24" name="Oval 23"/>
          <p:cNvSpPr/>
          <p:nvPr/>
        </p:nvSpPr>
        <p:spPr>
          <a:xfrm>
            <a:off x="10294257" y="3323860"/>
            <a:ext cx="1140820" cy="937524"/>
          </a:xfrm>
          <a:prstGeom prst="ellipse">
            <a:avLst/>
          </a:prstGeom>
          <a:solidFill>
            <a:schemeClr val="bg2"/>
          </a:solid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25" name="TextBox 24"/>
          <p:cNvSpPr txBox="1"/>
          <p:nvPr/>
        </p:nvSpPr>
        <p:spPr>
          <a:xfrm>
            <a:off x="10404943" y="3415405"/>
            <a:ext cx="919447" cy="755848"/>
          </a:xfrm>
          <a:prstGeom prst="rect">
            <a:avLst/>
          </a:prstGeom>
          <a:noFill/>
        </p:spPr>
        <p:txBody>
          <a:bodyPr wrap="square" rtlCol="0">
            <a:spAutoFit/>
          </a:bodyPr>
          <a:lstStyle/>
          <a:p>
            <a:pPr algn="ctr"/>
            <a:r>
              <a:rPr lang="en-US" sz="1078">
                <a:solidFill>
                  <a:srgbClr val="0A2240"/>
                </a:solidFill>
              </a:rPr>
              <a:t>The Common Rule</a:t>
            </a:r>
          </a:p>
          <a:p>
            <a:pPr algn="ctr"/>
            <a:r>
              <a:rPr lang="en-US" sz="1078">
                <a:solidFill>
                  <a:srgbClr val="0A2240"/>
                </a:solidFill>
              </a:rPr>
              <a:t>45 CFR 46</a:t>
            </a:r>
          </a:p>
        </p:txBody>
      </p:sp>
      <p:sp>
        <p:nvSpPr>
          <p:cNvPr id="28" name="&quot;No&quot; Symbol 27"/>
          <p:cNvSpPr/>
          <p:nvPr/>
        </p:nvSpPr>
        <p:spPr>
          <a:xfrm>
            <a:off x="10288715" y="3314709"/>
            <a:ext cx="1140820" cy="950837"/>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26" name="Rectangle 6"/>
          <p:cNvSpPr>
            <a:spLocks/>
          </p:cNvSpPr>
          <p:nvPr/>
        </p:nvSpPr>
        <p:spPr bwMode="auto">
          <a:xfrm>
            <a:off x="7381017" y="6277836"/>
            <a:ext cx="4447074" cy="4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1257">
                <a:cs typeface="Cochin" charset="0"/>
              </a:rPr>
              <a:t>45 CFR 46.102(d)(pre-2018)/45 CFR 46.102(e)(1) (1/19/2017)</a:t>
            </a:r>
          </a:p>
        </p:txBody>
      </p:sp>
      <p:pic>
        <p:nvPicPr>
          <p:cNvPr id="30" name="Picture 29"/>
          <p:cNvPicPr>
            <a:picLocks noChangeAspect="1"/>
          </p:cNvPicPr>
          <p:nvPr/>
        </p:nvPicPr>
        <p:blipFill>
          <a:blip r:embed="rId4" cstate="print">
            <a:alphaModFix/>
            <a:extLst>
              <a:ext uri="{BEBA8EAE-BF5A-486C-A8C5-ECC9F3942E4B}">
                <a14:imgProps xmlns:a14="http://schemas.microsoft.com/office/drawing/2010/main">
                  <a14:imgLayer r:embed="rId5">
                    <a14:imgEffect>
                      <a14:colorTemperature colorTemp="11500"/>
                    </a14:imgEffect>
                    <a14:imgEffect>
                      <a14:saturation sat="0"/>
                    </a14:imgEffect>
                  </a14:imgLayer>
                </a14:imgProps>
              </a:ext>
            </a:extLst>
          </a:blip>
          <a:stretch>
            <a:fillRect/>
          </a:stretch>
        </p:blipFill>
        <p:spPr>
          <a:xfrm>
            <a:off x="9957737" y="54549"/>
            <a:ext cx="1854214" cy="1600644"/>
          </a:xfrm>
          <a:prstGeom prst="rect">
            <a:avLst/>
          </a:prstGeom>
        </p:spPr>
      </p:pic>
      <p:pic>
        <p:nvPicPr>
          <p:cNvPr id="31" name="Picture 30"/>
          <p:cNvPicPr>
            <a:picLocks noChangeAspect="1"/>
          </p:cNvPicPr>
          <p:nvPr/>
        </p:nvPicPr>
        <p:blipFill>
          <a:blip r:embed="rId6" cstate="print"/>
          <a:stretch>
            <a:fillRect/>
          </a:stretch>
        </p:blipFill>
        <p:spPr>
          <a:xfrm>
            <a:off x="408230" y="54044"/>
            <a:ext cx="1186024" cy="1585045"/>
          </a:xfrm>
          <a:prstGeom prst="rect">
            <a:avLst/>
          </a:prstGeom>
        </p:spPr>
      </p:pic>
      <p:pic>
        <p:nvPicPr>
          <p:cNvPr id="32" name="Picture 31"/>
          <p:cNvPicPr>
            <a:picLocks noChangeAspect="1"/>
          </p:cNvPicPr>
          <p:nvPr/>
        </p:nvPicPr>
        <p:blipFill>
          <a:blip r:embed="rId4" cstate="print">
            <a:alphaModFix/>
            <a:extLst>
              <a:ext uri="{BEBA8EAE-BF5A-486C-A8C5-ECC9F3942E4B}">
                <a14:imgProps xmlns:a14="http://schemas.microsoft.com/office/drawing/2010/main">
                  <a14:imgLayer r:embed="rId7">
                    <a14:imgEffect>
                      <a14:colorTemperature colorTemp="11500"/>
                    </a14:imgEffect>
                    <a14:imgEffect>
                      <a14:saturation sat="0"/>
                    </a14:imgEffect>
                  </a14:imgLayer>
                </a14:imgProps>
              </a:ext>
            </a:extLst>
          </a:blip>
          <a:stretch>
            <a:fillRect/>
          </a:stretch>
        </p:blipFill>
        <p:spPr>
          <a:xfrm>
            <a:off x="8800952" y="3235569"/>
            <a:ext cx="1025308" cy="998130"/>
          </a:xfrm>
          <a:prstGeom prst="rect">
            <a:avLst/>
          </a:prstGeom>
        </p:spPr>
      </p:pic>
      <p:sp>
        <p:nvSpPr>
          <p:cNvPr id="29" name="&quot;No&quot; Symbol 28"/>
          <p:cNvSpPr/>
          <p:nvPr/>
        </p:nvSpPr>
        <p:spPr>
          <a:xfrm>
            <a:off x="8827162" y="3301275"/>
            <a:ext cx="1003113" cy="939245"/>
          </a:xfrm>
          <a:prstGeom prst="noSmoking">
            <a:avLst>
              <a:gd name="adj" fmla="val 10253"/>
            </a:avLst>
          </a:prstGeom>
          <a:noFill/>
          <a:ln>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pic>
        <p:nvPicPr>
          <p:cNvPr id="33" name="Picture 32"/>
          <p:cNvPicPr>
            <a:picLocks noChangeAspect="1"/>
          </p:cNvPicPr>
          <p:nvPr/>
        </p:nvPicPr>
        <p:blipFill>
          <a:blip r:embed="rId8" cstate="print">
            <a:alphaModFix amt="70000"/>
          </a:blip>
          <a:stretch>
            <a:fillRect/>
          </a:stretch>
        </p:blipFill>
        <p:spPr>
          <a:xfrm>
            <a:off x="7524818" y="3260436"/>
            <a:ext cx="839405" cy="1013334"/>
          </a:xfrm>
          <a:prstGeom prst="rect">
            <a:avLst/>
          </a:prstGeom>
        </p:spPr>
      </p:pic>
      <p:pic>
        <p:nvPicPr>
          <p:cNvPr id="2" name="Audio 1">
            <a:hlinkClick r:id="" action="ppaction://media"/>
            <a:extLst>
              <a:ext uri="{FF2B5EF4-FFF2-40B4-BE49-F238E27FC236}">
                <a16:creationId xmlns:a16="http://schemas.microsoft.com/office/drawing/2014/main" id="{1C69CD75-DB0A-404C-AD8A-FFBBC8A023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4592205"/>
      </p:ext>
    </p:extLst>
  </p:cSld>
  <p:clrMapOvr>
    <a:masterClrMapping/>
  </p:clrMapOvr>
  <mc:AlternateContent xmlns:mc="http://schemas.openxmlformats.org/markup-compatibility/2006" xmlns:p14="http://schemas.microsoft.com/office/powerpoint/2010/main">
    <mc:Choice Requires="p14">
      <p:transition spd="slow" p14:dur="2000" advTm="14671"/>
    </mc:Choice>
    <mc:Fallback xmlns="">
      <p:transition spd="slow" advTm="1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19"/>
            <a:ext cx="12325223" cy="6637193"/>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3" name="Rectangle 2"/>
          <p:cNvSpPr/>
          <p:nvPr/>
        </p:nvSpPr>
        <p:spPr>
          <a:xfrm>
            <a:off x="4268358" y="787986"/>
            <a:ext cx="7923642" cy="585744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a:solidFill>
                <a:srgbClr val="C23D3D"/>
              </a:solidFill>
            </a:endParaRPr>
          </a:p>
        </p:txBody>
      </p:sp>
      <p:sp>
        <p:nvSpPr>
          <p:cNvPr id="8" name="Title 3"/>
          <p:cNvSpPr txBox="1">
            <a:spLocks/>
          </p:cNvSpPr>
          <p:nvPr/>
        </p:nvSpPr>
        <p:spPr bwMode="auto">
          <a:xfrm>
            <a:off x="511574" y="230402"/>
            <a:ext cx="11689953" cy="5947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solidFill>
                  <a:schemeClr val="bg2"/>
                </a:solidFill>
              </a:rPr>
              <a:t>Involving Human Subjects</a:t>
            </a:r>
          </a:p>
          <a:p>
            <a:pPr defTabSz="821223"/>
            <a:endParaRPr lang="en-US" sz="1617" b="0">
              <a:solidFill>
                <a:schemeClr val="bg2"/>
              </a:solidFill>
            </a:endParaRPr>
          </a:p>
        </p:txBody>
      </p:sp>
      <p:sp>
        <p:nvSpPr>
          <p:cNvPr id="11" name="Title 3"/>
          <p:cNvSpPr txBox="1">
            <a:spLocks/>
          </p:cNvSpPr>
          <p:nvPr/>
        </p:nvSpPr>
        <p:spPr bwMode="auto">
          <a:xfrm>
            <a:off x="4403689" y="2500268"/>
            <a:ext cx="7067240"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a:t>Select which would situation would not human subjects.</a:t>
            </a:r>
          </a:p>
        </p:txBody>
      </p:sp>
      <p:sp>
        <p:nvSpPr>
          <p:cNvPr id="12" name="Rectangle 11"/>
          <p:cNvSpPr/>
          <p:nvPr/>
        </p:nvSpPr>
        <p:spPr>
          <a:xfrm>
            <a:off x="4928049" y="382181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3" name="TextBox 12">
            <a:hlinkClick r:id="rId5" action="ppaction://hlinksldjump"/>
          </p:cNvPr>
          <p:cNvSpPr txBox="1"/>
          <p:nvPr/>
        </p:nvSpPr>
        <p:spPr>
          <a:xfrm>
            <a:off x="5171075" y="3846746"/>
            <a:ext cx="5768152" cy="590033"/>
          </a:xfrm>
          <a:prstGeom prst="rect">
            <a:avLst/>
          </a:prstGeom>
          <a:noFill/>
        </p:spPr>
        <p:txBody>
          <a:bodyPr wrap="square" rtlCol="0">
            <a:spAutoFit/>
          </a:bodyPr>
          <a:lstStyle/>
          <a:p>
            <a:r>
              <a:rPr lang="en-US" sz="1617"/>
              <a:t>The study follows subjects to death and reviews the medical record to record long-term outcome.</a:t>
            </a:r>
          </a:p>
        </p:txBody>
      </p:sp>
      <p:sp>
        <p:nvSpPr>
          <p:cNvPr id="14" name="Rectangle 13"/>
          <p:cNvSpPr/>
          <p:nvPr/>
        </p:nvSpPr>
        <p:spPr>
          <a:xfrm>
            <a:off x="4928049" y="4803728"/>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5" name="TextBox 14">
            <a:hlinkClick r:id="rId5" action="ppaction://hlinksldjump"/>
          </p:cNvPr>
          <p:cNvSpPr txBox="1"/>
          <p:nvPr/>
        </p:nvSpPr>
        <p:spPr>
          <a:xfrm>
            <a:off x="5220720" y="5772126"/>
            <a:ext cx="5623767" cy="590033"/>
          </a:xfrm>
          <a:prstGeom prst="rect">
            <a:avLst/>
          </a:prstGeom>
          <a:noFill/>
        </p:spPr>
        <p:txBody>
          <a:bodyPr wrap="square" rtlCol="0">
            <a:spAutoFit/>
          </a:bodyPr>
          <a:lstStyle/>
          <a:p>
            <a:r>
              <a:rPr lang="en-US" sz="1617"/>
              <a:t>Pathology provides de-identified specimens from terminally ill patients.</a:t>
            </a:r>
          </a:p>
        </p:txBody>
      </p:sp>
      <p:sp>
        <p:nvSpPr>
          <p:cNvPr id="16" name="Rectangle 15"/>
          <p:cNvSpPr/>
          <p:nvPr/>
        </p:nvSpPr>
        <p:spPr>
          <a:xfrm>
            <a:off x="4928050" y="5759094"/>
            <a:ext cx="6002312" cy="75966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err="1">
              <a:solidFill>
                <a:schemeClr val="bg2"/>
              </a:solidFill>
            </a:endParaRPr>
          </a:p>
        </p:txBody>
      </p:sp>
      <p:sp>
        <p:nvSpPr>
          <p:cNvPr id="17" name="TextBox 16">
            <a:hlinkClick r:id="rId6" action="ppaction://hlinksldjump"/>
          </p:cNvPr>
          <p:cNvSpPr txBox="1"/>
          <p:nvPr/>
        </p:nvSpPr>
        <p:spPr>
          <a:xfrm>
            <a:off x="5209615" y="4814246"/>
            <a:ext cx="5645977" cy="590033"/>
          </a:xfrm>
          <a:prstGeom prst="rect">
            <a:avLst/>
          </a:prstGeom>
          <a:noFill/>
        </p:spPr>
        <p:txBody>
          <a:bodyPr wrap="square" rtlCol="0">
            <a:spAutoFit/>
          </a:bodyPr>
          <a:lstStyle/>
          <a:p>
            <a:r>
              <a:rPr lang="en-US" sz="1617"/>
              <a:t>The study reviews records from state’s online database of death records.</a:t>
            </a:r>
          </a:p>
        </p:txBody>
      </p:sp>
      <p:sp>
        <p:nvSpPr>
          <p:cNvPr id="18" name="Oval 17">
            <a:hlinkClick r:id="rId5" action="ppaction://hlinksldjump"/>
          </p:cNvPr>
          <p:cNvSpPr/>
          <p:nvPr/>
        </p:nvSpPr>
        <p:spPr>
          <a:xfrm>
            <a:off x="4346412" y="381771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1</a:t>
            </a:r>
          </a:p>
        </p:txBody>
      </p:sp>
      <p:sp>
        <p:nvSpPr>
          <p:cNvPr id="19" name="Oval 18">
            <a:hlinkClick r:id="rId6" action="ppaction://hlinksldjump"/>
          </p:cNvPr>
          <p:cNvSpPr/>
          <p:nvPr/>
        </p:nvSpPr>
        <p:spPr>
          <a:xfrm>
            <a:off x="4346412" y="4794521"/>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2</a:t>
            </a:r>
          </a:p>
        </p:txBody>
      </p:sp>
      <p:sp>
        <p:nvSpPr>
          <p:cNvPr id="20" name="Oval 19">
            <a:hlinkClick r:id="rId5" action="ppaction://hlinksldjump"/>
          </p:cNvPr>
          <p:cNvSpPr/>
          <p:nvPr/>
        </p:nvSpPr>
        <p:spPr>
          <a:xfrm>
            <a:off x="4346412" y="5772126"/>
            <a:ext cx="788432" cy="758153"/>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72">
                <a:solidFill>
                  <a:schemeClr val="bg2"/>
                </a:solidFill>
              </a:rPr>
              <a:t>3</a:t>
            </a:r>
          </a:p>
        </p:txBody>
      </p:sp>
      <p:sp>
        <p:nvSpPr>
          <p:cNvPr id="22" name="Text Placeholder 5"/>
          <p:cNvSpPr txBox="1">
            <a:spLocks/>
          </p:cNvSpPr>
          <p:nvPr/>
        </p:nvSpPr>
        <p:spPr>
          <a:xfrm>
            <a:off x="4403690" y="907211"/>
            <a:ext cx="7393218" cy="578285"/>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defTabSz="821223">
              <a:buNone/>
            </a:pPr>
            <a:r>
              <a:rPr lang="x-none" altLang="x-none" sz="2245"/>
              <a:t>Human subject </a:t>
            </a:r>
            <a:r>
              <a:rPr lang="x-none" altLang="x-none" sz="2245" b="1"/>
              <a:t>means a living individual</a:t>
            </a:r>
            <a:r>
              <a:rPr lang="en-US" altLang="x-none" sz="2245" b="1"/>
              <a:t>.</a:t>
            </a:r>
            <a:endParaRPr lang="en-US" sz="2245"/>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05" y="787986"/>
            <a:ext cx="4951994" cy="5857449"/>
          </a:xfrm>
          <a:prstGeom prst="rect">
            <a:avLst/>
          </a:prstGeom>
        </p:spPr>
      </p:pic>
      <p:pic>
        <p:nvPicPr>
          <p:cNvPr id="5" name="Audio 4">
            <a:hlinkClick r:id="" action="ppaction://media"/>
            <a:extLst>
              <a:ext uri="{FF2B5EF4-FFF2-40B4-BE49-F238E27FC236}">
                <a16:creationId xmlns:a16="http://schemas.microsoft.com/office/drawing/2014/main" id="{075AA92E-764A-4567-A9E1-E281230907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5894666"/>
      </p:ext>
    </p:extLst>
  </p:cSld>
  <p:clrMapOvr>
    <a:masterClrMapping/>
  </p:clrMapOvr>
  <mc:AlternateContent xmlns:mc="http://schemas.openxmlformats.org/markup-compatibility/2006" xmlns:p14="http://schemas.microsoft.com/office/powerpoint/2010/main">
    <mc:Choice Requires="p14">
      <p:transition spd="slow" p14:dur="2000" advTm="42595"/>
    </mc:Choice>
    <mc:Fallback xmlns="">
      <p:transition spd="slow" advTm="4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thicon PPT Template">
  <a:themeElements>
    <a:clrScheme name="Custom 3">
      <a:dk1>
        <a:srgbClr val="4C4A4B"/>
      </a:dk1>
      <a:lt1>
        <a:srgbClr val="F30617"/>
      </a:lt1>
      <a:dk2>
        <a:srgbClr val="1F497D"/>
      </a:dk2>
      <a:lt2>
        <a:srgbClr val="FFFFFF"/>
      </a:lt2>
      <a:accent1>
        <a:srgbClr val="004C97"/>
      </a:accent1>
      <a:accent2>
        <a:srgbClr val="64A70B"/>
      </a:accent2>
      <a:accent3>
        <a:srgbClr val="8DC8E8"/>
      </a:accent3>
      <a:accent4>
        <a:srgbClr val="9B3259"/>
      </a:accent4>
      <a:accent5>
        <a:srgbClr val="D40F7D"/>
      </a:accent5>
      <a:accent6>
        <a:srgbClr val="ED8B00"/>
      </a:accent6>
      <a:hlink>
        <a:srgbClr val="FFC800"/>
      </a:hlink>
      <a:folHlink>
        <a:srgbClr val="F3061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200"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 id="{8E86C38C-FBEA-8540-8B70-0B0E4E155384}" vid="{632ACC5A-7936-D34C-8396-772E7E827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2883</Words>
  <Application>Microsoft Office PowerPoint</Application>
  <PresentationFormat>Widescreen</PresentationFormat>
  <Paragraphs>313</Paragraphs>
  <Slides>27</Slides>
  <Notes>8</Notes>
  <HiddenSlides>0</HiddenSlides>
  <MMClips>27</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1_Ethicon PPT Template</vt:lpstr>
      <vt:lpstr>Involving Human Subjects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description below.  Which study would NOT involve human subjects.</vt:lpstr>
      <vt:lpstr>Read the description below.  Which study would NOT involve human subjects.</vt:lpstr>
      <vt:lpstr>PowerPoint Presentation</vt:lpstr>
      <vt:lpstr>Read the description below.  Click thumbs up if activity is an intervention that would involve human subjects.  Click thumbs down if this is not an intervention.</vt:lpstr>
      <vt:lpstr>Read the description below.  Click thumbs up if activity is an intervention that would involve human subjects.  Click thumbs down if this is not an intervention.</vt:lpstr>
      <vt:lpstr>PowerPoint Presentation</vt:lpstr>
      <vt:lpstr>Read the description below.  Click thumbs up if activity is an interaction that would involve human subjects.  Click thumbs down if this is not an interaction.</vt:lpstr>
      <vt:lpstr>Read the description below.  Click thumbs up if activity is an interaction that would involve human subjects.  Click thumbs down if this is not an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Improvement v. Research</dc:title>
  <dc:creator>Ballard, Rebecca</dc:creator>
  <cp:lastModifiedBy>Ballard, Rebecca</cp:lastModifiedBy>
  <cp:revision>3</cp:revision>
  <dcterms:created xsi:type="dcterms:W3CDTF">2019-05-31T22:19:30Z</dcterms:created>
  <dcterms:modified xsi:type="dcterms:W3CDTF">2020-06-12T16:34:05Z</dcterms:modified>
</cp:coreProperties>
</file>