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7" r:id="rId3"/>
    <p:sldId id="274" r:id="rId4"/>
    <p:sldId id="294" r:id="rId5"/>
    <p:sldId id="295" r:id="rId6"/>
    <p:sldId id="292" r:id="rId7"/>
    <p:sldId id="394" r:id="rId8"/>
    <p:sldId id="395" r:id="rId9"/>
    <p:sldId id="396" r:id="rId10"/>
    <p:sldId id="402" r:id="rId11"/>
    <p:sldId id="277" r:id="rId12"/>
    <p:sldId id="401" r:id="rId13"/>
    <p:sldId id="381" r:id="rId14"/>
    <p:sldId id="382" r:id="rId15"/>
    <p:sldId id="407" r:id="rId16"/>
    <p:sldId id="405" r:id="rId17"/>
    <p:sldId id="411" r:id="rId18"/>
    <p:sldId id="406" r:id="rId19"/>
    <p:sldId id="408" r:id="rId20"/>
    <p:sldId id="409" r:id="rId21"/>
    <p:sldId id="380" r:id="rId22"/>
    <p:sldId id="3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D789A-AB4F-0EB6-DAD2-4AECCA0BFE76}" v="2" dt="2020-05-06T18:46:24.567"/>
    <p1510:client id="{BAA7CE75-5123-4FE8-8C5D-F474B57F564F}" v="3" dt="2019-07-02T18:47:10.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09" d="100"/>
          <a:sy n="109" d="100"/>
        </p:scale>
        <p:origin x="114" y="12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F796B-458D-420F-9FE2-3528D81EC1C2}"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7660-3152-4B3D-9E8B-B4C55EDA8D40}" type="slidenum">
              <a:rPr lang="en-US" smtClean="0"/>
              <a:t>‹#›</a:t>
            </a:fld>
            <a:endParaRPr lang="en-US"/>
          </a:p>
        </p:txBody>
      </p:sp>
    </p:spTree>
    <p:extLst>
      <p:ext uri="{BB962C8B-B14F-4D97-AF65-F5344CB8AC3E}">
        <p14:creationId xmlns:p14="http://schemas.microsoft.com/office/powerpoint/2010/main" val="41258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5</a:t>
            </a:fld>
            <a:endParaRPr lang="en-US" dirty="0"/>
          </a:p>
        </p:txBody>
      </p:sp>
    </p:spTree>
    <p:extLst>
      <p:ext uri="{BB962C8B-B14F-4D97-AF65-F5344CB8AC3E}">
        <p14:creationId xmlns:p14="http://schemas.microsoft.com/office/powerpoint/2010/main" val="748041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3258"/>
          <a:stretch/>
        </p:blipFill>
        <p:spPr>
          <a:xfrm>
            <a:off x="-23452" y="-119495"/>
            <a:ext cx="12210256" cy="6029078"/>
          </a:xfrm>
          <a:prstGeom prst="rect">
            <a:avLst/>
          </a:prstGeom>
        </p:spPr>
      </p:pic>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pic>
        <p:nvPicPr>
          <p:cNvPr id="5" name="Picture 4">
            <a:extLst>
              <a:ext uri="{FF2B5EF4-FFF2-40B4-BE49-F238E27FC236}">
                <a16:creationId xmlns:a16="http://schemas.microsoft.com/office/drawing/2014/main" id="{801A1701-7005-4CFD-8CB0-50097E07E7AA}"/>
              </a:ext>
            </a:extLst>
          </p:cNvPr>
          <p:cNvPicPr>
            <a:picLocks noChangeAspect="1"/>
          </p:cNvPicPr>
          <p:nvPr userDrawn="1"/>
        </p:nvPicPr>
        <p:blipFill>
          <a:blip r:embed="rId3"/>
          <a:stretch>
            <a:fillRect/>
          </a:stretch>
        </p:blipFill>
        <p:spPr>
          <a:xfrm>
            <a:off x="7684077" y="5909583"/>
            <a:ext cx="4507923" cy="977864"/>
          </a:xfrm>
          <a:prstGeom prst="rect">
            <a:avLst/>
          </a:prstGeom>
        </p:spPr>
      </p:pic>
    </p:spTree>
    <p:extLst>
      <p:ext uri="{BB962C8B-B14F-4D97-AF65-F5344CB8AC3E}">
        <p14:creationId xmlns:p14="http://schemas.microsoft.com/office/powerpoint/2010/main" val="31574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090-B69E-4A61-BF30-A6F6A932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C18BD-C6BE-4EA0-B7BC-FA0A4217668B}"/>
              </a:ext>
            </a:extLst>
          </p:cNvPr>
          <p:cNvSpPr>
            <a:spLocks noGrp="1"/>
          </p:cNvSpPr>
          <p:nvPr>
            <p:ph type="dt" sz="half" idx="10"/>
          </p:nvPr>
        </p:nvSpPr>
        <p:spPr/>
        <p:txBody>
          <a:bodyPr/>
          <a:lstStyle/>
          <a:p>
            <a:fld id="{0BEB4016-3964-42BC-9E1E-CD92737C655A}" type="datetimeFigureOut">
              <a:rPr lang="en-US" smtClean="0"/>
              <a:t>6/12/2020</a:t>
            </a:fld>
            <a:endParaRPr lang="en-US"/>
          </a:p>
        </p:txBody>
      </p:sp>
      <p:sp>
        <p:nvSpPr>
          <p:cNvPr id="4" name="Footer Placeholder 3">
            <a:extLst>
              <a:ext uri="{FF2B5EF4-FFF2-40B4-BE49-F238E27FC236}">
                <a16:creationId xmlns:a16="http://schemas.microsoft.com/office/drawing/2014/main" id="{42EEFEA6-8DAF-44E5-BC62-3D9190FEE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8E0A5-0FE4-4392-8E5A-69F329D37905}"/>
              </a:ext>
            </a:extLst>
          </p:cNvPr>
          <p:cNvSpPr>
            <a:spLocks noGrp="1"/>
          </p:cNvSpPr>
          <p:nvPr>
            <p:ph type="sldNum" sz="quarter" idx="12"/>
          </p:nvPr>
        </p:nvSpPr>
        <p:spPr/>
        <p:txBody>
          <a:bodyPr/>
          <a:lstStyle/>
          <a:p>
            <a:fld id="{A940093F-25B1-4B2B-A745-DDC69CB626AA}" type="slidenum">
              <a:rPr lang="en-US" smtClean="0"/>
              <a:t>‹#›</a:t>
            </a:fld>
            <a:endParaRPr lang="en-US"/>
          </a:p>
        </p:txBody>
      </p:sp>
    </p:spTree>
    <p:extLst>
      <p:ext uri="{BB962C8B-B14F-4D97-AF65-F5344CB8AC3E}">
        <p14:creationId xmlns:p14="http://schemas.microsoft.com/office/powerpoint/2010/main" val="4993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46400" y="4462151"/>
            <a:ext cx="8534400" cy="345479"/>
          </a:xfrm>
          <a:prstGeom prst="rect">
            <a:avLst/>
          </a:prstGeom>
        </p:spPr>
        <p:txBody>
          <a:bodyPr/>
          <a:lstStyle>
            <a:lvl1pPr marL="0" indent="0" algn="r">
              <a:buNone/>
              <a:defRPr sz="2245"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22544" indent="0" algn="ctr">
              <a:buNone/>
              <a:defRPr>
                <a:solidFill>
                  <a:schemeClr val="tx1">
                    <a:tint val="75000"/>
                  </a:schemeClr>
                </a:solidFill>
              </a:defRPr>
            </a:lvl2pPr>
            <a:lvl3pPr marL="1045088" indent="0" algn="ctr">
              <a:buNone/>
              <a:defRPr>
                <a:solidFill>
                  <a:schemeClr val="tx1">
                    <a:tint val="75000"/>
                  </a:schemeClr>
                </a:solidFill>
              </a:defRPr>
            </a:lvl3pPr>
            <a:lvl4pPr marL="1567632" indent="0" algn="ctr">
              <a:buNone/>
              <a:defRPr>
                <a:solidFill>
                  <a:schemeClr val="tx1">
                    <a:tint val="75000"/>
                  </a:schemeClr>
                </a:solidFill>
              </a:defRPr>
            </a:lvl4pPr>
            <a:lvl5pPr marL="2090176" indent="0" algn="ctr">
              <a:buNone/>
              <a:defRPr>
                <a:solidFill>
                  <a:schemeClr val="tx1">
                    <a:tint val="75000"/>
                  </a:schemeClr>
                </a:solidFill>
              </a:defRPr>
            </a:lvl5pPr>
            <a:lvl6pPr marL="2612720" indent="0" algn="ctr">
              <a:buNone/>
              <a:defRPr>
                <a:solidFill>
                  <a:schemeClr val="tx1">
                    <a:tint val="75000"/>
                  </a:schemeClr>
                </a:solidFill>
              </a:defRPr>
            </a:lvl6pPr>
            <a:lvl7pPr marL="3135264" indent="0" algn="ctr">
              <a:buNone/>
              <a:defRPr>
                <a:solidFill>
                  <a:schemeClr val="tx1">
                    <a:tint val="75000"/>
                  </a:schemeClr>
                </a:solidFill>
              </a:defRPr>
            </a:lvl7pPr>
            <a:lvl8pPr marL="3657808" indent="0" algn="ctr">
              <a:buNone/>
              <a:defRPr>
                <a:solidFill>
                  <a:schemeClr val="tx1">
                    <a:tint val="75000"/>
                  </a:schemeClr>
                </a:solidFill>
              </a:defRPr>
            </a:lvl8pPr>
            <a:lvl9pPr marL="4180352" indent="0" algn="ctr">
              <a:buNone/>
              <a:defRPr>
                <a:solidFill>
                  <a:schemeClr val="tx1">
                    <a:tint val="75000"/>
                  </a:schemeClr>
                </a:solidFill>
              </a:defRPr>
            </a:lvl9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2245" b="0" i="0" u="none" strike="noStrike" kern="0" cap="none" spc="0" normalizeH="0" baseline="0" noProof="0">
                <a:ln>
                  <a:noFill/>
                </a:ln>
                <a:solidFill>
                  <a:srgbClr val="FF0000"/>
                </a:solidFill>
                <a:effectLst/>
                <a:uLnTx/>
                <a:uFillTx/>
              </a:rPr>
              <a:t>Click to edit Master subtitle style</a:t>
            </a:r>
            <a:endParaRPr kumimoji="0" lang="en-US" sz="2245"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00754" y="3731557"/>
            <a:ext cx="10363200" cy="525208"/>
          </a:xfrm>
          <a:prstGeom prst="rect">
            <a:avLst/>
          </a:prstGeom>
        </p:spPr>
        <p:txBody>
          <a:bodyPr anchor="t"/>
          <a:lstStyle>
            <a:lvl1pPr algn="r">
              <a:defRPr sz="3413">
                <a:solidFill>
                  <a:srgbClr val="0A2240"/>
                </a:solidFill>
              </a:defRPr>
            </a:lvl1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3413" b="0" i="0" u="none" strike="noStrike" kern="0" cap="none" spc="0" normalizeH="0" baseline="0" noProof="0">
                <a:ln>
                  <a:noFill/>
                </a:ln>
                <a:solidFill>
                  <a:srgbClr val="000000"/>
                </a:solidFill>
                <a:effectLst/>
                <a:uLnTx/>
                <a:uFillTx/>
              </a:rPr>
              <a:t>Click to edit Master title style</a:t>
            </a:r>
            <a:endParaRPr kumimoji="0" lang="en-US" sz="3413"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63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1951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8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EBCC9-EE31-45FA-8ED0-FB8CF6CE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1C1F3-88C9-467B-B35E-AF4FCFBC4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E423-D602-49A5-9301-2BEB141DD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4016-3964-42BC-9E1E-CD92737C655A}" type="datetimeFigureOut">
              <a:rPr lang="en-US" smtClean="0"/>
              <a:t>6/12/2020</a:t>
            </a:fld>
            <a:endParaRPr lang="en-US"/>
          </a:p>
        </p:txBody>
      </p:sp>
      <p:sp>
        <p:nvSpPr>
          <p:cNvPr id="5" name="Footer Placeholder 4">
            <a:extLst>
              <a:ext uri="{FF2B5EF4-FFF2-40B4-BE49-F238E27FC236}">
                <a16:creationId xmlns:a16="http://schemas.microsoft.com/office/drawing/2014/main" id="{ECBBAD6A-3A78-4874-80FC-6551FC68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9F7940-03BD-428D-9E9F-96136AA83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0093F-25B1-4B2B-A745-DDC69CB626AA}" type="slidenum">
              <a:rPr lang="en-US" smtClean="0"/>
              <a:t>‹#›</a:t>
            </a:fld>
            <a:endParaRPr lang="en-US"/>
          </a:p>
        </p:txBody>
      </p:sp>
    </p:spTree>
    <p:extLst>
      <p:ext uri="{BB962C8B-B14F-4D97-AF65-F5344CB8AC3E}">
        <p14:creationId xmlns:p14="http://schemas.microsoft.com/office/powerpoint/2010/main" val="642753800"/>
      </p:ext>
    </p:extLst>
  </p:cSld>
  <p:clrMap bg1="lt1" tx1="dk1" bg2="lt2" tx2="dk2" accent1="accent1" accent2="accent2" accent3="accent3" accent4="accent4" accent5="accent5" accent6="accent6" hlink="hlink" folHlink="folHlink"/>
  <p:sldLayoutIdLst>
    <p:sldLayoutId id="214748366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961" y="-94396"/>
            <a:ext cx="12480910" cy="76871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24487" y="0"/>
            <a:ext cx="12261947" cy="6661242"/>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4487" y="6648852"/>
            <a:ext cx="12261947" cy="257256"/>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027" name="Text Placeholder 2"/>
          <p:cNvSpPr>
            <a:spLocks noGrp="1"/>
          </p:cNvSpPr>
          <p:nvPr>
            <p:ph type="body" idx="1"/>
          </p:nvPr>
        </p:nvSpPr>
        <p:spPr bwMode="auto">
          <a:xfrm>
            <a:off x="862541" y="2586614"/>
            <a:ext cx="10431992" cy="16811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Title Placeholder 1"/>
          <p:cNvSpPr>
            <a:spLocks noGrp="1"/>
          </p:cNvSpPr>
          <p:nvPr>
            <p:ph type="title"/>
          </p:nvPr>
        </p:nvSpPr>
        <p:spPr bwMode="auto">
          <a:xfrm>
            <a:off x="406400" y="304801"/>
            <a:ext cx="8301796" cy="3455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
        <p:nvSpPr>
          <p:cNvPr id="4" name="Rectangle 3"/>
          <p:cNvSpPr/>
          <p:nvPr userDrawn="1"/>
        </p:nvSpPr>
        <p:spPr>
          <a:xfrm>
            <a:off x="0" y="6648360"/>
            <a:ext cx="12062137" cy="2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43"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985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2245"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33">
          <a:solidFill>
            <a:srgbClr val="F30617"/>
          </a:solidFill>
          <a:latin typeface="Arial" pitchFamily="34" charset="0"/>
          <a:cs typeface="Arial" pitchFamily="34" charset="0"/>
        </a:defRPr>
      </a:lvl2pPr>
      <a:lvl3pPr algn="l" rtl="0" eaLnBrk="1" fontAlgn="base" hangingPunct="1">
        <a:spcBef>
          <a:spcPct val="0"/>
        </a:spcBef>
        <a:spcAft>
          <a:spcPct val="0"/>
        </a:spcAft>
        <a:defRPr sz="3233">
          <a:solidFill>
            <a:srgbClr val="F30617"/>
          </a:solidFill>
          <a:latin typeface="Arial" pitchFamily="34" charset="0"/>
          <a:cs typeface="Arial" pitchFamily="34" charset="0"/>
        </a:defRPr>
      </a:lvl3pPr>
      <a:lvl4pPr algn="l" rtl="0" eaLnBrk="1" fontAlgn="base" hangingPunct="1">
        <a:spcBef>
          <a:spcPct val="0"/>
        </a:spcBef>
        <a:spcAft>
          <a:spcPct val="0"/>
        </a:spcAft>
        <a:defRPr sz="3233">
          <a:solidFill>
            <a:srgbClr val="F30617"/>
          </a:solidFill>
          <a:latin typeface="Arial" pitchFamily="34" charset="0"/>
          <a:cs typeface="Arial" pitchFamily="34" charset="0"/>
        </a:defRPr>
      </a:lvl4pPr>
      <a:lvl5pPr algn="l" rtl="0" eaLnBrk="1" fontAlgn="base" hangingPunct="1">
        <a:spcBef>
          <a:spcPct val="0"/>
        </a:spcBef>
        <a:spcAft>
          <a:spcPct val="0"/>
        </a:spcAft>
        <a:defRPr sz="3233">
          <a:solidFill>
            <a:srgbClr val="F30617"/>
          </a:solidFill>
          <a:latin typeface="Arial" pitchFamily="34" charset="0"/>
          <a:cs typeface="Arial" pitchFamily="34" charset="0"/>
        </a:defRPr>
      </a:lvl5pPr>
      <a:lvl6pPr marL="522544" algn="l" rtl="0" eaLnBrk="1" fontAlgn="base" hangingPunct="1">
        <a:spcBef>
          <a:spcPct val="0"/>
        </a:spcBef>
        <a:spcAft>
          <a:spcPct val="0"/>
        </a:spcAft>
        <a:defRPr sz="3233">
          <a:solidFill>
            <a:srgbClr val="F30617"/>
          </a:solidFill>
          <a:latin typeface="Arial" pitchFamily="34" charset="0"/>
          <a:cs typeface="Arial" pitchFamily="34" charset="0"/>
        </a:defRPr>
      </a:lvl6pPr>
      <a:lvl7pPr marL="1045088" algn="l" rtl="0" eaLnBrk="1" fontAlgn="base" hangingPunct="1">
        <a:spcBef>
          <a:spcPct val="0"/>
        </a:spcBef>
        <a:spcAft>
          <a:spcPct val="0"/>
        </a:spcAft>
        <a:defRPr sz="3233">
          <a:solidFill>
            <a:srgbClr val="F30617"/>
          </a:solidFill>
          <a:latin typeface="Arial" pitchFamily="34" charset="0"/>
          <a:cs typeface="Arial" pitchFamily="34" charset="0"/>
        </a:defRPr>
      </a:lvl7pPr>
      <a:lvl8pPr marL="1567632" algn="l" rtl="0" eaLnBrk="1" fontAlgn="base" hangingPunct="1">
        <a:spcBef>
          <a:spcPct val="0"/>
        </a:spcBef>
        <a:spcAft>
          <a:spcPct val="0"/>
        </a:spcAft>
        <a:defRPr sz="3233">
          <a:solidFill>
            <a:srgbClr val="F30617"/>
          </a:solidFill>
          <a:latin typeface="Arial" pitchFamily="34" charset="0"/>
          <a:cs typeface="Arial" pitchFamily="34" charset="0"/>
        </a:defRPr>
      </a:lvl8pPr>
      <a:lvl9pPr marL="2090176" algn="l" rtl="0" eaLnBrk="1" fontAlgn="base" hangingPunct="1">
        <a:spcBef>
          <a:spcPct val="0"/>
        </a:spcBef>
        <a:spcAft>
          <a:spcPct val="0"/>
        </a:spcAft>
        <a:defRPr sz="3233">
          <a:solidFill>
            <a:srgbClr val="F30617"/>
          </a:solidFill>
          <a:latin typeface="Arial" pitchFamily="34" charset="0"/>
          <a:cs typeface="Arial" pitchFamily="34" charset="0"/>
        </a:defRPr>
      </a:lvl9pPr>
    </p:titleStyle>
    <p:bodyStyle>
      <a:lvl1pPr marL="264901" indent="-264901" algn="l" rtl="0" eaLnBrk="1" fontAlgn="base" hangingPunct="1">
        <a:spcBef>
          <a:spcPts val="2058"/>
        </a:spcBef>
        <a:spcAft>
          <a:spcPct val="0"/>
        </a:spcAft>
        <a:buClr>
          <a:srgbClr val="00B050"/>
        </a:buClr>
        <a:buFont typeface="Arial" panose="020B0604020202020204" pitchFamily="34" charset="0"/>
        <a:buChar char="•"/>
        <a:defRPr sz="2245" kern="1200">
          <a:solidFill>
            <a:schemeClr val="tx1"/>
          </a:solidFill>
          <a:latin typeface="Calibri" panose="020F0502020204030204" pitchFamily="34" charset="0"/>
          <a:ea typeface="+mn-ea"/>
          <a:cs typeface="Arial" pitchFamily="34" charset="0"/>
        </a:defRPr>
      </a:lvl1pPr>
      <a:lvl2pPr marL="625965"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2pPr>
      <a:lvl3pPr marL="992471"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3pPr>
      <a:lvl4pPr marL="1357163" indent="-257643" algn="l" rtl="0" eaLnBrk="1" fontAlgn="base" hangingPunct="1">
        <a:spcBef>
          <a:spcPts val="343"/>
        </a:spcBef>
        <a:spcAft>
          <a:spcPct val="0"/>
        </a:spcAft>
        <a:buClr>
          <a:srgbClr val="00B050"/>
        </a:buClr>
        <a:buFont typeface="Arial" panose="020B0604020202020204" pitchFamily="34" charset="0"/>
        <a:buChar char="•"/>
        <a:defRPr sz="1796" kern="1200">
          <a:solidFill>
            <a:schemeClr val="tx1"/>
          </a:solidFill>
          <a:latin typeface="Calibri" panose="020F0502020204030204" pitchFamily="34" charset="0"/>
          <a:ea typeface="+mn-ea"/>
          <a:cs typeface="Arial" pitchFamily="34" charset="0"/>
        </a:defRPr>
      </a:lvl4pPr>
      <a:lvl5pPr marL="1671052" indent="-261272" algn="l" rtl="0" eaLnBrk="1" fontAlgn="base" hangingPunct="1">
        <a:spcBef>
          <a:spcPts val="343"/>
        </a:spcBef>
        <a:spcAft>
          <a:spcPct val="0"/>
        </a:spcAft>
        <a:buClr>
          <a:srgbClr val="00B050"/>
        </a:buClr>
        <a:buFont typeface="Arial" panose="020B0604020202020204" pitchFamily="34" charset="0"/>
        <a:buChar char="•"/>
        <a:defRPr sz="1617" kern="1200">
          <a:solidFill>
            <a:schemeClr val="tx1"/>
          </a:solidFill>
          <a:latin typeface="Calibri" panose="020F0502020204030204" pitchFamily="34" charset="0"/>
          <a:ea typeface="+mn-ea"/>
          <a:cs typeface="Arial" pitchFamily="34" charset="0"/>
        </a:defRPr>
      </a:lvl5pPr>
      <a:lvl6pPr marL="2873992"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6pPr>
      <a:lvl7pPr marL="3396536"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7pPr>
      <a:lvl8pPr marL="3919079"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8pPr>
      <a:lvl9pPr marL="4441624"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9pPr>
    </p:bodyStyle>
    <p:otherStyle>
      <a:defPPr>
        <a:defRPr lang="en-US"/>
      </a:defPPr>
      <a:lvl1pPr marL="0" algn="l" defTabSz="1045088" rtl="0" eaLnBrk="1" latinLnBrk="0" hangingPunct="1">
        <a:defRPr sz="2066" kern="1200">
          <a:solidFill>
            <a:schemeClr val="tx1"/>
          </a:solidFill>
          <a:latin typeface="+mn-lt"/>
          <a:ea typeface="+mn-ea"/>
          <a:cs typeface="+mn-cs"/>
        </a:defRPr>
      </a:lvl1pPr>
      <a:lvl2pPr marL="522544" algn="l" defTabSz="1045088" rtl="0" eaLnBrk="1" latinLnBrk="0" hangingPunct="1">
        <a:defRPr sz="2066" kern="1200">
          <a:solidFill>
            <a:schemeClr val="tx1"/>
          </a:solidFill>
          <a:latin typeface="+mn-lt"/>
          <a:ea typeface="+mn-ea"/>
          <a:cs typeface="+mn-cs"/>
        </a:defRPr>
      </a:lvl2pPr>
      <a:lvl3pPr marL="1045088" algn="l" defTabSz="1045088" rtl="0" eaLnBrk="1" latinLnBrk="0" hangingPunct="1">
        <a:defRPr sz="2066" kern="1200">
          <a:solidFill>
            <a:schemeClr val="tx1"/>
          </a:solidFill>
          <a:latin typeface="+mn-lt"/>
          <a:ea typeface="+mn-ea"/>
          <a:cs typeface="+mn-cs"/>
        </a:defRPr>
      </a:lvl3pPr>
      <a:lvl4pPr marL="1567632" algn="l" defTabSz="1045088" rtl="0" eaLnBrk="1" latinLnBrk="0" hangingPunct="1">
        <a:defRPr sz="2066" kern="1200">
          <a:solidFill>
            <a:schemeClr val="tx1"/>
          </a:solidFill>
          <a:latin typeface="+mn-lt"/>
          <a:ea typeface="+mn-ea"/>
          <a:cs typeface="+mn-cs"/>
        </a:defRPr>
      </a:lvl4pPr>
      <a:lvl5pPr marL="2090176" algn="l" defTabSz="1045088" rtl="0" eaLnBrk="1" latinLnBrk="0" hangingPunct="1">
        <a:defRPr sz="2066" kern="1200">
          <a:solidFill>
            <a:schemeClr val="tx1"/>
          </a:solidFill>
          <a:latin typeface="+mn-lt"/>
          <a:ea typeface="+mn-ea"/>
          <a:cs typeface="+mn-cs"/>
        </a:defRPr>
      </a:lvl5pPr>
      <a:lvl6pPr marL="2612720" algn="l" defTabSz="1045088" rtl="0" eaLnBrk="1" latinLnBrk="0" hangingPunct="1">
        <a:defRPr sz="2066" kern="1200">
          <a:solidFill>
            <a:schemeClr val="tx1"/>
          </a:solidFill>
          <a:latin typeface="+mn-lt"/>
          <a:ea typeface="+mn-ea"/>
          <a:cs typeface="+mn-cs"/>
        </a:defRPr>
      </a:lvl6pPr>
      <a:lvl7pPr marL="3135264" algn="l" defTabSz="1045088" rtl="0" eaLnBrk="1" latinLnBrk="0" hangingPunct="1">
        <a:defRPr sz="2066" kern="1200">
          <a:solidFill>
            <a:schemeClr val="tx1"/>
          </a:solidFill>
          <a:latin typeface="+mn-lt"/>
          <a:ea typeface="+mn-ea"/>
          <a:cs typeface="+mn-cs"/>
        </a:defRPr>
      </a:lvl7pPr>
      <a:lvl8pPr marL="3657808" algn="l" defTabSz="1045088" rtl="0" eaLnBrk="1" latinLnBrk="0" hangingPunct="1">
        <a:defRPr sz="2066" kern="1200">
          <a:solidFill>
            <a:schemeClr val="tx1"/>
          </a:solidFill>
          <a:latin typeface="+mn-lt"/>
          <a:ea typeface="+mn-ea"/>
          <a:cs typeface="+mn-cs"/>
        </a:defRPr>
      </a:lvl8pPr>
      <a:lvl9pPr marL="4180352" algn="l" defTabSz="1045088" rtl="0" eaLnBrk="1" latinLnBrk="0" hangingPunct="1">
        <a:defRPr sz="20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tiff"/><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tiff"/><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tiff"/><Relationship Id="rId1" Type="http://schemas.openxmlformats.org/officeDocument/2006/relationships/slideLayout" Target="../slideLayouts/slideLayout4.xml"/><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Classroom Projects v. Research</a:t>
            </a:r>
          </a:p>
        </p:txBody>
      </p:sp>
      <p:sp>
        <p:nvSpPr>
          <p:cNvPr id="3" name="Subtitle 2"/>
          <p:cNvSpPr>
            <a:spLocks noGrp="1"/>
          </p:cNvSpPr>
          <p:nvPr>
            <p:ph type="subTitle" idx="1"/>
          </p:nvPr>
        </p:nvSpPr>
        <p:spPr/>
        <p:txBody>
          <a:bodyPr>
            <a:normAutofit lnSpcReduction="10000"/>
          </a:bodyPr>
          <a:lstStyle/>
          <a:p>
            <a:endParaRPr lang="en-US" dirty="0"/>
          </a:p>
          <a:p>
            <a:r>
              <a:rPr lang="en-US" dirty="0"/>
              <a:t>Defining when IRB review is required</a:t>
            </a:r>
          </a:p>
        </p:txBody>
      </p:sp>
      <p:sp>
        <p:nvSpPr>
          <p:cNvPr id="4" name="Text Placeholder 3"/>
          <p:cNvSpPr>
            <a:spLocks noGrp="1"/>
          </p:cNvSpPr>
          <p:nvPr>
            <p:ph type="body" sz="quarter" idx="13"/>
          </p:nvPr>
        </p:nvSpPr>
        <p:spPr>
          <a:xfrm>
            <a:off x="237095" y="6017811"/>
            <a:ext cx="10758488" cy="761057"/>
          </a:xfrm>
        </p:spPr>
        <p:txBody>
          <a:bodyPr>
            <a:normAutofit fontScale="92500" lnSpcReduction="20000"/>
          </a:bodyPr>
          <a:lstStyle/>
          <a:p>
            <a:r>
              <a:rPr lang="en-US" dirty="0"/>
              <a:t>Rebecca Ballard, JD, MA, CIP		June 10, 2019	</a:t>
            </a:r>
          </a:p>
          <a:p>
            <a:r>
              <a:rPr lang="en-US" dirty="0"/>
              <a:t>Director, Research Compliance	</a:t>
            </a:r>
          </a:p>
        </p:txBody>
      </p:sp>
    </p:spTree>
    <p:extLst>
      <p:ext uri="{BB962C8B-B14F-4D97-AF65-F5344CB8AC3E}">
        <p14:creationId xmlns:p14="http://schemas.microsoft.com/office/powerpoint/2010/main" val="2795213322"/>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344399" cy="6631972"/>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3" name="Rectangle 2"/>
          <p:cNvSpPr/>
          <p:nvPr/>
        </p:nvSpPr>
        <p:spPr>
          <a:xfrm>
            <a:off x="4770782" y="792594"/>
            <a:ext cx="7421217" cy="585284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5200050" y="1370476"/>
            <a:ext cx="4907569"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600" dirty="0"/>
              <a:t>Research means</a:t>
            </a:r>
          </a:p>
        </p:txBody>
      </p:sp>
      <p:sp>
        <p:nvSpPr>
          <p:cNvPr id="6" name="Text Placeholder 5"/>
          <p:cNvSpPr txBox="1">
            <a:spLocks/>
          </p:cNvSpPr>
          <p:nvPr/>
        </p:nvSpPr>
        <p:spPr>
          <a:xfrm>
            <a:off x="5317435" y="2256786"/>
            <a:ext cx="6555485" cy="2265518"/>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245" dirty="0"/>
              <a:t>A </a:t>
            </a:r>
            <a:r>
              <a:rPr lang="en-US" sz="2245" b="1" dirty="0"/>
              <a:t>systematic investigation</a:t>
            </a:r>
            <a:r>
              <a:rPr lang="en-US" sz="2245" dirty="0"/>
              <a:t>, including research development, testing and evaluation, </a:t>
            </a:r>
            <a:r>
              <a:rPr lang="en-US" sz="2245" b="1" dirty="0"/>
              <a:t>designed to develop or contribute to generalizable knowledge</a:t>
            </a:r>
            <a:r>
              <a:rPr lang="en-US" sz="2245" dirty="0"/>
              <a:t>. </a:t>
            </a:r>
          </a:p>
        </p:txBody>
      </p:sp>
      <p:sp>
        <p:nvSpPr>
          <p:cNvPr id="8" name="Title 3"/>
          <p:cNvSpPr txBox="1">
            <a:spLocks/>
          </p:cNvSpPr>
          <p:nvPr/>
        </p:nvSpPr>
        <p:spPr bwMode="auto">
          <a:xfrm>
            <a:off x="153765" y="231925"/>
            <a:ext cx="7784229" cy="594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solidFill>
                  <a:schemeClr val="bg2"/>
                </a:solidFill>
              </a:rPr>
              <a:t>Defining Research for Non-Clinical Trials</a:t>
            </a:r>
          </a:p>
          <a:p>
            <a:pPr defTabSz="821223"/>
            <a:endParaRPr lang="en-US" sz="1617" b="0" dirty="0">
              <a:solidFill>
                <a:schemeClr val="bg2"/>
              </a:solidFill>
            </a:endParaRPr>
          </a:p>
        </p:txBody>
      </p:sp>
      <p:sp>
        <p:nvSpPr>
          <p:cNvPr id="9" name="Rectangle 8"/>
          <p:cNvSpPr/>
          <p:nvPr/>
        </p:nvSpPr>
        <p:spPr>
          <a:xfrm>
            <a:off x="5404478" y="5894814"/>
            <a:ext cx="6672661" cy="341184"/>
          </a:xfrm>
          <a:prstGeom prst="rect">
            <a:avLst/>
          </a:prstGeom>
        </p:spPr>
        <p:txBody>
          <a:bodyPr wrap="none">
            <a:spAutoFit/>
          </a:bodyPr>
          <a:lstStyle/>
          <a:p>
            <a:pPr marL="1140587" lvl="1" algn="ctr"/>
            <a:r>
              <a:rPr lang="en-US" altLang="x-none" sz="1617" dirty="0"/>
              <a:t>45 CFR 46.102(d)(pre-2018)/45 CFR 46.102(l)(1/19/2017)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9455" y="802532"/>
            <a:ext cx="4661809" cy="5852841"/>
          </a:xfrm>
          <a:prstGeom prst="rect">
            <a:avLst/>
          </a:prstGeom>
        </p:spPr>
      </p:pic>
    </p:spTree>
    <p:extLst>
      <p:ext uri="{BB962C8B-B14F-4D97-AF65-F5344CB8AC3E}">
        <p14:creationId xmlns:p14="http://schemas.microsoft.com/office/powerpoint/2010/main" val="24870072"/>
      </p:ext>
    </p:extLst>
  </p:cSld>
  <p:clrMapOvr>
    <a:masterClrMapping/>
  </p:clrMapOvr>
  <mc:AlternateContent xmlns:mc="http://schemas.openxmlformats.org/markup-compatibility/2006" xmlns:p14="http://schemas.microsoft.com/office/powerpoint/2010/main">
    <mc:Choice Requires="p14">
      <p:transition spd="slow" p14:dur="2000" advTm="39469"/>
    </mc:Choice>
    <mc:Fallback xmlns="">
      <p:transition spd="slow" advTm="394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
            <a:ext cx="12344399" cy="6631972"/>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3" name="Rectangle 2"/>
          <p:cNvSpPr/>
          <p:nvPr/>
        </p:nvSpPr>
        <p:spPr>
          <a:xfrm>
            <a:off x="4045880" y="816317"/>
            <a:ext cx="8146120" cy="582911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4391158" y="1210592"/>
            <a:ext cx="6672870" cy="400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600" dirty="0"/>
              <a:t>Classroom Projects</a:t>
            </a:r>
          </a:p>
        </p:txBody>
      </p:sp>
      <p:sp>
        <p:nvSpPr>
          <p:cNvPr id="6" name="Text Placeholder 5"/>
          <p:cNvSpPr txBox="1">
            <a:spLocks/>
          </p:cNvSpPr>
          <p:nvPr/>
        </p:nvSpPr>
        <p:spPr>
          <a:xfrm>
            <a:off x="4734665" y="2086850"/>
            <a:ext cx="6906349" cy="288959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dirty="0"/>
              <a:t>Class projects or assignments involving human subjects are conducted for educational purposes and training solely to fulfill a course requirement. </a:t>
            </a:r>
          </a:p>
          <a:p>
            <a:pPr marL="0" indent="0" defTabSz="821223">
              <a:buNone/>
            </a:pPr>
            <a:r>
              <a:rPr lang="en-US" dirty="0"/>
              <a:t>These assignments are typically initiated and completed within a single term.</a:t>
            </a:r>
            <a:endParaRPr lang="en-US" sz="2250" dirty="0"/>
          </a:p>
          <a:p>
            <a:pPr marL="0" indent="0" defTabSz="821223">
              <a:buNone/>
            </a:pPr>
            <a:endParaRPr lang="en-US" sz="2250" dirty="0"/>
          </a:p>
        </p:txBody>
      </p:sp>
      <p:sp>
        <p:nvSpPr>
          <p:cNvPr id="8" name="Title 3"/>
          <p:cNvSpPr txBox="1">
            <a:spLocks/>
          </p:cNvSpPr>
          <p:nvPr/>
        </p:nvSpPr>
        <p:spPr bwMode="auto">
          <a:xfrm>
            <a:off x="153765" y="231925"/>
            <a:ext cx="7784229" cy="594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solidFill>
                  <a:schemeClr val="bg2"/>
                </a:solidFill>
              </a:rPr>
              <a:t>Defining Classroom Projects</a:t>
            </a:r>
          </a:p>
          <a:p>
            <a:pPr defTabSz="821223"/>
            <a:endParaRPr lang="en-US" sz="1617" b="0" dirty="0">
              <a:solidFill>
                <a:schemeClr val="bg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59800" y="816317"/>
            <a:ext cx="3886079" cy="5829118"/>
          </a:xfrm>
          <a:prstGeom prst="rect">
            <a:avLst/>
          </a:prstGeom>
        </p:spPr>
      </p:pic>
    </p:spTree>
    <p:extLst>
      <p:ext uri="{BB962C8B-B14F-4D97-AF65-F5344CB8AC3E}">
        <p14:creationId xmlns:p14="http://schemas.microsoft.com/office/powerpoint/2010/main" val="3414922730"/>
      </p:ext>
    </p:extLst>
  </p:cSld>
  <p:clrMapOvr>
    <a:masterClrMapping/>
  </p:clrMapOvr>
  <mc:AlternateContent xmlns:mc="http://schemas.openxmlformats.org/markup-compatibility/2006" xmlns:p14="http://schemas.microsoft.com/office/powerpoint/2010/main">
    <mc:Choice Requires="p14">
      <p:transition spd="slow" p14:dur="2000" advTm="29898"/>
    </mc:Choice>
    <mc:Fallback xmlns="">
      <p:transition spd="slow" advTm="298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584" y="33655"/>
            <a:ext cx="12192000"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4" name="Rectangle 3"/>
          <p:cNvSpPr/>
          <p:nvPr/>
        </p:nvSpPr>
        <p:spPr>
          <a:xfrm>
            <a:off x="500128" y="878147"/>
            <a:ext cx="11191743" cy="368691"/>
          </a:xfrm>
          <a:prstGeom prst="rect">
            <a:avLst/>
          </a:prstGeom>
        </p:spPr>
        <p:txBody>
          <a:bodyPr wrap="square">
            <a:spAutoFit/>
          </a:bodyPr>
          <a:lstStyle/>
          <a:p>
            <a:pPr marL="0" lvl="1"/>
            <a:r>
              <a:rPr lang="en-US" sz="1796" dirty="0">
                <a:solidFill>
                  <a:srgbClr val="0A2240"/>
                </a:solidFill>
                <a:latin typeface="Verdana" charset="0"/>
                <a:ea typeface="Verdana" charset="0"/>
                <a:cs typeface="Verdana" charset="0"/>
              </a:rPr>
              <a:t>To be a classroom project, activities must be limited to:</a:t>
            </a:r>
            <a:endParaRPr lang="en-US" sz="1796" b="1" dirty="0">
              <a:solidFill>
                <a:srgbClr val="0A2240"/>
              </a:solidFill>
              <a:latin typeface="Verdana" charset="0"/>
              <a:ea typeface="Verdana" charset="0"/>
              <a:cs typeface="Verdana" charset="0"/>
            </a:endParaRPr>
          </a:p>
        </p:txBody>
      </p:sp>
      <p:sp>
        <p:nvSpPr>
          <p:cNvPr id="5" name="Rectangle 4"/>
          <p:cNvSpPr/>
          <p:nvPr/>
        </p:nvSpPr>
        <p:spPr>
          <a:xfrm>
            <a:off x="150997" y="133772"/>
            <a:ext cx="9508939" cy="534634"/>
          </a:xfrm>
          <a:prstGeom prst="rect">
            <a:avLst/>
          </a:prstGeom>
        </p:spPr>
        <p:txBody>
          <a:bodyPr wrap="square">
            <a:spAutoFit/>
          </a:bodyPr>
          <a:lstStyle/>
          <a:p>
            <a:pPr marL="0" lvl="1"/>
            <a:r>
              <a:rPr lang="en-US" sz="2874" b="1" dirty="0">
                <a:solidFill>
                  <a:srgbClr val="0A2240"/>
                </a:solidFill>
                <a:latin typeface="Verdana" charset="0"/>
                <a:ea typeface="Verdana" charset="0"/>
                <a:cs typeface="Verdana" charset="0"/>
              </a:rPr>
              <a:t>Qualities of a Classroom Project</a:t>
            </a:r>
          </a:p>
        </p:txBody>
      </p:sp>
      <p:sp>
        <p:nvSpPr>
          <p:cNvPr id="19" name="Rectangle 18">
            <a:hlinkClick r:id="" action="ppaction://noaction"/>
          </p:cNvPr>
          <p:cNvSpPr/>
          <p:nvPr/>
        </p:nvSpPr>
        <p:spPr>
          <a:xfrm>
            <a:off x="6261166" y="1923213"/>
            <a:ext cx="4091194" cy="2049722"/>
          </a:xfrm>
          <a:prstGeom prst="rect">
            <a:avLst/>
          </a:prstGeom>
          <a:solidFill>
            <a:srgbClr val="0A2240"/>
          </a:solidFill>
        </p:spPr>
        <p:txBody>
          <a:bodyPr wrap="square" anchor="ctr">
            <a:noAutofit/>
          </a:bodyPr>
          <a:lstStyle/>
          <a:p>
            <a:pPr algn="ctr"/>
            <a:r>
              <a:rPr lang="en-US" sz="1796" b="1" dirty="0">
                <a:solidFill>
                  <a:schemeClr val="bg2"/>
                </a:solidFill>
                <a:latin typeface="Verdana" panose="020B0604030504040204" pitchFamily="34" charset="0"/>
                <a:ea typeface="Verdana" panose="020B0604030504040204" pitchFamily="34" charset="0"/>
                <a:cs typeface="Verdana" panose="020B0604030504040204" pitchFamily="34" charset="0"/>
              </a:rPr>
              <a:t>Activities are in fulfillment of a classroom assignment</a:t>
            </a:r>
          </a:p>
        </p:txBody>
      </p:sp>
      <p:sp>
        <p:nvSpPr>
          <p:cNvPr id="20" name="Rectangle 19">
            <a:hlinkClick r:id="rId2" action="ppaction://hlinksldjump"/>
          </p:cNvPr>
          <p:cNvSpPr/>
          <p:nvPr/>
        </p:nvSpPr>
        <p:spPr>
          <a:xfrm>
            <a:off x="1869579" y="4257351"/>
            <a:ext cx="4091196" cy="2049721"/>
          </a:xfrm>
          <a:prstGeom prst="rect">
            <a:avLst/>
          </a:prstGeom>
          <a:solidFill>
            <a:srgbClr val="0A2240"/>
          </a:solidFill>
        </p:spPr>
        <p:txBody>
          <a:bodyPr wrap="square" anchor="ctr">
            <a:noAutofit/>
          </a:bodyPr>
          <a:lstStyle/>
          <a:p>
            <a:pPr algn="ctr"/>
            <a:r>
              <a:rPr lang="en-US" sz="1796" b="1" dirty="0">
                <a:solidFill>
                  <a:schemeClr val="bg2"/>
                </a:solidFill>
                <a:latin typeface="Verdana" panose="020B0604030504040204" pitchFamily="34" charset="0"/>
                <a:ea typeface="Verdana" panose="020B0604030504040204" pitchFamily="34" charset="0"/>
                <a:cs typeface="Verdana" panose="020B0604030504040204" pitchFamily="34" charset="0"/>
              </a:rPr>
              <a:t>The intent of the project is to teach research methods, not to contribute to generalizable knowledge to the field</a:t>
            </a:r>
          </a:p>
        </p:txBody>
      </p:sp>
      <p:sp>
        <p:nvSpPr>
          <p:cNvPr id="21" name="Rectangle 20">
            <a:hlinkClick r:id="" action="ppaction://noaction"/>
          </p:cNvPr>
          <p:cNvSpPr/>
          <p:nvPr/>
        </p:nvSpPr>
        <p:spPr>
          <a:xfrm>
            <a:off x="1869581" y="1923213"/>
            <a:ext cx="4091194" cy="2049722"/>
          </a:xfrm>
          <a:prstGeom prst="rect">
            <a:avLst/>
          </a:prstGeom>
          <a:solidFill>
            <a:srgbClr val="0A2240"/>
          </a:solidFill>
        </p:spPr>
        <p:txBody>
          <a:bodyPr wrap="square" anchor="ctr">
            <a:noAutofit/>
          </a:bodyPr>
          <a:lstStyle/>
          <a:p>
            <a:pPr algn="ctr"/>
            <a:r>
              <a:rPr lang="en-US" sz="1796" b="1" dirty="0">
                <a:solidFill>
                  <a:schemeClr val="bg2"/>
                </a:solidFill>
                <a:latin typeface="Verdana" panose="020B0604030504040204" pitchFamily="34" charset="0"/>
                <a:ea typeface="Verdana" panose="020B0604030504040204" pitchFamily="34" charset="0"/>
                <a:cs typeface="Verdana" panose="020B0604030504040204" pitchFamily="34" charset="0"/>
              </a:rPr>
              <a:t>Conducted by students enrolled in an official course</a:t>
            </a:r>
          </a:p>
        </p:txBody>
      </p:sp>
      <p:sp>
        <p:nvSpPr>
          <p:cNvPr id="22" name="Rectangle 21">
            <a:hlinkClick r:id="" action="ppaction://noaction"/>
          </p:cNvPr>
          <p:cNvSpPr/>
          <p:nvPr/>
        </p:nvSpPr>
        <p:spPr>
          <a:xfrm>
            <a:off x="6261166" y="4257351"/>
            <a:ext cx="4091194" cy="2049721"/>
          </a:xfrm>
          <a:prstGeom prst="rect">
            <a:avLst/>
          </a:prstGeom>
          <a:solidFill>
            <a:srgbClr val="0A2240"/>
          </a:solidFill>
        </p:spPr>
        <p:txBody>
          <a:bodyPr wrap="square" anchor="ctr">
            <a:noAutofit/>
          </a:bodyPr>
          <a:lstStyle/>
          <a:p>
            <a:pPr algn="ctr"/>
            <a:r>
              <a:rPr lang="en-US" sz="1796" b="1" dirty="0">
                <a:solidFill>
                  <a:schemeClr val="bg2"/>
                </a:solidFill>
                <a:latin typeface="Verdana" panose="020B0604030504040204" pitchFamily="34" charset="0"/>
                <a:ea typeface="Verdana" panose="020B0604030504040204" pitchFamily="34" charset="0"/>
                <a:cs typeface="Verdana" panose="020B0604030504040204" pitchFamily="34" charset="0"/>
              </a:rPr>
              <a:t>Results are not distributed (presented or published) outside the classroom environment</a:t>
            </a:r>
          </a:p>
        </p:txBody>
      </p:sp>
    </p:spTree>
    <p:extLst>
      <p:ext uri="{BB962C8B-B14F-4D97-AF65-F5344CB8AC3E}">
        <p14:creationId xmlns:p14="http://schemas.microsoft.com/office/powerpoint/2010/main" val="304910983"/>
      </p:ext>
    </p:extLst>
  </p:cSld>
  <p:clrMapOvr>
    <a:masterClrMapping/>
  </p:clrMapOvr>
  <mc:AlternateContent xmlns:mc="http://schemas.openxmlformats.org/markup-compatibility/2006" xmlns:p14="http://schemas.microsoft.com/office/powerpoint/2010/main">
    <mc:Choice Requires="p14">
      <p:transition spd="slow" p14:dur="2000" advTm="111563"/>
    </mc:Choice>
    <mc:Fallback xmlns="">
      <p:transition spd="slow" advTm="1115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noaction"/>
          </p:cNvPr>
          <p:cNvPicPr>
            <a:picLocks noChangeAspect="1"/>
          </p:cNvPicPr>
          <p:nvPr/>
        </p:nvPicPr>
        <p:blipFill>
          <a:blip r:embed="rId2" cstate="print"/>
          <a:stretch>
            <a:fillRect/>
          </a:stretch>
        </p:blipFill>
        <p:spPr>
          <a:xfrm>
            <a:off x="9760636" y="2410022"/>
            <a:ext cx="1772985" cy="1768813"/>
          </a:xfrm>
          <a:prstGeom prst="rect">
            <a:avLst/>
          </a:prstGeom>
        </p:spPr>
      </p:pic>
      <p:pic>
        <p:nvPicPr>
          <p:cNvPr id="4" name="Picture 3">
            <a:hlinkClick r:id="rId3" action="ppaction://hlinksldjump"/>
          </p:cNvPr>
          <p:cNvPicPr>
            <a:picLocks noChangeAspect="1"/>
          </p:cNvPicPr>
          <p:nvPr/>
        </p:nvPicPr>
        <p:blipFill>
          <a:blip r:embed="rId4" cstate="print"/>
          <a:stretch>
            <a:fillRect/>
          </a:stretch>
        </p:blipFill>
        <p:spPr>
          <a:xfrm>
            <a:off x="9730230" y="4638725"/>
            <a:ext cx="1833795" cy="1712041"/>
          </a:xfrm>
          <a:prstGeom prst="rect">
            <a:avLst/>
          </a:prstGeom>
        </p:spPr>
      </p:pic>
      <p:sp>
        <p:nvSpPr>
          <p:cNvPr id="6" name="Rectangle 5"/>
          <p:cNvSpPr/>
          <p:nvPr/>
        </p:nvSpPr>
        <p:spPr>
          <a:xfrm>
            <a:off x="19465" y="24130"/>
            <a:ext cx="12182060"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8" name="Rectangle 7"/>
          <p:cNvSpPr/>
          <p:nvPr/>
        </p:nvSpPr>
        <p:spPr>
          <a:xfrm>
            <a:off x="426536" y="111409"/>
            <a:ext cx="6774611" cy="534634"/>
          </a:xfrm>
          <a:prstGeom prst="rect">
            <a:avLst/>
          </a:prstGeom>
        </p:spPr>
        <p:txBody>
          <a:bodyPr wrap="none">
            <a:spAutoFit/>
          </a:bodyPr>
          <a:lstStyle/>
          <a:p>
            <a:pPr marL="0" lvl="1"/>
            <a:r>
              <a:rPr lang="en-US" sz="2874" b="1" dirty="0">
                <a:solidFill>
                  <a:srgbClr val="0A2240"/>
                </a:solidFill>
                <a:latin typeface="Verdana" charset="0"/>
                <a:ea typeface="Verdana" charset="0"/>
                <a:cs typeface="Verdana" charset="0"/>
              </a:rPr>
              <a:t>Classroom Project or Research?</a:t>
            </a:r>
          </a:p>
        </p:txBody>
      </p:sp>
      <p:sp>
        <p:nvSpPr>
          <p:cNvPr id="9" name="Text Placeholder 5"/>
          <p:cNvSpPr txBox="1">
            <a:spLocks/>
          </p:cNvSpPr>
          <p:nvPr/>
        </p:nvSpPr>
        <p:spPr>
          <a:xfrm>
            <a:off x="573489" y="2748156"/>
            <a:ext cx="8818877" cy="3721859"/>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The project will examine if religion influences willingness or unwillingness to seek mental health services among African Americans.</a:t>
            </a:r>
          </a:p>
          <a:p>
            <a:r>
              <a:rPr lang="en-US" sz="2200" dirty="0"/>
              <a:t>Participants will be asked to complete an online survey through Qualtrics. Questions will explore the role religion has on mental health stigma in African Americans.</a:t>
            </a:r>
          </a:p>
          <a:p>
            <a:r>
              <a:rPr lang="en-US" sz="2200" dirty="0"/>
              <a:t>This project will be used as the student’s thesis.</a:t>
            </a:r>
          </a:p>
          <a:p>
            <a:endParaRPr lang="en-US" sz="2245" dirty="0"/>
          </a:p>
          <a:p>
            <a:endParaRPr lang="en-US" sz="2245" dirty="0"/>
          </a:p>
        </p:txBody>
      </p:sp>
      <p:sp>
        <p:nvSpPr>
          <p:cNvPr id="10" name="Title 16"/>
          <p:cNvSpPr>
            <a:spLocks noGrp="1"/>
          </p:cNvSpPr>
          <p:nvPr>
            <p:ph type="title"/>
          </p:nvPr>
        </p:nvSpPr>
        <p:spPr>
          <a:xfrm>
            <a:off x="532155" y="792035"/>
            <a:ext cx="11140069" cy="884601"/>
          </a:xfrm>
        </p:spPr>
        <p:txBody>
          <a:bodyPr/>
          <a:lstStyle>
            <a:lvl1pPr>
              <a:defRPr>
                <a:solidFill>
                  <a:schemeClr val="bg2"/>
                </a:solidFill>
              </a:defRPr>
            </a:lvl1pPr>
          </a:lstStyle>
          <a:p>
            <a:pPr lvl="1"/>
            <a:r>
              <a:rPr lang="en-US" sz="1437" b="1" dirty="0">
                <a:solidFill>
                  <a:srgbClr val="0A2240"/>
                </a:solidFill>
                <a:latin typeface="Verdana" charset="0"/>
                <a:ea typeface="Verdana" charset="0"/>
                <a:cs typeface="Verdana" charset="0"/>
              </a:rPr>
              <a:t>Read the description below.</a:t>
            </a:r>
            <a:br>
              <a:rPr lang="en-US" sz="1437" b="1" dirty="0">
                <a:solidFill>
                  <a:srgbClr val="0A2240"/>
                </a:solidFill>
                <a:latin typeface="Verdana" charset="0"/>
                <a:ea typeface="Verdana" charset="0"/>
                <a:cs typeface="Verdana" charset="0"/>
              </a:rPr>
            </a:br>
            <a:br>
              <a:rPr lang="en-US" sz="1437" b="1" dirty="0">
                <a:solidFill>
                  <a:srgbClr val="0A2240"/>
                </a:solidFill>
                <a:latin typeface="Verdana" charset="0"/>
                <a:ea typeface="Verdana" charset="0"/>
                <a:cs typeface="Verdana" charset="0"/>
              </a:rPr>
            </a:br>
            <a:r>
              <a:rPr lang="en-US" sz="1437" b="1" dirty="0">
                <a:solidFill>
                  <a:srgbClr val="0A2240"/>
                </a:solidFill>
                <a:latin typeface="Verdana" charset="0"/>
                <a:ea typeface="Verdana" charset="0"/>
                <a:cs typeface="Verdana" charset="0"/>
              </a:rPr>
              <a:t>Click “thumbs up” if the project is a Classroom Project. Click “thumbs down” if it goes beyond the classroom project and requires IRB review.</a:t>
            </a:r>
          </a:p>
        </p:txBody>
      </p:sp>
      <p:grpSp>
        <p:nvGrpSpPr>
          <p:cNvPr id="2" name="Group 11"/>
          <p:cNvGrpSpPr/>
          <p:nvPr/>
        </p:nvGrpSpPr>
        <p:grpSpPr>
          <a:xfrm>
            <a:off x="573490" y="2076366"/>
            <a:ext cx="8918354" cy="4446641"/>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grpSp>
      <p:sp>
        <p:nvSpPr>
          <p:cNvPr id="13" name="Title 3"/>
          <p:cNvSpPr txBox="1">
            <a:spLocks/>
          </p:cNvSpPr>
          <p:nvPr/>
        </p:nvSpPr>
        <p:spPr bwMode="auto">
          <a:xfrm>
            <a:off x="2488527" y="2187108"/>
            <a:ext cx="490756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821223"/>
            <a:r>
              <a:rPr lang="en-US" sz="2245" dirty="0"/>
              <a:t>Is this a classroom project?</a:t>
            </a:r>
          </a:p>
        </p:txBody>
      </p:sp>
    </p:spTree>
    <p:extLst>
      <p:ext uri="{BB962C8B-B14F-4D97-AF65-F5344CB8AC3E}">
        <p14:creationId xmlns:p14="http://schemas.microsoft.com/office/powerpoint/2010/main" val="980396180"/>
      </p:ext>
    </p:extLst>
  </p:cSld>
  <p:clrMapOvr>
    <a:masterClrMapping/>
  </p:clrMapOvr>
  <mc:AlternateContent xmlns:mc="http://schemas.openxmlformats.org/markup-compatibility/2006" xmlns:p14="http://schemas.microsoft.com/office/powerpoint/2010/main">
    <mc:Choice Requires="p14">
      <p:transition spd="slow" p14:dur="2000" advTm="103123"/>
    </mc:Choice>
    <mc:Fallback xmlns="">
      <p:transition spd="slow" advTm="1031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40" y="33655"/>
            <a:ext cx="12182060"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8" name="Rectangle 7"/>
          <p:cNvSpPr/>
          <p:nvPr/>
        </p:nvSpPr>
        <p:spPr>
          <a:xfrm>
            <a:off x="426536" y="111409"/>
            <a:ext cx="6774611" cy="534634"/>
          </a:xfrm>
          <a:prstGeom prst="rect">
            <a:avLst/>
          </a:prstGeom>
        </p:spPr>
        <p:txBody>
          <a:bodyPr wrap="none">
            <a:spAutoFit/>
          </a:bodyPr>
          <a:lstStyle/>
          <a:p>
            <a:pPr marL="0" lvl="1"/>
            <a:r>
              <a:rPr lang="en-US" sz="2874" b="1" dirty="0">
                <a:solidFill>
                  <a:srgbClr val="0A2240"/>
                </a:solidFill>
                <a:latin typeface="Verdana" charset="0"/>
                <a:ea typeface="Verdana" charset="0"/>
                <a:cs typeface="Verdana" charset="0"/>
              </a:rPr>
              <a:t>Classroom Project or Research?</a:t>
            </a:r>
          </a:p>
        </p:txBody>
      </p:sp>
      <p:sp>
        <p:nvSpPr>
          <p:cNvPr id="9" name="Text Placeholder 5"/>
          <p:cNvSpPr txBox="1">
            <a:spLocks/>
          </p:cNvSpPr>
          <p:nvPr/>
        </p:nvSpPr>
        <p:spPr>
          <a:xfrm>
            <a:off x="573489" y="2748156"/>
            <a:ext cx="8818877" cy="3721859"/>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The project will examine if religion influences willingness or unwillingness to seek mental health services among African Americans.</a:t>
            </a:r>
          </a:p>
          <a:p>
            <a:r>
              <a:rPr lang="en-US" sz="2200" dirty="0"/>
              <a:t>Participants will be asked to complete an online survey through Qualtrics. Questions will explore the role religion has on mental health stigma in African Americans.</a:t>
            </a:r>
          </a:p>
          <a:p>
            <a:r>
              <a:rPr lang="en-US" sz="2200" dirty="0"/>
              <a:t>This project will be used as the student’s thesis.</a:t>
            </a:r>
          </a:p>
          <a:p>
            <a:endParaRPr lang="en-US" sz="2245" dirty="0"/>
          </a:p>
          <a:p>
            <a:endParaRPr lang="en-US" sz="2245" dirty="0"/>
          </a:p>
        </p:txBody>
      </p:sp>
      <p:sp>
        <p:nvSpPr>
          <p:cNvPr id="10" name="Title 16"/>
          <p:cNvSpPr>
            <a:spLocks noGrp="1"/>
          </p:cNvSpPr>
          <p:nvPr>
            <p:ph type="title"/>
          </p:nvPr>
        </p:nvSpPr>
        <p:spPr>
          <a:xfrm>
            <a:off x="532155" y="792035"/>
            <a:ext cx="11140069" cy="884601"/>
          </a:xfrm>
        </p:spPr>
        <p:txBody>
          <a:bodyPr/>
          <a:lstStyle>
            <a:lvl1pPr>
              <a:defRPr>
                <a:solidFill>
                  <a:schemeClr val="bg2"/>
                </a:solidFill>
              </a:defRPr>
            </a:lvl1pPr>
          </a:lstStyle>
          <a:p>
            <a:pPr lvl="1"/>
            <a:r>
              <a:rPr lang="en-US" sz="1437" b="1" dirty="0">
                <a:solidFill>
                  <a:srgbClr val="0A2240"/>
                </a:solidFill>
                <a:latin typeface="Verdana" charset="0"/>
                <a:ea typeface="Verdana" charset="0"/>
                <a:cs typeface="Verdana" charset="0"/>
              </a:rPr>
              <a:t>Read the description below.</a:t>
            </a:r>
            <a:br>
              <a:rPr lang="en-US" sz="1437" b="1" dirty="0">
                <a:solidFill>
                  <a:srgbClr val="0A2240"/>
                </a:solidFill>
                <a:latin typeface="Verdana" charset="0"/>
                <a:ea typeface="Verdana" charset="0"/>
                <a:cs typeface="Verdana" charset="0"/>
              </a:rPr>
            </a:br>
            <a:br>
              <a:rPr lang="en-US" sz="1437" b="1" dirty="0">
                <a:solidFill>
                  <a:srgbClr val="0A2240"/>
                </a:solidFill>
                <a:latin typeface="Verdana" charset="0"/>
                <a:ea typeface="Verdana" charset="0"/>
                <a:cs typeface="Verdana" charset="0"/>
              </a:rPr>
            </a:br>
            <a:r>
              <a:rPr lang="en-US" sz="1437" b="1" dirty="0">
                <a:solidFill>
                  <a:srgbClr val="0A2240"/>
                </a:solidFill>
                <a:latin typeface="Verdana" charset="0"/>
                <a:ea typeface="Verdana" charset="0"/>
                <a:cs typeface="Verdana" charset="0"/>
              </a:rPr>
              <a:t>Click “thumbs up” if the project is a Classroom Project. Click “thumbs down” if it goes beyond the classroom project and requires IRB review.</a:t>
            </a:r>
          </a:p>
        </p:txBody>
      </p:sp>
      <p:grpSp>
        <p:nvGrpSpPr>
          <p:cNvPr id="2" name="Group 11"/>
          <p:cNvGrpSpPr/>
          <p:nvPr/>
        </p:nvGrpSpPr>
        <p:grpSpPr>
          <a:xfrm>
            <a:off x="573490" y="2076366"/>
            <a:ext cx="8918354" cy="4446641"/>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grpSp>
      <p:sp>
        <p:nvSpPr>
          <p:cNvPr id="13" name="Title 3"/>
          <p:cNvSpPr txBox="1">
            <a:spLocks/>
          </p:cNvSpPr>
          <p:nvPr/>
        </p:nvSpPr>
        <p:spPr bwMode="auto">
          <a:xfrm>
            <a:off x="2488527" y="2187108"/>
            <a:ext cx="490756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821223"/>
            <a:r>
              <a:rPr lang="en-US" sz="2245" dirty="0"/>
              <a:t>Is this a classroom project?</a:t>
            </a:r>
          </a:p>
        </p:txBody>
      </p:sp>
      <p:pic>
        <p:nvPicPr>
          <p:cNvPr id="12" name="Picture 11">
            <a:hlinkClick r:id="" action="ppaction://noaction"/>
            <a:extLst>
              <a:ext uri="{FF2B5EF4-FFF2-40B4-BE49-F238E27FC236}">
                <a16:creationId xmlns:a16="http://schemas.microsoft.com/office/drawing/2014/main" id="{E8A79474-0F50-4409-A6CE-912965F049F2}"/>
              </a:ext>
            </a:extLst>
          </p:cNvPr>
          <p:cNvPicPr>
            <a:picLocks noChangeAspect="1"/>
          </p:cNvPicPr>
          <p:nvPr/>
        </p:nvPicPr>
        <p:blipFill>
          <a:blip r:embed="rId2" cstate="print">
            <a:duotone>
              <a:schemeClr val="accent2">
                <a:shade val="45000"/>
                <a:satMod val="135000"/>
              </a:schemeClr>
              <a:prstClr val="white"/>
            </a:duotone>
          </a:blip>
          <a:stretch>
            <a:fillRect/>
          </a:stretch>
        </p:blipFill>
        <p:spPr>
          <a:xfrm>
            <a:off x="9760636" y="2410022"/>
            <a:ext cx="1772985" cy="1768813"/>
          </a:xfrm>
          <a:prstGeom prst="rect">
            <a:avLst/>
          </a:prstGeom>
        </p:spPr>
      </p:pic>
      <p:pic>
        <p:nvPicPr>
          <p:cNvPr id="14" name="Picture 13">
            <a:hlinkClick r:id="" action="ppaction://noaction"/>
            <a:extLst>
              <a:ext uri="{FF2B5EF4-FFF2-40B4-BE49-F238E27FC236}">
                <a16:creationId xmlns:a16="http://schemas.microsoft.com/office/drawing/2014/main" id="{F15C9454-4A94-4036-9E2E-6A082C75DDA0}"/>
              </a:ext>
            </a:extLst>
          </p:cNvPr>
          <p:cNvPicPr>
            <a:picLocks noChangeAspect="1"/>
          </p:cNvPicPr>
          <p:nvPr/>
        </p:nvPicPr>
        <p:blipFill>
          <a:blip r:embed="rId3" cstate="print"/>
          <a:stretch>
            <a:fillRect/>
          </a:stretch>
        </p:blipFill>
        <p:spPr>
          <a:xfrm>
            <a:off x="9730230" y="4638725"/>
            <a:ext cx="1833795" cy="1712041"/>
          </a:xfrm>
          <a:prstGeom prst="rect">
            <a:avLst/>
          </a:prstGeom>
        </p:spPr>
      </p:pic>
      <p:sp>
        <p:nvSpPr>
          <p:cNvPr id="15" name="Rectangle 14">
            <a:extLst>
              <a:ext uri="{FF2B5EF4-FFF2-40B4-BE49-F238E27FC236}">
                <a16:creationId xmlns:a16="http://schemas.microsoft.com/office/drawing/2014/main" id="{BAD715CA-1BC9-4989-8723-CBF7B4281B62}"/>
              </a:ext>
            </a:extLst>
          </p:cNvPr>
          <p:cNvSpPr/>
          <p:nvPr/>
        </p:nvSpPr>
        <p:spPr>
          <a:xfrm>
            <a:off x="4926501" y="103315"/>
            <a:ext cx="6748316" cy="2115960"/>
          </a:xfrm>
          <a:prstGeom prst="rect">
            <a:avLst/>
          </a:prstGeom>
          <a:solidFill>
            <a:srgbClr val="F0F0F0"/>
          </a:solidFill>
          <a:ln w="57150">
            <a:solidFill>
              <a:srgbClr val="00B050"/>
            </a:solidFill>
          </a:ln>
        </p:spPr>
        <p:txBody>
          <a:bodyPr wrap="square" lIns="164250" tIns="82125" rIns="164250" bIns="82125" rtlCol="0">
            <a:noAutofit/>
          </a:bodyPr>
          <a:lstStyle/>
          <a:p>
            <a:r>
              <a:rPr lang="en-US" sz="1437" b="1" dirty="0">
                <a:solidFill>
                  <a:srgbClr val="0A2240"/>
                </a:solidFill>
                <a:latin typeface="Verdana" panose="020B0604030504040204" pitchFamily="34" charset="0"/>
                <a:ea typeface="Verdana" panose="020B0604030504040204" pitchFamily="34" charset="0"/>
                <a:cs typeface="Verdana" panose="020B0604030504040204" pitchFamily="34" charset="0"/>
              </a:rPr>
              <a:t>That’s right!</a:t>
            </a:r>
          </a:p>
          <a:p>
            <a:endParaRPr lang="en-US" sz="1437"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Times New Roman" panose="02020603050405020304" pitchFamily="18" charset="0"/>
                <a:ea typeface="Verdana" panose="020B0604030504040204" pitchFamily="34" charset="0"/>
                <a:cs typeface="Times New Roman" panose="02020603050405020304" pitchFamily="18" charset="0"/>
              </a:rPr>
              <a:t>This is research. </a:t>
            </a:r>
          </a:p>
          <a:p>
            <a:endParaRPr lang="en-US" sz="1400" dirty="0">
              <a:solidFill>
                <a:srgbClr val="0A2240"/>
              </a:solidFill>
              <a:latin typeface="Times New Roman" panose="02020603050405020304" pitchFamily="18" charset="0"/>
              <a:ea typeface="Verdana" panose="020B060403050404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Thesis and dissertation projects are typically conducted with the intent to present or publish results and therefore are designed to contribute to generalizable knowledge.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Since human subjects are involved, prior IRB review and approval is required for thesis and dissertation projects.</a:t>
            </a:r>
          </a:p>
        </p:txBody>
      </p:sp>
    </p:spTree>
    <p:extLst>
      <p:ext uri="{BB962C8B-B14F-4D97-AF65-F5344CB8AC3E}">
        <p14:creationId xmlns:p14="http://schemas.microsoft.com/office/powerpoint/2010/main" val="1636864419"/>
      </p:ext>
    </p:extLst>
  </p:cSld>
  <p:clrMapOvr>
    <a:masterClrMapping/>
  </p:clrMapOvr>
  <mc:AlternateContent xmlns:mc="http://schemas.openxmlformats.org/markup-compatibility/2006" xmlns:p14="http://schemas.microsoft.com/office/powerpoint/2010/main">
    <mc:Choice Requires="p14">
      <p:transition spd="slow" p14:dur="2000" advTm="103123"/>
    </mc:Choice>
    <mc:Fallback xmlns="">
      <p:transition spd="slow" advTm="10312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3" y="1653467"/>
            <a:ext cx="12192002" cy="49836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6148" y="555097"/>
            <a:ext cx="8919700"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Limits to Presenting Classroom Projects</a:t>
            </a:r>
          </a:p>
        </p:txBody>
      </p:sp>
      <p:sp>
        <p:nvSpPr>
          <p:cNvPr id="7" name="Rectangle 5"/>
          <p:cNvSpPr txBox="1">
            <a:spLocks noChangeArrowheads="1"/>
          </p:cNvSpPr>
          <p:nvPr/>
        </p:nvSpPr>
        <p:spPr>
          <a:xfrm>
            <a:off x="299899" y="1733550"/>
            <a:ext cx="11592199" cy="1181980"/>
          </a:xfrm>
          <a:prstGeom prst="rect">
            <a:avLst/>
          </a:prstGeom>
        </p:spPr>
        <p:txBody>
          <a:bodyPr/>
          <a:lstStyle>
            <a:lvl1pPr marL="294957" indent="-294957" algn="l" rtl="0" eaLnBrk="1" fontAlgn="base" hangingPunct="1">
              <a:spcBef>
                <a:spcPts val="2291"/>
              </a:spcBef>
              <a:spcAft>
                <a:spcPct val="0"/>
              </a:spcAft>
              <a:buClr>
                <a:srgbClr val="C23D3D"/>
              </a:buClr>
              <a:buFont typeface="Arial" pitchFamily="34" charset="0"/>
              <a:buChar char="•"/>
              <a:defRPr sz="2500" kern="1200">
                <a:solidFill>
                  <a:schemeClr val="tx1"/>
                </a:solidFill>
                <a:latin typeface="Calibri" panose="020F0502020204030204" pitchFamily="34" charset="0"/>
                <a:ea typeface="+mn-ea"/>
                <a:cs typeface="Arial" pitchFamily="34" charset="0"/>
              </a:defRPr>
            </a:lvl1pPr>
            <a:lvl2pPr marL="696988"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C23D3D"/>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C23D3D"/>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600" dirty="0">
                <a:latin typeface="Verdana" charset="0"/>
                <a:ea typeface="Verdana" charset="0"/>
                <a:cs typeface="Verdana" charset="0"/>
                <a:sym typeface="Verdana" charset="0"/>
              </a:rPr>
              <a:t>There is much to be learned from a shared experience.</a:t>
            </a:r>
          </a:p>
          <a:p>
            <a:pPr marL="0" indent="0" defTabSz="821223">
              <a:buNone/>
            </a:pPr>
            <a:r>
              <a:rPr lang="en-US" dirty="0"/>
              <a:t>Classroom project results may be presented: </a:t>
            </a:r>
          </a:p>
          <a:p>
            <a:pPr marL="0" indent="0" defTabSz="821223">
              <a:buNone/>
            </a:pPr>
            <a:endParaRPr lang="en-US" dirty="0"/>
          </a:p>
          <a:p>
            <a:pPr marL="0" indent="0" defTabSz="821223">
              <a:buNone/>
            </a:pPr>
            <a:r>
              <a:rPr lang="en-US" sz="2600" dirty="0">
                <a:latin typeface="Verdana" charset="0"/>
                <a:ea typeface="Verdana" charset="0"/>
                <a:cs typeface="Verdana" charset="0"/>
                <a:sym typeface="Verdana" charset="0"/>
              </a:rPr>
              <a:t> </a:t>
            </a:r>
          </a:p>
        </p:txBody>
      </p:sp>
      <p:pic>
        <p:nvPicPr>
          <p:cNvPr id="11" name="Picture 10"/>
          <p:cNvPicPr>
            <a:picLocks noChangeAspect="1"/>
          </p:cNvPicPr>
          <p:nvPr/>
        </p:nvPicPr>
        <p:blipFill>
          <a:blip r:embed="rId2" cstate="print"/>
          <a:stretch>
            <a:fillRect/>
          </a:stretch>
        </p:blipFill>
        <p:spPr>
          <a:xfrm>
            <a:off x="0" y="62348"/>
            <a:ext cx="1320440" cy="1600644"/>
          </a:xfrm>
          <a:prstGeom prst="rect">
            <a:avLst/>
          </a:prstGeom>
        </p:spPr>
      </p:pic>
      <p:sp>
        <p:nvSpPr>
          <p:cNvPr id="9" name="Oval 8">
            <a:hlinkClick r:id="" action="ppaction://noaction"/>
            <a:extLst>
              <a:ext uri="{FF2B5EF4-FFF2-40B4-BE49-F238E27FC236}">
                <a16:creationId xmlns:a16="http://schemas.microsoft.com/office/drawing/2014/main" id="{B50AE707-4802-4DD1-B77B-62DAB731AE99}"/>
              </a:ext>
            </a:extLst>
          </p:cNvPr>
          <p:cNvSpPr/>
          <p:nvPr/>
        </p:nvSpPr>
        <p:spPr>
          <a:xfrm>
            <a:off x="281046" y="2940993"/>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1</a:t>
            </a:r>
          </a:p>
        </p:txBody>
      </p:sp>
      <p:sp>
        <p:nvSpPr>
          <p:cNvPr id="6" name="Rectangle 5">
            <a:extLst>
              <a:ext uri="{FF2B5EF4-FFF2-40B4-BE49-F238E27FC236}">
                <a16:creationId xmlns:a16="http://schemas.microsoft.com/office/drawing/2014/main" id="{395D2684-ECE9-4F25-B8E8-07A81A4F269C}"/>
              </a:ext>
            </a:extLst>
          </p:cNvPr>
          <p:cNvSpPr/>
          <p:nvPr/>
        </p:nvSpPr>
        <p:spPr>
          <a:xfrm>
            <a:off x="1495425" y="3131297"/>
            <a:ext cx="9060423" cy="646331"/>
          </a:xfrm>
          <a:prstGeom prst="rect">
            <a:avLst/>
          </a:prstGeom>
        </p:spPr>
        <p:txBody>
          <a:bodyPr wrap="square">
            <a:spAutoFit/>
          </a:bodyPr>
          <a:lstStyle/>
          <a:p>
            <a:pPr defTabSz="821223"/>
            <a:r>
              <a:rPr lang="en-US" dirty="0"/>
              <a:t>Within the class to the classroom instructor and classmates/peers for education purposes or as part of the assignment.</a:t>
            </a:r>
          </a:p>
        </p:txBody>
      </p:sp>
      <p:sp>
        <p:nvSpPr>
          <p:cNvPr id="8" name="Rectangle 7">
            <a:extLst>
              <a:ext uri="{FF2B5EF4-FFF2-40B4-BE49-F238E27FC236}">
                <a16:creationId xmlns:a16="http://schemas.microsoft.com/office/drawing/2014/main" id="{35156EE7-4450-45A7-A22B-5F9819DDBF0E}"/>
              </a:ext>
            </a:extLst>
          </p:cNvPr>
          <p:cNvSpPr/>
          <p:nvPr/>
        </p:nvSpPr>
        <p:spPr>
          <a:xfrm>
            <a:off x="1495425" y="4330610"/>
            <a:ext cx="8439150" cy="646331"/>
          </a:xfrm>
          <a:prstGeom prst="rect">
            <a:avLst/>
          </a:prstGeom>
        </p:spPr>
        <p:txBody>
          <a:bodyPr wrap="square">
            <a:spAutoFit/>
          </a:bodyPr>
          <a:lstStyle/>
          <a:p>
            <a:pPr defTabSz="821223"/>
            <a:r>
              <a:rPr lang="en-US" dirty="0"/>
              <a:t>Classroom data can be shared at college or department-hosted learning forums or academic showcases. </a:t>
            </a:r>
          </a:p>
        </p:txBody>
      </p:sp>
      <p:sp>
        <p:nvSpPr>
          <p:cNvPr id="12" name="Rectangle 11">
            <a:hlinkClick r:id="" action="ppaction://noaction"/>
            <a:extLst>
              <a:ext uri="{FF2B5EF4-FFF2-40B4-BE49-F238E27FC236}">
                <a16:creationId xmlns:a16="http://schemas.microsoft.com/office/drawing/2014/main" id="{AA1C7828-024D-4018-BFEF-8D5E6F7E2B79}"/>
              </a:ext>
            </a:extLst>
          </p:cNvPr>
          <p:cNvSpPr/>
          <p:nvPr/>
        </p:nvSpPr>
        <p:spPr>
          <a:xfrm>
            <a:off x="1495425" y="3086458"/>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4" name="Oval 13">
            <a:hlinkClick r:id="" action="ppaction://noaction"/>
            <a:extLst>
              <a:ext uri="{FF2B5EF4-FFF2-40B4-BE49-F238E27FC236}">
                <a16:creationId xmlns:a16="http://schemas.microsoft.com/office/drawing/2014/main" id="{E9D32C92-C9E3-4B67-B330-471C338893DB}"/>
              </a:ext>
            </a:extLst>
          </p:cNvPr>
          <p:cNvSpPr/>
          <p:nvPr/>
        </p:nvSpPr>
        <p:spPr>
          <a:xfrm>
            <a:off x="299899" y="4146392"/>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2</a:t>
            </a:r>
          </a:p>
        </p:txBody>
      </p:sp>
      <p:sp>
        <p:nvSpPr>
          <p:cNvPr id="15" name="Rectangle 14">
            <a:hlinkClick r:id="" action="ppaction://noaction"/>
            <a:extLst>
              <a:ext uri="{FF2B5EF4-FFF2-40B4-BE49-F238E27FC236}">
                <a16:creationId xmlns:a16="http://schemas.microsoft.com/office/drawing/2014/main" id="{DC1EC8BE-8FEA-468E-85D9-41DC8F118C3E}"/>
              </a:ext>
            </a:extLst>
          </p:cNvPr>
          <p:cNvSpPr/>
          <p:nvPr/>
        </p:nvSpPr>
        <p:spPr>
          <a:xfrm>
            <a:off x="1495425" y="4311234"/>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grpSp>
        <p:nvGrpSpPr>
          <p:cNvPr id="17" name="Group 16">
            <a:extLst>
              <a:ext uri="{FF2B5EF4-FFF2-40B4-BE49-F238E27FC236}">
                <a16:creationId xmlns:a16="http://schemas.microsoft.com/office/drawing/2014/main" id="{455C99A7-F507-4C41-9F62-66EF83DF7B83}"/>
              </a:ext>
            </a:extLst>
          </p:cNvPr>
          <p:cNvGrpSpPr/>
          <p:nvPr/>
        </p:nvGrpSpPr>
        <p:grpSpPr>
          <a:xfrm>
            <a:off x="460319" y="5729239"/>
            <a:ext cx="11475757" cy="758153"/>
            <a:chOff x="460319" y="5729239"/>
            <a:chExt cx="11475757" cy="758153"/>
          </a:xfrm>
        </p:grpSpPr>
        <p:sp>
          <p:nvSpPr>
            <p:cNvPr id="10" name="Rectangle 9">
              <a:extLst>
                <a:ext uri="{FF2B5EF4-FFF2-40B4-BE49-F238E27FC236}">
                  <a16:creationId xmlns:a16="http://schemas.microsoft.com/office/drawing/2014/main" id="{935F39AE-CDDF-4B90-B9BB-E54EF2CA46C3}"/>
                </a:ext>
              </a:extLst>
            </p:cNvPr>
            <p:cNvSpPr/>
            <p:nvPr/>
          </p:nvSpPr>
          <p:spPr>
            <a:xfrm>
              <a:off x="1495425" y="5785149"/>
              <a:ext cx="10440651" cy="646331"/>
            </a:xfrm>
            <a:prstGeom prst="rect">
              <a:avLst/>
            </a:prstGeom>
          </p:spPr>
          <p:txBody>
            <a:bodyPr wrap="square">
              <a:spAutoFit/>
            </a:bodyPr>
            <a:lstStyle/>
            <a:p>
              <a:r>
                <a:rPr lang="en-US" dirty="0"/>
                <a:t>If results will be presented off-campus or to the public invited to an on-campus event, published or generalized in some other way, then it may be necessary to obtain IRB approval.</a:t>
              </a:r>
            </a:p>
          </p:txBody>
        </p:sp>
        <p:sp>
          <p:nvSpPr>
            <p:cNvPr id="16" name="Star: 5 Points 15">
              <a:extLst>
                <a:ext uri="{FF2B5EF4-FFF2-40B4-BE49-F238E27FC236}">
                  <a16:creationId xmlns:a16="http://schemas.microsoft.com/office/drawing/2014/main" id="{63718953-8BF9-44AF-B505-6A2916CD8666}"/>
                </a:ext>
              </a:extLst>
            </p:cNvPr>
            <p:cNvSpPr/>
            <p:nvPr/>
          </p:nvSpPr>
          <p:spPr>
            <a:xfrm rot="20453203">
              <a:off x="460319" y="5729239"/>
              <a:ext cx="680847" cy="758153"/>
            </a:xfrm>
            <a:prstGeom prst="star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grpSp>
    </p:spTree>
    <p:extLst>
      <p:ext uri="{BB962C8B-B14F-4D97-AF65-F5344CB8AC3E}">
        <p14:creationId xmlns:p14="http://schemas.microsoft.com/office/powerpoint/2010/main" val="2476391072"/>
      </p:ext>
    </p:extLst>
  </p:cSld>
  <p:clrMapOvr>
    <a:masterClrMapping/>
  </p:clrMapOvr>
  <mc:AlternateContent xmlns:mc="http://schemas.openxmlformats.org/markup-compatibility/2006" xmlns:p14="http://schemas.microsoft.com/office/powerpoint/2010/main">
    <mc:Choice Requires="p14">
      <p:transition spd="slow" p14:dur="2000" advTm="74065"/>
    </mc:Choice>
    <mc:Fallback xmlns="">
      <p:transition spd="slow" advTm="74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0" y="62348"/>
            <a:ext cx="1320440" cy="1600644"/>
          </a:xfrm>
          <a:prstGeom prst="rect">
            <a:avLst/>
          </a:prstGeom>
        </p:spPr>
      </p:pic>
      <p:sp>
        <p:nvSpPr>
          <p:cNvPr id="3" name="Rectangle 2"/>
          <p:cNvSpPr/>
          <p:nvPr/>
        </p:nvSpPr>
        <p:spPr>
          <a:xfrm>
            <a:off x="9525" y="1643545"/>
            <a:ext cx="12191999" cy="49836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6" name="Rectangle 15">
            <a:hlinkClick r:id="" action="ppaction://noaction"/>
            <a:extLst>
              <a:ext uri="{FF2B5EF4-FFF2-40B4-BE49-F238E27FC236}">
                <a16:creationId xmlns:a16="http://schemas.microsoft.com/office/drawing/2014/main" id="{45C5E38A-A219-456B-A498-6B3FBE980934}"/>
              </a:ext>
            </a:extLst>
          </p:cNvPr>
          <p:cNvSpPr/>
          <p:nvPr/>
        </p:nvSpPr>
        <p:spPr>
          <a:xfrm>
            <a:off x="1636148" y="3278131"/>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5" name="Title 3"/>
          <p:cNvSpPr txBox="1">
            <a:spLocks/>
          </p:cNvSpPr>
          <p:nvPr/>
        </p:nvSpPr>
        <p:spPr bwMode="auto">
          <a:xfrm>
            <a:off x="1636148" y="555097"/>
            <a:ext cx="8919700"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Limits to Presenting Classroom Projects</a:t>
            </a:r>
          </a:p>
        </p:txBody>
      </p:sp>
      <p:sp>
        <p:nvSpPr>
          <p:cNvPr id="6" name="Rectangle 5">
            <a:hlinkClick r:id="" action="ppaction://noaction"/>
            <a:extLst>
              <a:ext uri="{FF2B5EF4-FFF2-40B4-BE49-F238E27FC236}">
                <a16:creationId xmlns:a16="http://schemas.microsoft.com/office/drawing/2014/main" id="{68D9A7EA-64D6-415F-B787-665659B7D3CE}"/>
              </a:ext>
            </a:extLst>
          </p:cNvPr>
          <p:cNvSpPr/>
          <p:nvPr/>
        </p:nvSpPr>
        <p:spPr>
          <a:xfrm>
            <a:off x="1636148" y="2039079"/>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9" name="TextBox 8">
            <a:extLst>
              <a:ext uri="{FF2B5EF4-FFF2-40B4-BE49-F238E27FC236}">
                <a16:creationId xmlns:a16="http://schemas.microsoft.com/office/drawing/2014/main" id="{7EC1CF82-8D7E-4428-BF5C-8BB8982B8D29}"/>
              </a:ext>
            </a:extLst>
          </p:cNvPr>
          <p:cNvSpPr txBox="1"/>
          <p:nvPr/>
        </p:nvSpPr>
        <p:spPr>
          <a:xfrm>
            <a:off x="1636148" y="2211029"/>
            <a:ext cx="5979779" cy="341184"/>
          </a:xfrm>
          <a:prstGeom prst="rect">
            <a:avLst/>
          </a:prstGeom>
          <a:noFill/>
        </p:spPr>
        <p:txBody>
          <a:bodyPr wrap="none" rtlCol="0">
            <a:spAutoFit/>
          </a:bodyPr>
          <a:lstStyle/>
          <a:p>
            <a:r>
              <a:rPr lang="en-US" sz="1617" dirty="0"/>
              <a:t>Location: Limited to TAMU-CC campus or TAMU-CC properties</a:t>
            </a:r>
          </a:p>
        </p:txBody>
      </p:sp>
      <p:sp>
        <p:nvSpPr>
          <p:cNvPr id="12" name="TextBox 11">
            <a:extLst>
              <a:ext uri="{FF2B5EF4-FFF2-40B4-BE49-F238E27FC236}">
                <a16:creationId xmlns:a16="http://schemas.microsoft.com/office/drawing/2014/main" id="{5FC85266-D298-400E-A852-BC22F9B27DA6}"/>
              </a:ext>
            </a:extLst>
          </p:cNvPr>
          <p:cNvSpPr txBox="1"/>
          <p:nvPr/>
        </p:nvSpPr>
        <p:spPr>
          <a:xfrm>
            <a:off x="1636148" y="3450081"/>
            <a:ext cx="6518259" cy="341184"/>
          </a:xfrm>
          <a:prstGeom prst="rect">
            <a:avLst/>
          </a:prstGeom>
          <a:noFill/>
        </p:spPr>
        <p:txBody>
          <a:bodyPr wrap="none" rtlCol="0">
            <a:spAutoFit/>
          </a:bodyPr>
          <a:lstStyle/>
          <a:p>
            <a:r>
              <a:rPr lang="en-US" sz="1617" dirty="0"/>
              <a:t>Invitees: Invitees are limited to current faculty, staff and students only</a:t>
            </a:r>
          </a:p>
        </p:txBody>
      </p:sp>
      <p:sp>
        <p:nvSpPr>
          <p:cNvPr id="13" name="Oval 12">
            <a:hlinkClick r:id="" action="ppaction://noaction"/>
            <a:extLst>
              <a:ext uri="{FF2B5EF4-FFF2-40B4-BE49-F238E27FC236}">
                <a16:creationId xmlns:a16="http://schemas.microsoft.com/office/drawing/2014/main" id="{26C36E68-B6E0-444E-8C75-54B4C182FA0B}"/>
              </a:ext>
            </a:extLst>
          </p:cNvPr>
          <p:cNvSpPr/>
          <p:nvPr/>
        </p:nvSpPr>
        <p:spPr>
          <a:xfrm>
            <a:off x="140523" y="1904138"/>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1</a:t>
            </a:r>
          </a:p>
        </p:txBody>
      </p:sp>
      <p:sp>
        <p:nvSpPr>
          <p:cNvPr id="14" name="Oval 13">
            <a:hlinkClick r:id="" action="ppaction://noaction"/>
            <a:extLst>
              <a:ext uri="{FF2B5EF4-FFF2-40B4-BE49-F238E27FC236}">
                <a16:creationId xmlns:a16="http://schemas.microsoft.com/office/drawing/2014/main" id="{7A88DF63-ADA1-43FA-BDA8-F4107087ADC1}"/>
              </a:ext>
            </a:extLst>
          </p:cNvPr>
          <p:cNvSpPr/>
          <p:nvPr/>
        </p:nvSpPr>
        <p:spPr>
          <a:xfrm>
            <a:off x="140523" y="3031539"/>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2</a:t>
            </a:r>
          </a:p>
        </p:txBody>
      </p:sp>
      <p:sp>
        <p:nvSpPr>
          <p:cNvPr id="15" name="Oval 14">
            <a:hlinkClick r:id="" action="ppaction://noaction"/>
            <a:extLst>
              <a:ext uri="{FF2B5EF4-FFF2-40B4-BE49-F238E27FC236}">
                <a16:creationId xmlns:a16="http://schemas.microsoft.com/office/drawing/2014/main" id="{F85BD163-811C-4CC1-A7AF-F81736D1BA1C}"/>
              </a:ext>
            </a:extLst>
          </p:cNvPr>
          <p:cNvSpPr/>
          <p:nvPr/>
        </p:nvSpPr>
        <p:spPr>
          <a:xfrm>
            <a:off x="140523" y="4158940"/>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3</a:t>
            </a:r>
          </a:p>
        </p:txBody>
      </p:sp>
      <p:sp>
        <p:nvSpPr>
          <p:cNvPr id="17" name="Rectangle 16">
            <a:hlinkClick r:id="" action="ppaction://noaction"/>
            <a:extLst>
              <a:ext uri="{FF2B5EF4-FFF2-40B4-BE49-F238E27FC236}">
                <a16:creationId xmlns:a16="http://schemas.microsoft.com/office/drawing/2014/main" id="{D8053AB6-54FC-47B3-BF0D-D8C880A1B275}"/>
              </a:ext>
            </a:extLst>
          </p:cNvPr>
          <p:cNvSpPr/>
          <p:nvPr/>
        </p:nvSpPr>
        <p:spPr>
          <a:xfrm>
            <a:off x="1636148" y="4317007"/>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8" name="TextBox 17">
            <a:extLst>
              <a:ext uri="{FF2B5EF4-FFF2-40B4-BE49-F238E27FC236}">
                <a16:creationId xmlns:a16="http://schemas.microsoft.com/office/drawing/2014/main" id="{0152F4CB-4009-494C-ACB2-58CC918B9550}"/>
              </a:ext>
            </a:extLst>
          </p:cNvPr>
          <p:cNvSpPr txBox="1"/>
          <p:nvPr/>
        </p:nvSpPr>
        <p:spPr>
          <a:xfrm>
            <a:off x="1639550" y="4484770"/>
            <a:ext cx="7980070" cy="341184"/>
          </a:xfrm>
          <a:prstGeom prst="rect">
            <a:avLst/>
          </a:prstGeom>
          <a:noFill/>
        </p:spPr>
        <p:txBody>
          <a:bodyPr wrap="none" rtlCol="0">
            <a:spAutoFit/>
          </a:bodyPr>
          <a:lstStyle/>
          <a:p>
            <a:r>
              <a:rPr lang="en-US" sz="1617" dirty="0"/>
              <a:t>Advertisement: Limit to on-campus communications. Public invitation is not allowable</a:t>
            </a:r>
          </a:p>
        </p:txBody>
      </p:sp>
      <p:sp>
        <p:nvSpPr>
          <p:cNvPr id="19" name="Oval 18">
            <a:hlinkClick r:id="" action="ppaction://noaction"/>
            <a:extLst>
              <a:ext uri="{FF2B5EF4-FFF2-40B4-BE49-F238E27FC236}">
                <a16:creationId xmlns:a16="http://schemas.microsoft.com/office/drawing/2014/main" id="{74E6C56C-22C4-48C0-BB83-1679984FA306}"/>
              </a:ext>
            </a:extLst>
          </p:cNvPr>
          <p:cNvSpPr/>
          <p:nvPr/>
        </p:nvSpPr>
        <p:spPr>
          <a:xfrm>
            <a:off x="140523" y="5286341"/>
            <a:ext cx="1039394" cy="1026940"/>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72" dirty="0">
                <a:solidFill>
                  <a:schemeClr val="bg2"/>
                </a:solidFill>
              </a:rPr>
              <a:t>4</a:t>
            </a:r>
          </a:p>
        </p:txBody>
      </p:sp>
      <p:sp>
        <p:nvSpPr>
          <p:cNvPr id="20" name="Rectangle 19">
            <a:hlinkClick r:id="" action="ppaction://noaction"/>
            <a:extLst>
              <a:ext uri="{FF2B5EF4-FFF2-40B4-BE49-F238E27FC236}">
                <a16:creationId xmlns:a16="http://schemas.microsoft.com/office/drawing/2014/main" id="{19F22FD9-2400-4036-AD15-B047677C27B1}"/>
              </a:ext>
            </a:extLst>
          </p:cNvPr>
          <p:cNvSpPr/>
          <p:nvPr/>
        </p:nvSpPr>
        <p:spPr>
          <a:xfrm>
            <a:off x="1640252" y="5414165"/>
            <a:ext cx="8963158" cy="685084"/>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21" name="TextBox 20">
            <a:extLst>
              <a:ext uri="{FF2B5EF4-FFF2-40B4-BE49-F238E27FC236}">
                <a16:creationId xmlns:a16="http://schemas.microsoft.com/office/drawing/2014/main" id="{30F6489C-9A05-43D9-AD58-1968AD141416}"/>
              </a:ext>
            </a:extLst>
          </p:cNvPr>
          <p:cNvSpPr txBox="1"/>
          <p:nvPr/>
        </p:nvSpPr>
        <p:spPr>
          <a:xfrm>
            <a:off x="1643654" y="5581928"/>
            <a:ext cx="4270721" cy="341184"/>
          </a:xfrm>
          <a:prstGeom prst="rect">
            <a:avLst/>
          </a:prstGeom>
          <a:noFill/>
        </p:spPr>
        <p:txBody>
          <a:bodyPr wrap="none" rtlCol="0">
            <a:spAutoFit/>
          </a:bodyPr>
          <a:lstStyle/>
          <a:p>
            <a:r>
              <a:rPr lang="en-US" sz="1617" dirty="0"/>
              <a:t>Projects cannot be represented as research.</a:t>
            </a:r>
          </a:p>
        </p:txBody>
      </p:sp>
    </p:spTree>
    <p:extLst>
      <p:ext uri="{BB962C8B-B14F-4D97-AF65-F5344CB8AC3E}">
        <p14:creationId xmlns:p14="http://schemas.microsoft.com/office/powerpoint/2010/main" val="3124405521"/>
      </p:ext>
    </p:extLst>
  </p:cSld>
  <p:clrMapOvr>
    <a:masterClrMapping/>
  </p:clrMapOvr>
  <mc:AlternateContent xmlns:mc="http://schemas.openxmlformats.org/markup-compatibility/2006" xmlns:p14="http://schemas.microsoft.com/office/powerpoint/2010/main">
    <mc:Choice Requires="p14">
      <p:transition spd="slow" p14:dur="2000" advTm="74065"/>
    </mc:Choice>
    <mc:Fallback xmlns="">
      <p:transition spd="slow" advTm="7406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0" y="62348"/>
            <a:ext cx="1320440" cy="1600644"/>
          </a:xfrm>
          <a:prstGeom prst="rect">
            <a:avLst/>
          </a:prstGeom>
        </p:spPr>
      </p:pic>
      <p:sp>
        <p:nvSpPr>
          <p:cNvPr id="3" name="Rectangle 2"/>
          <p:cNvSpPr/>
          <p:nvPr/>
        </p:nvSpPr>
        <p:spPr>
          <a:xfrm>
            <a:off x="9525" y="1655192"/>
            <a:ext cx="12191999" cy="49836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03487" y="513291"/>
            <a:ext cx="9965662"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Classroom Project Designation</a:t>
            </a:r>
          </a:p>
        </p:txBody>
      </p:sp>
      <p:sp>
        <p:nvSpPr>
          <p:cNvPr id="7" name="Rectangle 5"/>
          <p:cNvSpPr txBox="1">
            <a:spLocks noChangeArrowheads="1"/>
          </p:cNvSpPr>
          <p:nvPr/>
        </p:nvSpPr>
        <p:spPr>
          <a:xfrm>
            <a:off x="309424" y="4147035"/>
            <a:ext cx="11592199" cy="2292820"/>
          </a:xfrm>
          <a:prstGeom prst="rect">
            <a:avLst/>
          </a:prstGeom>
        </p:spPr>
        <p:txBody>
          <a:bodyPr/>
          <a:lstStyle>
            <a:lvl1pPr marL="294957" indent="-294957" algn="l" rtl="0" eaLnBrk="1" fontAlgn="base" hangingPunct="1">
              <a:spcBef>
                <a:spcPts val="2291"/>
              </a:spcBef>
              <a:spcAft>
                <a:spcPct val="0"/>
              </a:spcAft>
              <a:buClr>
                <a:srgbClr val="C23D3D"/>
              </a:buClr>
              <a:buFont typeface="Arial" pitchFamily="34" charset="0"/>
              <a:buChar char="•"/>
              <a:defRPr sz="2500" kern="1200">
                <a:solidFill>
                  <a:schemeClr val="tx1"/>
                </a:solidFill>
                <a:latin typeface="Calibri" panose="020F0502020204030204" pitchFamily="34" charset="0"/>
                <a:ea typeface="+mn-ea"/>
                <a:cs typeface="Arial" pitchFamily="34" charset="0"/>
              </a:defRPr>
            </a:lvl1pPr>
            <a:lvl2pPr marL="696988"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C23D3D"/>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C23D3D"/>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00" dirty="0"/>
              <a:t>If the project was reviewed by the IRB under a classroom project process and was determined not to be human subjects research, the following statement can be included in the poster: “This classroom project was reviewed and determined to not meet the criteria for human subjects research by the TAMU-CC Institutional Review Board under NHS &lt;add IRB number&gt;.”</a:t>
            </a:r>
            <a:endParaRPr lang="en-US" sz="2600" dirty="0">
              <a:latin typeface="Verdana" charset="0"/>
              <a:ea typeface="Verdana" charset="0"/>
              <a:cs typeface="Verdana" charset="0"/>
              <a:sym typeface="Verdana" charset="0"/>
            </a:endParaRPr>
          </a:p>
          <a:p>
            <a:pPr marL="0" indent="0" defTabSz="821223">
              <a:buNone/>
            </a:pPr>
            <a:endParaRPr lang="en-US" sz="2600" dirty="0">
              <a:latin typeface="Verdana" charset="0"/>
              <a:ea typeface="Verdana" charset="0"/>
              <a:cs typeface="Verdana" charset="0"/>
              <a:sym typeface="Verdana" charset="0"/>
            </a:endParaRPr>
          </a:p>
        </p:txBody>
      </p:sp>
      <p:sp>
        <p:nvSpPr>
          <p:cNvPr id="8" name="Star: 5 Points 7">
            <a:extLst>
              <a:ext uri="{FF2B5EF4-FFF2-40B4-BE49-F238E27FC236}">
                <a16:creationId xmlns:a16="http://schemas.microsoft.com/office/drawing/2014/main" id="{7920E2DE-5B61-4165-93F6-2432631B0516}"/>
              </a:ext>
            </a:extLst>
          </p:cNvPr>
          <p:cNvSpPr/>
          <p:nvPr/>
        </p:nvSpPr>
        <p:spPr>
          <a:xfrm rot="20453203">
            <a:off x="534236" y="1777441"/>
            <a:ext cx="680847" cy="758153"/>
          </a:xfrm>
          <a:prstGeom prst="star5">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9" name="Title 3">
            <a:extLst>
              <a:ext uri="{FF2B5EF4-FFF2-40B4-BE49-F238E27FC236}">
                <a16:creationId xmlns:a16="http://schemas.microsoft.com/office/drawing/2014/main" id="{D4B66B2F-1AEF-4671-9DDC-7A2E1801111A}"/>
              </a:ext>
            </a:extLst>
          </p:cNvPr>
          <p:cNvSpPr txBox="1">
            <a:spLocks/>
          </p:cNvSpPr>
          <p:nvPr/>
        </p:nvSpPr>
        <p:spPr bwMode="auto">
          <a:xfrm>
            <a:off x="1461800" y="1762222"/>
            <a:ext cx="10568275" cy="189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Referring to the Project as Research</a:t>
            </a:r>
          </a:p>
          <a:p>
            <a:pPr defTabSz="821223"/>
            <a:endParaRPr lang="en-US" sz="2245" dirty="0"/>
          </a:p>
          <a:p>
            <a:pPr lvl="5"/>
            <a:r>
              <a:rPr lang="en-US" sz="2600" dirty="0">
                <a:solidFill>
                  <a:srgbClr val="002060"/>
                </a:solidFill>
              </a:rPr>
              <a:t>Classroom Projects cannot be represented as “research”. </a:t>
            </a:r>
          </a:p>
          <a:p>
            <a:pPr lvl="5"/>
            <a:r>
              <a:rPr lang="en-US" sz="2600" dirty="0">
                <a:solidFill>
                  <a:srgbClr val="002060"/>
                </a:solidFill>
              </a:rPr>
              <a:t>No use of the word “research” is allowed. Labeling a project conducted as “research” is inaccurate and misleading.</a:t>
            </a:r>
          </a:p>
        </p:txBody>
      </p:sp>
    </p:spTree>
    <p:extLst>
      <p:ext uri="{BB962C8B-B14F-4D97-AF65-F5344CB8AC3E}">
        <p14:creationId xmlns:p14="http://schemas.microsoft.com/office/powerpoint/2010/main" val="555476888"/>
      </p:ext>
    </p:extLst>
  </p:cSld>
  <p:clrMapOvr>
    <a:masterClrMapping/>
  </p:clrMapOvr>
  <mc:AlternateContent xmlns:mc="http://schemas.openxmlformats.org/markup-compatibility/2006" xmlns:p14="http://schemas.microsoft.com/office/powerpoint/2010/main">
    <mc:Choice Requires="p14">
      <p:transition spd="slow" p14:dur="2000" advTm="77663"/>
    </mc:Choice>
    <mc:Fallback xmlns="">
      <p:transition spd="slow" advTm="776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noaction"/>
          </p:cNvPr>
          <p:cNvPicPr>
            <a:picLocks noChangeAspect="1"/>
          </p:cNvPicPr>
          <p:nvPr/>
        </p:nvPicPr>
        <p:blipFill>
          <a:blip r:embed="rId2" cstate="print"/>
          <a:stretch>
            <a:fillRect/>
          </a:stretch>
        </p:blipFill>
        <p:spPr>
          <a:xfrm>
            <a:off x="9760636" y="2410022"/>
            <a:ext cx="1772985" cy="1768813"/>
          </a:xfrm>
          <a:prstGeom prst="rect">
            <a:avLst/>
          </a:prstGeom>
        </p:spPr>
      </p:pic>
      <p:pic>
        <p:nvPicPr>
          <p:cNvPr id="4" name="Picture 3">
            <a:hlinkClick r:id="rId3" action="ppaction://hlinksldjump"/>
          </p:cNvPr>
          <p:cNvPicPr>
            <a:picLocks noChangeAspect="1"/>
          </p:cNvPicPr>
          <p:nvPr/>
        </p:nvPicPr>
        <p:blipFill>
          <a:blip r:embed="rId4" cstate="print"/>
          <a:stretch>
            <a:fillRect/>
          </a:stretch>
        </p:blipFill>
        <p:spPr>
          <a:xfrm>
            <a:off x="9730230" y="4638725"/>
            <a:ext cx="1833795" cy="1712041"/>
          </a:xfrm>
          <a:prstGeom prst="rect">
            <a:avLst/>
          </a:prstGeom>
        </p:spPr>
      </p:pic>
      <p:sp>
        <p:nvSpPr>
          <p:cNvPr id="6" name="Rectangle 5"/>
          <p:cNvSpPr/>
          <p:nvPr/>
        </p:nvSpPr>
        <p:spPr>
          <a:xfrm>
            <a:off x="9940" y="33655"/>
            <a:ext cx="12182060"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8" name="Rectangle 7"/>
          <p:cNvSpPr/>
          <p:nvPr/>
        </p:nvSpPr>
        <p:spPr>
          <a:xfrm>
            <a:off x="426536" y="111409"/>
            <a:ext cx="6774611" cy="534634"/>
          </a:xfrm>
          <a:prstGeom prst="rect">
            <a:avLst/>
          </a:prstGeom>
        </p:spPr>
        <p:txBody>
          <a:bodyPr wrap="none">
            <a:spAutoFit/>
          </a:bodyPr>
          <a:lstStyle/>
          <a:p>
            <a:pPr marL="0" lvl="1"/>
            <a:r>
              <a:rPr lang="en-US" sz="2874" b="1" dirty="0">
                <a:solidFill>
                  <a:srgbClr val="0A2240"/>
                </a:solidFill>
                <a:latin typeface="Verdana" charset="0"/>
                <a:ea typeface="Verdana" charset="0"/>
                <a:cs typeface="Verdana" charset="0"/>
              </a:rPr>
              <a:t>Classroom Project or Research?</a:t>
            </a:r>
          </a:p>
        </p:txBody>
      </p:sp>
      <p:sp>
        <p:nvSpPr>
          <p:cNvPr id="9" name="Text Placeholder 5"/>
          <p:cNvSpPr txBox="1">
            <a:spLocks/>
          </p:cNvSpPr>
          <p:nvPr/>
        </p:nvSpPr>
        <p:spPr>
          <a:xfrm>
            <a:off x="573489" y="2748156"/>
            <a:ext cx="8818877" cy="3721859"/>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95% of Americans own a cell phone with 77% of them owning a smartphone.  Current literature suggests screen time can impact grades. The project will ask undergraduate college students about their daily screen time and the current grades. The goal of the project would be to correlate screen time use with an impact of grades. </a:t>
            </a:r>
          </a:p>
          <a:p>
            <a:r>
              <a:rPr lang="en-US" sz="2200" dirty="0"/>
              <a:t>The project is designed with the goal of presenting at the academic symposium hosted by the department at the end of the semester.</a:t>
            </a:r>
          </a:p>
          <a:p>
            <a:endParaRPr lang="en-US" sz="2245" dirty="0"/>
          </a:p>
          <a:p>
            <a:endParaRPr lang="en-US" sz="2245" dirty="0"/>
          </a:p>
        </p:txBody>
      </p:sp>
      <p:sp>
        <p:nvSpPr>
          <p:cNvPr id="10" name="Title 16"/>
          <p:cNvSpPr>
            <a:spLocks noGrp="1"/>
          </p:cNvSpPr>
          <p:nvPr>
            <p:ph type="title"/>
          </p:nvPr>
        </p:nvSpPr>
        <p:spPr>
          <a:xfrm>
            <a:off x="532155" y="792035"/>
            <a:ext cx="11140069" cy="884601"/>
          </a:xfrm>
        </p:spPr>
        <p:txBody>
          <a:bodyPr/>
          <a:lstStyle>
            <a:lvl1pPr>
              <a:defRPr>
                <a:solidFill>
                  <a:schemeClr val="bg2"/>
                </a:solidFill>
              </a:defRPr>
            </a:lvl1pPr>
          </a:lstStyle>
          <a:p>
            <a:pPr lvl="1"/>
            <a:r>
              <a:rPr lang="en-US" sz="1437" b="1" dirty="0">
                <a:solidFill>
                  <a:srgbClr val="0A2240"/>
                </a:solidFill>
                <a:latin typeface="Verdana" charset="0"/>
                <a:ea typeface="Verdana" charset="0"/>
                <a:cs typeface="Verdana" charset="0"/>
              </a:rPr>
              <a:t>Read the description below.</a:t>
            </a:r>
            <a:br>
              <a:rPr lang="en-US" sz="1437" b="1" dirty="0">
                <a:solidFill>
                  <a:srgbClr val="0A2240"/>
                </a:solidFill>
                <a:latin typeface="Verdana" charset="0"/>
                <a:ea typeface="Verdana" charset="0"/>
                <a:cs typeface="Verdana" charset="0"/>
              </a:rPr>
            </a:br>
            <a:br>
              <a:rPr lang="en-US" sz="1437" b="1" dirty="0">
                <a:solidFill>
                  <a:srgbClr val="0A2240"/>
                </a:solidFill>
                <a:latin typeface="Verdana" charset="0"/>
                <a:ea typeface="Verdana" charset="0"/>
                <a:cs typeface="Verdana" charset="0"/>
              </a:rPr>
            </a:br>
            <a:r>
              <a:rPr lang="en-US" sz="1437" b="1" dirty="0">
                <a:solidFill>
                  <a:srgbClr val="0A2240"/>
                </a:solidFill>
                <a:latin typeface="Verdana" charset="0"/>
                <a:ea typeface="Verdana" charset="0"/>
                <a:cs typeface="Verdana" charset="0"/>
              </a:rPr>
              <a:t>Click “thumbs up” if the project is a Classroom Project. Click “thumbs down” if it goes beyond the classroom project and requires IRB review.</a:t>
            </a:r>
          </a:p>
        </p:txBody>
      </p:sp>
      <p:grpSp>
        <p:nvGrpSpPr>
          <p:cNvPr id="2" name="Group 11"/>
          <p:cNvGrpSpPr/>
          <p:nvPr/>
        </p:nvGrpSpPr>
        <p:grpSpPr>
          <a:xfrm>
            <a:off x="573490" y="2076366"/>
            <a:ext cx="8918354" cy="4446641"/>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grpSp>
      <p:sp>
        <p:nvSpPr>
          <p:cNvPr id="13" name="Title 3"/>
          <p:cNvSpPr txBox="1">
            <a:spLocks/>
          </p:cNvSpPr>
          <p:nvPr/>
        </p:nvSpPr>
        <p:spPr bwMode="auto">
          <a:xfrm>
            <a:off x="2488527" y="2187108"/>
            <a:ext cx="490756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821223"/>
            <a:r>
              <a:rPr lang="en-US" sz="2245" dirty="0"/>
              <a:t>Is this a classroom project?</a:t>
            </a:r>
          </a:p>
        </p:txBody>
      </p:sp>
    </p:spTree>
    <p:extLst>
      <p:ext uri="{BB962C8B-B14F-4D97-AF65-F5344CB8AC3E}">
        <p14:creationId xmlns:p14="http://schemas.microsoft.com/office/powerpoint/2010/main" val="4244091316"/>
      </p:ext>
    </p:extLst>
  </p:cSld>
  <p:clrMapOvr>
    <a:masterClrMapping/>
  </p:clrMapOvr>
  <mc:AlternateContent xmlns:mc="http://schemas.openxmlformats.org/markup-compatibility/2006" xmlns:p14="http://schemas.microsoft.com/office/powerpoint/2010/main">
    <mc:Choice Requires="p14">
      <p:transition spd="slow" p14:dur="2000" advTm="103123"/>
    </mc:Choice>
    <mc:Fallback xmlns="">
      <p:transition spd="slow" advTm="10312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 action="ppaction://noaction"/>
          </p:cNvPr>
          <p:cNvPicPr>
            <a:picLocks noChangeAspect="1"/>
          </p:cNvPicPr>
          <p:nvPr/>
        </p:nvPicPr>
        <p:blipFill>
          <a:blip r:embed="rId2" cstate="print"/>
          <a:stretch>
            <a:fillRect/>
          </a:stretch>
        </p:blipFill>
        <p:spPr>
          <a:xfrm>
            <a:off x="9760636" y="2410022"/>
            <a:ext cx="1772985" cy="1768813"/>
          </a:xfrm>
          <a:prstGeom prst="rect">
            <a:avLst/>
          </a:prstGeom>
        </p:spPr>
      </p:pic>
      <p:pic>
        <p:nvPicPr>
          <p:cNvPr id="4" name="Picture 3">
            <a:hlinkClick r:id="rId3" action="ppaction://hlinksldjump"/>
          </p:cNvPr>
          <p:cNvPicPr>
            <a:picLocks noChangeAspect="1"/>
          </p:cNvPicPr>
          <p:nvPr/>
        </p:nvPicPr>
        <p:blipFill>
          <a:blip r:embed="rId4" cstate="print">
            <a:alphaModFix amt="30000"/>
          </a:blip>
          <a:stretch>
            <a:fillRect/>
          </a:stretch>
        </p:blipFill>
        <p:spPr>
          <a:xfrm>
            <a:off x="9730230" y="4638725"/>
            <a:ext cx="1833795" cy="1712041"/>
          </a:xfrm>
          <a:prstGeom prst="rect">
            <a:avLst/>
          </a:prstGeom>
        </p:spPr>
      </p:pic>
      <p:sp>
        <p:nvSpPr>
          <p:cNvPr id="6" name="Rectangle 5"/>
          <p:cNvSpPr/>
          <p:nvPr/>
        </p:nvSpPr>
        <p:spPr>
          <a:xfrm>
            <a:off x="9940" y="33655"/>
            <a:ext cx="12182060"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8" name="Rectangle 7"/>
          <p:cNvSpPr/>
          <p:nvPr/>
        </p:nvSpPr>
        <p:spPr>
          <a:xfrm>
            <a:off x="426536" y="111409"/>
            <a:ext cx="6774611" cy="534634"/>
          </a:xfrm>
          <a:prstGeom prst="rect">
            <a:avLst/>
          </a:prstGeom>
        </p:spPr>
        <p:txBody>
          <a:bodyPr wrap="none">
            <a:spAutoFit/>
          </a:bodyPr>
          <a:lstStyle/>
          <a:p>
            <a:pPr marL="0" lvl="1"/>
            <a:r>
              <a:rPr lang="en-US" sz="2874" b="1" dirty="0">
                <a:solidFill>
                  <a:srgbClr val="0A2240"/>
                </a:solidFill>
                <a:latin typeface="Verdana" charset="0"/>
                <a:ea typeface="Verdana" charset="0"/>
                <a:cs typeface="Verdana" charset="0"/>
              </a:rPr>
              <a:t>Classroom Project or Research?</a:t>
            </a:r>
          </a:p>
        </p:txBody>
      </p:sp>
      <p:sp>
        <p:nvSpPr>
          <p:cNvPr id="9" name="Text Placeholder 5"/>
          <p:cNvSpPr txBox="1">
            <a:spLocks/>
          </p:cNvSpPr>
          <p:nvPr/>
        </p:nvSpPr>
        <p:spPr>
          <a:xfrm>
            <a:off x="573489" y="2748156"/>
            <a:ext cx="8818877" cy="3721859"/>
          </a:xfrm>
          <a:prstGeom prst="rect">
            <a:avLst/>
          </a:prstGeom>
        </p:spPr>
        <p:txBody>
          <a:bodyPr/>
          <a:lstStyle>
            <a:lvl1pPr marL="0" indent="0" algn="l" rtl="0" eaLnBrk="1" fontAlgn="base" hangingPunct="1">
              <a:spcBef>
                <a:spcPts val="2291"/>
              </a:spcBef>
              <a:spcAft>
                <a:spcPct val="0"/>
              </a:spcAft>
              <a:buClr>
                <a:srgbClr val="0A2240"/>
              </a:buClr>
              <a:buFont typeface="Arial" pitchFamily="34" charset="0"/>
              <a:buNone/>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r>
              <a:rPr lang="en-US" sz="2200" dirty="0"/>
              <a:t>95% of Americans own a cell phone with 77% of them owning a smartphone.  Current literature suggests screen time can impact grades. The project will ask undergraduate college students about their daily screen time and the current grades. The goal of the project would be to correlate screen time use with an impact of grades. </a:t>
            </a:r>
          </a:p>
          <a:p>
            <a:r>
              <a:rPr lang="en-US" sz="2200" dirty="0"/>
              <a:t>The project is designed with the goal of presenting at the academic symposium hosted by the department at the end of the semester.</a:t>
            </a:r>
            <a:endParaRPr lang="en-US" sz="2245" dirty="0"/>
          </a:p>
          <a:p>
            <a:endParaRPr lang="en-US" sz="2245" dirty="0"/>
          </a:p>
        </p:txBody>
      </p:sp>
      <p:sp>
        <p:nvSpPr>
          <p:cNvPr id="10" name="Title 16"/>
          <p:cNvSpPr>
            <a:spLocks noGrp="1"/>
          </p:cNvSpPr>
          <p:nvPr>
            <p:ph type="title"/>
          </p:nvPr>
        </p:nvSpPr>
        <p:spPr>
          <a:xfrm>
            <a:off x="532155" y="792035"/>
            <a:ext cx="11140069" cy="884601"/>
          </a:xfrm>
        </p:spPr>
        <p:txBody>
          <a:bodyPr/>
          <a:lstStyle>
            <a:lvl1pPr>
              <a:defRPr>
                <a:solidFill>
                  <a:schemeClr val="bg2"/>
                </a:solidFill>
              </a:defRPr>
            </a:lvl1pPr>
          </a:lstStyle>
          <a:p>
            <a:pPr lvl="1"/>
            <a:r>
              <a:rPr lang="en-US" sz="1437" b="1" dirty="0">
                <a:solidFill>
                  <a:srgbClr val="0A2240"/>
                </a:solidFill>
                <a:latin typeface="Verdana" charset="0"/>
                <a:ea typeface="Verdana" charset="0"/>
                <a:cs typeface="Verdana" charset="0"/>
              </a:rPr>
              <a:t>Read the description below.</a:t>
            </a:r>
            <a:br>
              <a:rPr lang="en-US" sz="1437" b="1" dirty="0">
                <a:solidFill>
                  <a:srgbClr val="0A2240"/>
                </a:solidFill>
                <a:latin typeface="Verdana" charset="0"/>
                <a:ea typeface="Verdana" charset="0"/>
                <a:cs typeface="Verdana" charset="0"/>
              </a:rPr>
            </a:br>
            <a:br>
              <a:rPr lang="en-US" sz="1437" b="1" dirty="0">
                <a:solidFill>
                  <a:srgbClr val="0A2240"/>
                </a:solidFill>
                <a:latin typeface="Verdana" charset="0"/>
                <a:ea typeface="Verdana" charset="0"/>
                <a:cs typeface="Verdana" charset="0"/>
              </a:rPr>
            </a:br>
            <a:r>
              <a:rPr lang="en-US" sz="1437" b="1" dirty="0">
                <a:solidFill>
                  <a:srgbClr val="0A2240"/>
                </a:solidFill>
                <a:latin typeface="Verdana" charset="0"/>
                <a:ea typeface="Verdana" charset="0"/>
                <a:cs typeface="Verdana" charset="0"/>
              </a:rPr>
              <a:t>Click “thumbs up” if the project is a Classroom Project. Click “thumbs down” if it goes beyond the classroom project and requires IRB review.</a:t>
            </a:r>
          </a:p>
        </p:txBody>
      </p:sp>
      <p:grpSp>
        <p:nvGrpSpPr>
          <p:cNvPr id="2" name="Group 11"/>
          <p:cNvGrpSpPr/>
          <p:nvPr/>
        </p:nvGrpSpPr>
        <p:grpSpPr>
          <a:xfrm>
            <a:off x="573490" y="2076366"/>
            <a:ext cx="8918354" cy="4446641"/>
            <a:chOff x="215380" y="2311879"/>
            <a:chExt cx="9929927" cy="4951005"/>
          </a:xfrm>
        </p:grpSpPr>
        <p:sp>
          <p:nvSpPr>
            <p:cNvPr id="7" name="Rectangle 6"/>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6"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grpSp>
      <p:sp>
        <p:nvSpPr>
          <p:cNvPr id="13" name="Title 3"/>
          <p:cNvSpPr txBox="1">
            <a:spLocks/>
          </p:cNvSpPr>
          <p:nvPr/>
        </p:nvSpPr>
        <p:spPr bwMode="auto">
          <a:xfrm>
            <a:off x="2488527" y="2187108"/>
            <a:ext cx="490756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821223"/>
            <a:r>
              <a:rPr lang="en-US" sz="2245" dirty="0"/>
              <a:t>Is this a classroom project?</a:t>
            </a:r>
          </a:p>
        </p:txBody>
      </p:sp>
      <p:sp>
        <p:nvSpPr>
          <p:cNvPr id="12" name="Rectangle 11">
            <a:extLst>
              <a:ext uri="{FF2B5EF4-FFF2-40B4-BE49-F238E27FC236}">
                <a16:creationId xmlns:a16="http://schemas.microsoft.com/office/drawing/2014/main" id="{B3FD6EF9-44F0-4832-A897-2717C33307B7}"/>
              </a:ext>
            </a:extLst>
          </p:cNvPr>
          <p:cNvSpPr/>
          <p:nvPr/>
        </p:nvSpPr>
        <p:spPr>
          <a:xfrm>
            <a:off x="4926501" y="103314"/>
            <a:ext cx="6951174" cy="2306707"/>
          </a:xfrm>
          <a:prstGeom prst="rect">
            <a:avLst/>
          </a:prstGeom>
          <a:solidFill>
            <a:srgbClr val="F0F0F0"/>
          </a:solidFill>
          <a:ln w="57150">
            <a:solidFill>
              <a:srgbClr val="00B050"/>
            </a:solidFill>
          </a:ln>
        </p:spPr>
        <p:txBody>
          <a:bodyPr wrap="square" lIns="164250" tIns="82125" rIns="164250" bIns="82125" rtlCol="0">
            <a:noAutofit/>
          </a:bodyPr>
          <a:lstStyle/>
          <a:p>
            <a:r>
              <a:rPr lang="en-US" sz="1437" b="1" dirty="0">
                <a:solidFill>
                  <a:srgbClr val="0A2240"/>
                </a:solidFill>
                <a:latin typeface="Verdana" panose="020B0604030504040204" pitchFamily="34" charset="0"/>
                <a:ea typeface="Verdana" panose="020B0604030504040204" pitchFamily="34" charset="0"/>
                <a:cs typeface="Verdana" panose="020B0604030504040204" pitchFamily="34" charset="0"/>
              </a:rPr>
              <a:t>That’s right!</a:t>
            </a:r>
          </a:p>
          <a:p>
            <a:endParaRPr lang="en-US" sz="1437"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Times New Roman" panose="02020603050405020304" pitchFamily="18" charset="0"/>
                <a:ea typeface="Verdana" panose="020B0604030504040204" pitchFamily="34" charset="0"/>
                <a:cs typeface="Times New Roman" panose="02020603050405020304" pitchFamily="18" charset="0"/>
              </a:rPr>
              <a:t>This is a classroom project. A key component of this project is the fact that there is existing literature on this topic, </a:t>
            </a:r>
            <a:r>
              <a:rPr lang="en-US" sz="14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This project is not likely to further the science on this topic. </a:t>
            </a:r>
          </a:p>
          <a:p>
            <a:endParaRPr lang="en-US" sz="1400" b="1"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r>
              <a:rPr lang="en-US" sz="1400" b="1"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What about presenting at the department symposium?</a:t>
            </a:r>
          </a:p>
          <a:p>
            <a:endParaRPr lang="en-US" sz="14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r>
              <a:rPr lang="en-US" sz="1400" dirty="0">
                <a:solidFill>
                  <a:schemeClr val="tx1">
                    <a:lumMod val="75000"/>
                  </a:schemeClr>
                </a:solidFill>
                <a:latin typeface="Times New Roman" panose="02020603050405020304" pitchFamily="18" charset="0"/>
                <a:cs typeface="Times New Roman" panose="02020603050405020304" pitchFamily="18" charset="0"/>
              </a:rPr>
              <a:t>Classroom project results may be presented within the class to the classroom instructor and classmates/peers for education purposes or as part of the assignment within limits.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640015"/>
      </p:ext>
    </p:extLst>
  </p:cSld>
  <p:clrMapOvr>
    <a:masterClrMapping/>
  </p:clrMapOvr>
  <mc:AlternateContent xmlns:mc="http://schemas.openxmlformats.org/markup-compatibility/2006" xmlns:p14="http://schemas.microsoft.com/office/powerpoint/2010/main">
    <mc:Choice Requires="p14">
      <p:transition spd="slow" p14:dur="2000" advTm="103123"/>
    </mc:Choice>
    <mc:Fallback xmlns="">
      <p:transition spd="slow" advTm="1031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237550" y="335357"/>
            <a:ext cx="9676802" cy="116955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Welcome!</a:t>
            </a:r>
          </a:p>
          <a:p>
            <a:pPr lvl="0"/>
            <a:endPar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rPr>
              <a:t>I’ll be guiding you through today’s course objectives</a:t>
            </a:r>
            <a:r>
              <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rPr>
              <a:t>.</a:t>
            </a:r>
            <a:endParaRPr lang="en-US" sz="1617" dirty="0">
              <a:solidFill>
                <a:srgbClr val="0A2240"/>
              </a:solidFill>
            </a:endParaRP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Defining Research</a:t>
            </a:r>
          </a:p>
          <a:p>
            <a:pPr defTabSz="821223"/>
            <a:r>
              <a:rPr lang="en-US" sz="2600" dirty="0"/>
              <a:t>Understanding the distinction between Classroom Projects and Research</a:t>
            </a:r>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Tree>
    <p:extLst>
      <p:ext uri="{BB962C8B-B14F-4D97-AF65-F5344CB8AC3E}">
        <p14:creationId xmlns:p14="http://schemas.microsoft.com/office/powerpoint/2010/main" val="1915131665"/>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24130"/>
            <a:ext cx="12201525" cy="168898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4" name="Rectangle 3"/>
          <p:cNvSpPr/>
          <p:nvPr/>
        </p:nvSpPr>
        <p:spPr>
          <a:xfrm>
            <a:off x="210633" y="878147"/>
            <a:ext cx="11191743" cy="368691"/>
          </a:xfrm>
          <a:prstGeom prst="rect">
            <a:avLst/>
          </a:prstGeom>
        </p:spPr>
        <p:txBody>
          <a:bodyPr wrap="square">
            <a:spAutoFit/>
          </a:bodyPr>
          <a:lstStyle/>
          <a:p>
            <a:pPr marL="0" lvl="1"/>
            <a:r>
              <a:rPr lang="en-US" sz="1796" dirty="0">
                <a:solidFill>
                  <a:srgbClr val="0A2240"/>
                </a:solidFill>
                <a:latin typeface="Verdana" charset="0"/>
                <a:ea typeface="Verdana" charset="0"/>
                <a:cs typeface="Verdana" charset="0"/>
              </a:rPr>
              <a:t>IRB approval would be required when a classroom project includes research elements.</a:t>
            </a:r>
            <a:endParaRPr lang="en-US" sz="1796" b="1" dirty="0">
              <a:solidFill>
                <a:srgbClr val="0A2240"/>
              </a:solidFill>
              <a:latin typeface="Verdana" charset="0"/>
              <a:ea typeface="Verdana" charset="0"/>
              <a:cs typeface="Verdana" charset="0"/>
            </a:endParaRPr>
          </a:p>
        </p:txBody>
      </p:sp>
      <p:sp>
        <p:nvSpPr>
          <p:cNvPr id="5" name="Rectangle 4"/>
          <p:cNvSpPr/>
          <p:nvPr/>
        </p:nvSpPr>
        <p:spPr>
          <a:xfrm>
            <a:off x="131119" y="156135"/>
            <a:ext cx="11629656" cy="534634"/>
          </a:xfrm>
          <a:prstGeom prst="rect">
            <a:avLst/>
          </a:prstGeom>
        </p:spPr>
        <p:txBody>
          <a:bodyPr wrap="square">
            <a:spAutoFit/>
          </a:bodyPr>
          <a:lstStyle/>
          <a:p>
            <a:pPr marL="0" lvl="1"/>
            <a:r>
              <a:rPr lang="en-US" sz="2874" b="1" dirty="0">
                <a:solidFill>
                  <a:srgbClr val="0A2240"/>
                </a:solidFill>
                <a:latin typeface="Verdana" charset="0"/>
                <a:ea typeface="Verdana" charset="0"/>
                <a:cs typeface="Verdana" charset="0"/>
              </a:rPr>
              <a:t>When is IRB approval needed for classroom activities?</a:t>
            </a:r>
          </a:p>
        </p:txBody>
      </p:sp>
      <p:pic>
        <p:nvPicPr>
          <p:cNvPr id="1026" name="Picture 2" descr="C:\Users\RAB152\AppData\Local\Microsoft\Windows\Temporary Internet Files\Content.IE5\1AT4RJW0\Reagent-drop-149112237_3581x3581.jpeg"/>
          <p:cNvPicPr>
            <a:picLocks noChangeAspect="1" noChangeArrowheads="1"/>
          </p:cNvPicPr>
          <p:nvPr/>
        </p:nvPicPr>
        <p:blipFill>
          <a:blip r:embed="rId2" cstate="print"/>
          <a:srcRect/>
          <a:stretch>
            <a:fillRect/>
          </a:stretch>
        </p:blipFill>
        <p:spPr bwMode="auto">
          <a:xfrm>
            <a:off x="3028" y="1722639"/>
            <a:ext cx="3795395" cy="4894695"/>
          </a:xfrm>
          <a:prstGeom prst="rect">
            <a:avLst/>
          </a:prstGeom>
          <a:noFill/>
        </p:spPr>
      </p:pic>
      <p:sp>
        <p:nvSpPr>
          <p:cNvPr id="10" name="Rectangle 9"/>
          <p:cNvSpPr/>
          <p:nvPr/>
        </p:nvSpPr>
        <p:spPr>
          <a:xfrm>
            <a:off x="4540654" y="2367640"/>
            <a:ext cx="7073985" cy="2015936"/>
          </a:xfrm>
          <a:prstGeom prst="rect">
            <a:avLst/>
          </a:prstGeom>
        </p:spPr>
        <p:txBody>
          <a:bodyPr wrap="square">
            <a:spAutoFit/>
          </a:bodyPr>
          <a:lstStyle/>
          <a:p>
            <a:r>
              <a:rPr lang="en-US" sz="2500" dirty="0">
                <a:latin typeface="Verdana" panose="020B0604030504040204" pitchFamily="34" charset="0"/>
                <a:ea typeface="Verdana" panose="020B0604030504040204" pitchFamily="34" charset="0"/>
                <a:sym typeface="Verdana" charset="0"/>
              </a:rPr>
              <a:t>W</a:t>
            </a:r>
            <a:r>
              <a:rPr lang="en-US" sz="2500" dirty="0">
                <a:latin typeface="Verdana" panose="020B0604030504040204" pitchFamily="34" charset="0"/>
                <a:ea typeface="Verdana" panose="020B0604030504040204" pitchFamily="34" charset="0"/>
              </a:rPr>
              <a:t>hen a classroom project is a systematic investigation designed to develop or contribute to generalizable knowledge (outside the classroom), it meets the definition of research.</a:t>
            </a:r>
          </a:p>
        </p:txBody>
      </p:sp>
      <p:sp>
        <p:nvSpPr>
          <p:cNvPr id="2" name="Rectangle 1">
            <a:extLst>
              <a:ext uri="{FF2B5EF4-FFF2-40B4-BE49-F238E27FC236}">
                <a16:creationId xmlns:a16="http://schemas.microsoft.com/office/drawing/2014/main" id="{C26208F6-1CF7-4AE7-8F3D-6D9568899261}"/>
              </a:ext>
            </a:extLst>
          </p:cNvPr>
          <p:cNvSpPr/>
          <p:nvPr/>
        </p:nvSpPr>
        <p:spPr>
          <a:xfrm>
            <a:off x="4540654" y="4853436"/>
            <a:ext cx="6135462" cy="430887"/>
          </a:xfrm>
          <a:prstGeom prst="rect">
            <a:avLst/>
          </a:prstGeom>
        </p:spPr>
        <p:txBody>
          <a:bodyPr wrap="none">
            <a:spAutoFit/>
          </a:bodyPr>
          <a:lstStyle/>
          <a:p>
            <a:r>
              <a:rPr lang="en-US" sz="2200" dirty="0">
                <a:latin typeface="Verdana" panose="020B0604030504040204" pitchFamily="34" charset="0"/>
                <a:ea typeface="Verdana" panose="020B0604030504040204" pitchFamily="34" charset="0"/>
              </a:rPr>
              <a:t>Prior IRB review and approval is required.</a:t>
            </a:r>
          </a:p>
        </p:txBody>
      </p:sp>
    </p:spTree>
    <p:extLst>
      <p:ext uri="{BB962C8B-B14F-4D97-AF65-F5344CB8AC3E}">
        <p14:creationId xmlns:p14="http://schemas.microsoft.com/office/powerpoint/2010/main" val="492081968"/>
      </p:ext>
    </p:extLst>
  </p:cSld>
  <p:clrMapOvr>
    <a:masterClrMapping/>
  </p:clrMapOvr>
  <mc:AlternateContent xmlns:mc="http://schemas.openxmlformats.org/markup-compatibility/2006" xmlns:p14="http://schemas.microsoft.com/office/powerpoint/2010/main">
    <mc:Choice Requires="p14">
      <p:transition spd="slow" p14:dur="2000" advTm="252995"/>
    </mc:Choice>
    <mc:Fallback xmlns="">
      <p:transition spd="slow" advTm="2529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 y="1628725"/>
            <a:ext cx="12172122" cy="4981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4" name="Rectangle 3"/>
          <p:cNvSpPr/>
          <p:nvPr/>
        </p:nvSpPr>
        <p:spPr>
          <a:xfrm>
            <a:off x="2123071" y="258457"/>
            <a:ext cx="9676802" cy="672813"/>
          </a:xfrm>
          <a:prstGeom prst="rect">
            <a:avLst/>
          </a:prstGeom>
        </p:spPr>
        <p:txBody>
          <a:bodyPr wrap="square">
            <a:spAutoFit/>
          </a:bodyPr>
          <a:lstStyle/>
          <a:p>
            <a:r>
              <a:rPr lang="en-US" sz="2155" b="1">
                <a:solidFill>
                  <a:srgbClr val="0A2240"/>
                </a:solidFill>
                <a:latin typeface="Verdana" panose="020B0604030504040204" pitchFamily="34" charset="0"/>
                <a:ea typeface="Verdana" panose="020B0604030504040204" pitchFamily="34" charset="0"/>
                <a:cs typeface="Verdana" panose="020B0604030504040204" pitchFamily="34" charset="0"/>
              </a:rPr>
              <a:t>Conclusion</a:t>
            </a:r>
            <a:endParaRPr lang="en-US" sz="2155"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endPar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4"/>
          <p:cNvSpPr>
            <a:spLocks noGrp="1"/>
          </p:cNvSpPr>
          <p:nvPr>
            <p:ph type="title"/>
          </p:nvPr>
        </p:nvSpPr>
        <p:spPr>
          <a:xfrm>
            <a:off x="640496" y="1938132"/>
            <a:ext cx="7784229" cy="345529"/>
          </a:xfrm>
        </p:spPr>
        <p:txBody>
          <a:bodyPr/>
          <a:lstStyle>
            <a:lvl1pPr>
              <a:defRPr baseline="0"/>
            </a:lvl1pPr>
          </a:lstStyle>
          <a:p>
            <a:r>
              <a:rPr lang="en-US" dirty="0"/>
              <a:t>Course Objectives:</a:t>
            </a:r>
          </a:p>
        </p:txBody>
      </p:sp>
      <p:pic>
        <p:nvPicPr>
          <p:cNvPr id="9" name="Picture 8"/>
          <p:cNvPicPr>
            <a:picLocks noChangeAspect="1"/>
          </p:cNvPicPr>
          <p:nvPr/>
        </p:nvPicPr>
        <p:blipFill>
          <a:blip r:embed="rId2" cstate="print"/>
          <a:stretch>
            <a:fillRect/>
          </a:stretch>
        </p:blipFill>
        <p:spPr>
          <a:xfrm>
            <a:off x="392127" y="28081"/>
            <a:ext cx="1212870" cy="1600644"/>
          </a:xfrm>
          <a:prstGeom prst="rect">
            <a:avLst/>
          </a:prstGeom>
        </p:spPr>
      </p:pic>
      <p:sp>
        <p:nvSpPr>
          <p:cNvPr id="13" name="Text Placeholder 3">
            <a:extLst>
              <a:ext uri="{FF2B5EF4-FFF2-40B4-BE49-F238E27FC236}">
                <a16:creationId xmlns:a16="http://schemas.microsoft.com/office/drawing/2014/main" id="{058C0AF0-6362-4AB7-949E-A27BA1D43CA9}"/>
              </a:ext>
            </a:extLst>
          </p:cNvPr>
          <p:cNvSpPr txBox="1">
            <a:spLocks/>
          </p:cNvSpPr>
          <p:nvPr/>
        </p:nvSpPr>
        <p:spPr>
          <a:xfrm>
            <a:off x="998562" y="2386607"/>
            <a:ext cx="10414585"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Defining Research</a:t>
            </a:r>
          </a:p>
          <a:p>
            <a:pPr defTabSz="821223"/>
            <a:r>
              <a:rPr lang="en-US" sz="2600" dirty="0"/>
              <a:t>Understanding the distinction between Classroom Projects and Research</a:t>
            </a:r>
          </a:p>
        </p:txBody>
      </p:sp>
      <p:pic>
        <p:nvPicPr>
          <p:cNvPr id="8" name="Picture 7"/>
          <p:cNvPicPr>
            <a:picLocks noChangeAspect="1"/>
          </p:cNvPicPr>
          <p:nvPr/>
        </p:nvPicPr>
        <p:blipFill>
          <a:blip r:embed="rId3" cstate="print"/>
          <a:stretch>
            <a:fillRect/>
          </a:stretch>
        </p:blipFill>
        <p:spPr>
          <a:xfrm>
            <a:off x="989769" y="2334719"/>
            <a:ext cx="438977" cy="393483"/>
          </a:xfrm>
          <a:prstGeom prst="rect">
            <a:avLst/>
          </a:prstGeom>
          <a:noFill/>
        </p:spPr>
      </p:pic>
      <p:pic>
        <p:nvPicPr>
          <p:cNvPr id="14" name="Picture 13">
            <a:extLst>
              <a:ext uri="{FF2B5EF4-FFF2-40B4-BE49-F238E27FC236}">
                <a16:creationId xmlns:a16="http://schemas.microsoft.com/office/drawing/2014/main" id="{15F012E3-8394-486E-B644-3B83E8CCAEC0}"/>
              </a:ext>
            </a:extLst>
          </p:cNvPr>
          <p:cNvPicPr>
            <a:picLocks noChangeAspect="1"/>
          </p:cNvPicPr>
          <p:nvPr/>
        </p:nvPicPr>
        <p:blipFill>
          <a:blip r:embed="rId3" cstate="print"/>
          <a:stretch>
            <a:fillRect/>
          </a:stretch>
        </p:blipFill>
        <p:spPr>
          <a:xfrm>
            <a:off x="989770" y="3033439"/>
            <a:ext cx="438977" cy="393483"/>
          </a:xfrm>
          <a:prstGeom prst="rect">
            <a:avLst/>
          </a:prstGeom>
          <a:noFill/>
        </p:spPr>
      </p:pic>
    </p:spTree>
    <p:extLst>
      <p:ext uri="{BB962C8B-B14F-4D97-AF65-F5344CB8AC3E}">
        <p14:creationId xmlns:p14="http://schemas.microsoft.com/office/powerpoint/2010/main" val="1266393673"/>
      </p:ext>
    </p:extLst>
  </p:cSld>
  <p:clrMapOvr>
    <a:masterClrMapping/>
  </p:clrMapOvr>
  <mc:AlternateContent xmlns:mc="http://schemas.openxmlformats.org/markup-compatibility/2006" xmlns:p14="http://schemas.microsoft.com/office/powerpoint/2010/main">
    <mc:Choice Requires="p14">
      <p:transition spd="slow" p14:dur="2000" advTm="18771"/>
    </mc:Choice>
    <mc:Fallback xmlns="">
      <p:transition spd="slow" advTm="187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909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537658" y="293883"/>
            <a:ext cx="10746105"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Federal regulations gives us various levels of IRB review.</a:t>
            </a:r>
          </a:p>
          <a:p>
            <a:pPr defTabSz="821223"/>
            <a:endParaRPr lang="en-US" sz="2245" dirty="0"/>
          </a:p>
          <a:p>
            <a:pPr defTabSz="821223"/>
            <a:r>
              <a:rPr lang="en-US" sz="2245" b="0" dirty="0"/>
              <a:t>Labels are used to describe the review process the study will undergo.</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44802"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sp>
        <p:nvSpPr>
          <p:cNvPr id="32" name="TextBox 31"/>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a:t>Exempt</a:t>
            </a:r>
            <a:endParaRPr lang="en-US" sz="1617" dirty="0"/>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a:t>
            </a:r>
            <a:r>
              <a:rPr lang="en-US" sz="1617"/>
              <a:t>Subjects Determination</a:t>
            </a:r>
            <a:endParaRPr lang="en-US" sz="1617" dirty="0"/>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993" y="3835879"/>
            <a:ext cx="2840033" cy="590033"/>
          </a:xfrm>
          <a:prstGeom prst="rect">
            <a:avLst/>
          </a:prstGeom>
          <a:noFill/>
        </p:spPr>
        <p:txBody>
          <a:bodyPr wrap="square" rtlCol="0">
            <a:spAutoFit/>
          </a:bodyPr>
          <a:lstStyle/>
          <a:p>
            <a:pPr algn="ctr"/>
            <a:r>
              <a:rPr lang="en-US" sz="1617" dirty="0"/>
              <a:t>More extensive the </a:t>
            </a:r>
            <a:r>
              <a:rPr lang="en-US" sz="1617"/>
              <a:t>review process</a:t>
            </a:r>
            <a:endParaRPr lang="en-US" sz="1617" dirty="0"/>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Tree>
    <p:extLst>
      <p:ext uri="{BB962C8B-B14F-4D97-AF65-F5344CB8AC3E}">
        <p14:creationId xmlns:p14="http://schemas.microsoft.com/office/powerpoint/2010/main" val="524167192"/>
      </p:ext>
    </p:extLst>
  </p:cSld>
  <p:clrMapOvr>
    <a:masterClrMapping/>
  </p:clrMapOvr>
  <mc:AlternateContent xmlns:mc="http://schemas.openxmlformats.org/markup-compatibility/2006" xmlns:p14="http://schemas.microsoft.com/office/powerpoint/2010/main">
    <mc:Choice Requires="p14">
      <p:transition spd="slow" p14:dur="2000" advTm="18743"/>
    </mc:Choice>
    <mc:Fallback xmlns="">
      <p:transition spd="slow" advTm="187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 y="1639090"/>
            <a:ext cx="12172122"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336432" y="504024"/>
            <a:ext cx="10630282"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The further down the triangle, the greater the review required.</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32358"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a:t>Exempt</a:t>
            </a:r>
            <a:endParaRPr lang="en-US" sz="1617" dirty="0"/>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a:t>
            </a:r>
            <a:r>
              <a:rPr lang="en-US" sz="1617"/>
              <a:t>Subjects Determination</a:t>
            </a:r>
            <a:endParaRPr lang="en-US" sz="1617" dirty="0"/>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40989" y="2584234"/>
            <a:ext cx="2907541" cy="590033"/>
          </a:xfrm>
          <a:prstGeom prst="rect">
            <a:avLst/>
          </a:prstGeom>
          <a:noFill/>
        </p:spPr>
        <p:txBody>
          <a:bodyPr wrap="square" rtlCol="0">
            <a:spAutoFit/>
          </a:bodyPr>
          <a:lstStyle/>
          <a:p>
            <a:pPr algn="ctr"/>
            <a:r>
              <a:rPr lang="en-US" sz="1617" dirty="0">
                <a:solidFill>
                  <a:srgbClr val="0A2240"/>
                </a:solidFill>
              </a:rPr>
              <a:t>Can be reviewed by non-voting member </a:t>
            </a:r>
          </a:p>
        </p:txBody>
      </p:sp>
      <p:sp>
        <p:nvSpPr>
          <p:cNvPr id="23" name="TextBox 22"/>
          <p:cNvSpPr txBox="1"/>
          <p:nvPr/>
        </p:nvSpPr>
        <p:spPr>
          <a:xfrm>
            <a:off x="649993" y="3835879"/>
            <a:ext cx="2840033" cy="590033"/>
          </a:xfrm>
          <a:prstGeom prst="rect">
            <a:avLst/>
          </a:prstGeom>
          <a:noFill/>
        </p:spPr>
        <p:txBody>
          <a:bodyPr wrap="square" rtlCol="0">
            <a:spAutoFit/>
          </a:bodyPr>
          <a:lstStyle/>
          <a:p>
            <a:pPr algn="ctr"/>
            <a:r>
              <a:rPr lang="en-US" sz="1617" dirty="0"/>
              <a:t>More extensive the </a:t>
            </a:r>
            <a:r>
              <a:rPr lang="en-US" sz="1617"/>
              <a:t>review process</a:t>
            </a:r>
            <a:endParaRPr lang="en-US" sz="1617" dirty="0"/>
          </a:p>
        </p:txBody>
      </p:sp>
      <p:sp>
        <p:nvSpPr>
          <p:cNvPr id="19" name="TextBox 18"/>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sp>
        <p:nvSpPr>
          <p:cNvPr id="21" name="Right Brace 20"/>
          <p:cNvSpPr/>
          <p:nvPr/>
        </p:nvSpPr>
        <p:spPr>
          <a:xfrm>
            <a:off x="7812197" y="2252736"/>
            <a:ext cx="412287" cy="1529013"/>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17"/>
          </a:p>
        </p:txBody>
      </p:sp>
      <p:sp>
        <p:nvSpPr>
          <p:cNvPr id="24" name="Right Brace 23"/>
          <p:cNvSpPr/>
          <p:nvPr/>
        </p:nvSpPr>
        <p:spPr>
          <a:xfrm>
            <a:off x="7812197" y="3873451"/>
            <a:ext cx="412287" cy="16653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17"/>
          </a:p>
        </p:txBody>
      </p:sp>
      <p:sp>
        <p:nvSpPr>
          <p:cNvPr id="25" name="TextBox 24"/>
          <p:cNvSpPr txBox="1"/>
          <p:nvPr/>
        </p:nvSpPr>
        <p:spPr>
          <a:xfrm>
            <a:off x="8135311" y="4466430"/>
            <a:ext cx="3455313" cy="590033"/>
          </a:xfrm>
          <a:prstGeom prst="rect">
            <a:avLst/>
          </a:prstGeom>
          <a:noFill/>
        </p:spPr>
        <p:txBody>
          <a:bodyPr wrap="square" rtlCol="0">
            <a:spAutoFit/>
          </a:bodyPr>
          <a:lstStyle/>
          <a:p>
            <a:pPr algn="ctr"/>
            <a:r>
              <a:rPr lang="en-US" sz="1617" dirty="0">
                <a:solidFill>
                  <a:srgbClr val="0A2240"/>
                </a:solidFill>
              </a:rPr>
              <a:t>Reviewed by an experienced voting member</a:t>
            </a:r>
          </a:p>
        </p:txBody>
      </p:sp>
      <p:cxnSp>
        <p:nvCxnSpPr>
          <p:cNvPr id="29" name="Straight Arrow Connector 28"/>
          <p:cNvCxnSpPr/>
          <p:nvPr/>
        </p:nvCxnSpPr>
        <p:spPr>
          <a:xfrm flipH="1">
            <a:off x="7785025" y="6004369"/>
            <a:ext cx="711930" cy="325"/>
          </a:xfrm>
          <a:prstGeom prst="straightConnector1">
            <a:avLst/>
          </a:prstGeom>
          <a:ln w="95250">
            <a:solidFill>
              <a:srgbClr val="0A224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713707" y="5555109"/>
            <a:ext cx="3114344" cy="590033"/>
          </a:xfrm>
          <a:prstGeom prst="rect">
            <a:avLst/>
          </a:prstGeom>
          <a:noFill/>
        </p:spPr>
        <p:txBody>
          <a:bodyPr wrap="square" rtlCol="0">
            <a:spAutoFit/>
          </a:bodyPr>
          <a:lstStyle/>
          <a:p>
            <a:pPr algn="ctr"/>
            <a:r>
              <a:rPr lang="en-US" sz="1617" dirty="0">
                <a:solidFill>
                  <a:srgbClr val="0A2240"/>
                </a:solidFill>
              </a:rPr>
              <a:t>Must be </a:t>
            </a:r>
            <a:r>
              <a:rPr lang="en-US" sz="1617">
                <a:solidFill>
                  <a:srgbClr val="0A2240"/>
                </a:solidFill>
              </a:rPr>
              <a:t>reviewed at a meeting with a majority of members</a:t>
            </a:r>
            <a:endParaRPr lang="en-US" sz="1617" dirty="0">
              <a:solidFill>
                <a:srgbClr val="0A2240"/>
              </a:solidFill>
            </a:endParaRP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Tree>
    <p:extLst>
      <p:ext uri="{BB962C8B-B14F-4D97-AF65-F5344CB8AC3E}">
        <p14:creationId xmlns:p14="http://schemas.microsoft.com/office/powerpoint/2010/main" val="210449099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38" y="1657965"/>
            <a:ext cx="12182061" cy="49836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88667" y="170132"/>
            <a:ext cx="7527063" cy="128548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1257" dirty="0"/>
          </a:p>
          <a:p>
            <a:pPr defTabSz="821223"/>
            <a:r>
              <a:rPr lang="en-US" altLang="x-none" sz="1617" b="0" dirty="0">
                <a:latin typeface="Verdana" charset="0"/>
                <a:ea typeface="Verdana" charset="0"/>
                <a:cs typeface="Verdana" charset="0"/>
                <a:sym typeface="Lucida Grande" charset="0"/>
              </a:rPr>
              <a:t>The Common rule applies to research involving human subjects. </a:t>
            </a:r>
          </a:p>
          <a:p>
            <a:pPr defTabSz="821223"/>
            <a:endParaRPr lang="en-US" altLang="x-none" sz="1617" b="0" dirty="0">
              <a:latin typeface="Verdana" charset="0"/>
              <a:ea typeface="Verdana" charset="0"/>
              <a:cs typeface="Verdana" charset="0"/>
              <a:sym typeface="Lucida Grande" charset="0"/>
            </a:endParaRPr>
          </a:p>
          <a:p>
            <a:pPr defTabSz="821223"/>
            <a:r>
              <a:rPr lang="en-US" altLang="x-none" sz="1617" b="0" dirty="0">
                <a:latin typeface="Verdana" charset="0"/>
                <a:ea typeface="Verdana" charset="0"/>
                <a:cs typeface="Verdana" charset="0"/>
                <a:sym typeface="Lucida Grande" charset="0"/>
              </a:rPr>
              <a:t>Projects not fitting within this definition do not require IRB review.</a:t>
            </a:r>
          </a:p>
        </p:txBody>
      </p:sp>
      <p:sp>
        <p:nvSpPr>
          <p:cNvPr id="4" name="Oval 3"/>
          <p:cNvSpPr/>
          <p:nvPr/>
        </p:nvSpPr>
        <p:spPr>
          <a:xfrm>
            <a:off x="4535900" y="1852543"/>
            <a:ext cx="4873642" cy="4501957"/>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7" name="TextBox 16"/>
          <p:cNvSpPr txBox="1"/>
          <p:nvPr/>
        </p:nvSpPr>
        <p:spPr>
          <a:xfrm>
            <a:off x="4931763" y="2278222"/>
            <a:ext cx="392792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6" name="Rectangle 5"/>
          <p:cNvSpPr/>
          <p:nvPr/>
        </p:nvSpPr>
        <p:spPr>
          <a:xfrm>
            <a:off x="3770206" y="3319067"/>
            <a:ext cx="5427813" cy="1585434"/>
          </a:xfrm>
          <a:prstGeom prst="rect">
            <a:avLst/>
          </a:prstGeom>
        </p:spPr>
        <p:txBody>
          <a:bodyPr wrap="square">
            <a:spAutoFit/>
          </a:bodyPr>
          <a:lstStyle/>
          <a:p>
            <a:pPr marL="1140587" lvl="1" algn="ctr"/>
            <a:r>
              <a:rPr lang="en-US" altLang="x-none" sz="1617" dirty="0"/>
              <a:t>“All research involving human subjects conducted, supported or otherwise subject to regulation by any Federal Department or Agency.” </a:t>
            </a:r>
          </a:p>
          <a:p>
            <a:pPr marL="1140587" lvl="1" algn="ctr"/>
            <a:endParaRPr lang="en-US" altLang="x-none" sz="1617" dirty="0"/>
          </a:p>
          <a:p>
            <a:pPr marL="1140587" lvl="1" algn="ctr"/>
            <a:r>
              <a:rPr lang="en-US" altLang="x-none" sz="1617" dirty="0"/>
              <a:t>45 CFR 46.101(a)</a:t>
            </a:r>
          </a:p>
        </p:txBody>
      </p:sp>
      <p:sp>
        <p:nvSpPr>
          <p:cNvPr id="20" name="TextBox 19"/>
          <p:cNvSpPr txBox="1"/>
          <p:nvPr/>
        </p:nvSpPr>
        <p:spPr>
          <a:xfrm>
            <a:off x="408230" y="2040222"/>
            <a:ext cx="3927925" cy="1585434"/>
          </a:xfrm>
          <a:prstGeom prst="rect">
            <a:avLst/>
          </a:prstGeom>
          <a:noFill/>
        </p:spPr>
        <p:txBody>
          <a:bodyPr wrap="square" rtlCol="0">
            <a:spAutoFit/>
          </a:bodyPr>
          <a:lstStyle/>
          <a:p>
            <a:pPr algn="ctr"/>
            <a:r>
              <a:rPr lang="en-US" sz="1617" dirty="0">
                <a:solidFill>
                  <a:srgbClr val="0A2240"/>
                </a:solidFill>
              </a:rPr>
              <a:t>Not Human Subjects Determination</a:t>
            </a:r>
          </a:p>
          <a:p>
            <a:pPr algn="ctr"/>
            <a:endParaRPr lang="en-US" sz="1617" dirty="0">
              <a:solidFill>
                <a:srgbClr val="0A2240"/>
              </a:solidFill>
            </a:endParaRPr>
          </a:p>
          <a:p>
            <a:pPr marL="307958" indent="-307958">
              <a:buFont typeface="Arial" charset="0"/>
              <a:buChar char="•"/>
            </a:pPr>
            <a:r>
              <a:rPr lang="en-US" sz="1617" dirty="0">
                <a:solidFill>
                  <a:srgbClr val="0A2240"/>
                </a:solidFill>
              </a:rPr>
              <a:t>Projects not involving research</a:t>
            </a:r>
          </a:p>
          <a:p>
            <a:pPr marL="307958" indent="-307958">
              <a:buFont typeface="Arial" charset="0"/>
              <a:buChar char="•"/>
            </a:pPr>
            <a:endParaRPr lang="en-US" sz="1617" dirty="0">
              <a:solidFill>
                <a:srgbClr val="0A2240"/>
              </a:solidFill>
            </a:endParaRPr>
          </a:p>
          <a:p>
            <a:pPr marL="307958" indent="-307958">
              <a:buFont typeface="Arial" charset="0"/>
              <a:buChar char="•"/>
            </a:pPr>
            <a:r>
              <a:rPr lang="en-US" sz="1617" dirty="0">
                <a:solidFill>
                  <a:srgbClr val="0A2240"/>
                </a:solidFill>
              </a:rPr>
              <a:t>Projects not involving human subjects</a:t>
            </a:r>
          </a:p>
        </p:txBody>
      </p:sp>
      <p:grpSp>
        <p:nvGrpSpPr>
          <p:cNvPr id="9" name="Group 8"/>
          <p:cNvGrpSpPr/>
          <p:nvPr/>
        </p:nvGrpSpPr>
        <p:grpSpPr>
          <a:xfrm>
            <a:off x="9400327" y="55423"/>
            <a:ext cx="2398161" cy="1514898"/>
            <a:chOff x="3105068" y="1970775"/>
            <a:chExt cx="6536366" cy="5299453"/>
          </a:xfrm>
        </p:grpSpPr>
        <p:sp>
          <p:nvSpPr>
            <p:cNvPr id="10" name="Triangle 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11" name="Straight Connector 1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16" name="TextBox 15"/>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18" name="TextBox 17"/>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19" name="Straight Connector 18"/>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22" name="TextBox 21"/>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3" name="Picture 22"/>
          <p:cNvPicPr>
            <a:picLocks noChangeAspect="1"/>
          </p:cNvPicPr>
          <p:nvPr/>
        </p:nvPicPr>
        <p:blipFill>
          <a:blip r:embed="rId3" cstate="print"/>
          <a:stretch>
            <a:fillRect/>
          </a:stretch>
        </p:blipFill>
        <p:spPr>
          <a:xfrm>
            <a:off x="9938" y="55423"/>
            <a:ext cx="1186024" cy="1585045"/>
          </a:xfrm>
          <a:prstGeom prst="rect">
            <a:avLst/>
          </a:prstGeom>
        </p:spPr>
      </p:pic>
    </p:spTree>
    <p:extLst>
      <p:ext uri="{BB962C8B-B14F-4D97-AF65-F5344CB8AC3E}">
        <p14:creationId xmlns:p14="http://schemas.microsoft.com/office/powerpoint/2010/main" val="145450162"/>
      </p:ext>
    </p:extLst>
  </p:cSld>
  <p:clrMapOvr>
    <a:masterClrMapping/>
  </p:clrMapOvr>
  <mc:AlternateContent xmlns:mc="http://schemas.openxmlformats.org/markup-compatibility/2006" xmlns:p14="http://schemas.microsoft.com/office/powerpoint/2010/main">
    <mc:Choice Requires="p14">
      <p:transition spd="slow" p14:dur="2000" advTm="85126"/>
    </mc:Choice>
    <mc:Fallback xmlns="">
      <p:transition spd="slow" advTm="851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744"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5942" y="146407"/>
            <a:ext cx="7607224"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2245" dirty="0"/>
          </a:p>
          <a:p>
            <a:pPr defTabSz="821223"/>
            <a:r>
              <a:rPr lang="en-US" sz="2155" b="0" dirty="0"/>
              <a:t>To require IRB review, the project most </a:t>
            </a:r>
            <a:r>
              <a:rPr lang="en-US" sz="2155" dirty="0"/>
              <a:t>both</a:t>
            </a:r>
            <a:r>
              <a:rPr lang="en-US" sz="2155" b="0" dirty="0"/>
              <a:t> be research and involve human subjects.</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a:t>+</a:t>
            </a:r>
            <a:endParaRPr lang="en-US" sz="2874" dirty="0"/>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51649" y="38551"/>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Tree>
    <p:extLst>
      <p:ext uri="{BB962C8B-B14F-4D97-AF65-F5344CB8AC3E}">
        <p14:creationId xmlns:p14="http://schemas.microsoft.com/office/powerpoint/2010/main" val="1838198480"/>
      </p:ext>
    </p:extLst>
  </p:cSld>
  <p:clrMapOvr>
    <a:masterClrMapping/>
  </p:clrMapOvr>
  <mc:AlternateContent xmlns:mc="http://schemas.openxmlformats.org/markup-compatibility/2006" xmlns:p14="http://schemas.microsoft.com/office/powerpoint/2010/main">
    <mc:Choice Requires="p14">
      <p:transition spd="slow" p14:dur="2000" advTm="16722"/>
    </mc:Choice>
    <mc:Fallback xmlns="">
      <p:transition spd="slow" advTm="1672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328" y="38609"/>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5942" y="146407"/>
            <a:ext cx="7607224"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2245" dirty="0"/>
          </a:p>
          <a:p>
            <a:pPr defTabSz="821223"/>
            <a:r>
              <a:rPr lang="en-US" altLang="x-none" sz="2155" b="0" dirty="0">
                <a:latin typeface="Verdana" charset="0"/>
                <a:ea typeface="Verdana" charset="0"/>
                <a:cs typeface="Verdana" charset="0"/>
                <a:sym typeface="Lucida Grande" charset="0"/>
              </a:rPr>
              <a:t>If the project does not fit the definition of research, </a:t>
            </a:r>
          </a:p>
          <a:p>
            <a:pPr defTabSz="821223"/>
            <a:r>
              <a:rPr lang="en-US" altLang="x-none" sz="2155" b="0" dirty="0">
                <a:latin typeface="Verdana" charset="0"/>
                <a:ea typeface="Verdana" charset="0"/>
                <a:cs typeface="Verdana" charset="0"/>
                <a:sym typeface="Lucida Grande" charset="0"/>
              </a:rPr>
              <a:t>IRB review is not required. </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a:t>+</a:t>
            </a:r>
            <a:endParaRPr lang="en-US" sz="2874" dirty="0"/>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25880" y="29759"/>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
        <p:nvSpPr>
          <p:cNvPr id="26" name="&quot;No&quot; Symbol 26">
            <a:extLst>
              <a:ext uri="{FF2B5EF4-FFF2-40B4-BE49-F238E27FC236}">
                <a16:creationId xmlns:a16="http://schemas.microsoft.com/office/drawing/2014/main" id="{BC061648-371A-437F-9E31-DED8CD145984}"/>
              </a:ext>
            </a:extLst>
          </p:cNvPr>
          <p:cNvSpPr/>
          <p:nvPr/>
        </p:nvSpPr>
        <p:spPr>
          <a:xfrm>
            <a:off x="367679" y="3017610"/>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41" name="&quot;No&quot; Symbol 26">
            <a:extLst>
              <a:ext uri="{FF2B5EF4-FFF2-40B4-BE49-F238E27FC236}">
                <a16:creationId xmlns:a16="http://schemas.microsoft.com/office/drawing/2014/main" id="{E004177A-DAA3-4106-823B-47C3122BC756}"/>
              </a:ext>
            </a:extLst>
          </p:cNvPr>
          <p:cNvSpPr/>
          <p:nvPr/>
        </p:nvSpPr>
        <p:spPr>
          <a:xfrm>
            <a:off x="8459549" y="2932737"/>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Tree>
    <p:extLst>
      <p:ext uri="{BB962C8B-B14F-4D97-AF65-F5344CB8AC3E}">
        <p14:creationId xmlns:p14="http://schemas.microsoft.com/office/powerpoint/2010/main" val="3520886332"/>
      </p:ext>
    </p:extLst>
  </p:cSld>
  <p:clrMapOvr>
    <a:masterClrMapping/>
  </p:clrMapOvr>
  <mc:AlternateContent xmlns:mc="http://schemas.openxmlformats.org/markup-compatibility/2006" xmlns:p14="http://schemas.microsoft.com/office/powerpoint/2010/main">
    <mc:Choice Requires="p14">
      <p:transition spd="slow" p14:dur="2000" advTm="9111"/>
    </mc:Choice>
    <mc:Fallback xmlns="">
      <p:transition spd="slow" advTm="91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536"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86975" y="133951"/>
            <a:ext cx="7607224" cy="1306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2245" dirty="0"/>
          </a:p>
          <a:p>
            <a:r>
              <a:rPr lang="en-US" altLang="x-none" sz="2000" b="0" dirty="0">
                <a:latin typeface="Verdana" charset="0"/>
                <a:ea typeface="Verdana" charset="0"/>
                <a:cs typeface="Verdana" charset="0"/>
                <a:sym typeface="Lucida Grande" charset="0"/>
              </a:rPr>
              <a:t>Likewise, if the project does not involve human subjects, IRB review is not required. </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a:t>+</a:t>
            </a:r>
            <a:endParaRPr lang="en-US" sz="2874" dirty="0"/>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14828" y="29758"/>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
        <p:nvSpPr>
          <p:cNvPr id="26" name="&quot;No&quot; Symbol 26">
            <a:extLst>
              <a:ext uri="{FF2B5EF4-FFF2-40B4-BE49-F238E27FC236}">
                <a16:creationId xmlns:a16="http://schemas.microsoft.com/office/drawing/2014/main" id="{BC061648-371A-437F-9E31-DED8CD145984}"/>
              </a:ext>
            </a:extLst>
          </p:cNvPr>
          <p:cNvSpPr/>
          <p:nvPr/>
        </p:nvSpPr>
        <p:spPr>
          <a:xfrm>
            <a:off x="4053880" y="3051309"/>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
        <p:nvSpPr>
          <p:cNvPr id="41" name="&quot;No&quot; Symbol 26">
            <a:extLst>
              <a:ext uri="{FF2B5EF4-FFF2-40B4-BE49-F238E27FC236}">
                <a16:creationId xmlns:a16="http://schemas.microsoft.com/office/drawing/2014/main" id="{E004177A-DAA3-4106-823B-47C3122BC756}"/>
              </a:ext>
            </a:extLst>
          </p:cNvPr>
          <p:cNvSpPr/>
          <p:nvPr/>
        </p:nvSpPr>
        <p:spPr>
          <a:xfrm>
            <a:off x="8459549" y="2932737"/>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err="1">
              <a:solidFill>
                <a:schemeClr val="bg2"/>
              </a:solidFill>
            </a:endParaRPr>
          </a:p>
        </p:txBody>
      </p:sp>
    </p:spTree>
    <p:extLst>
      <p:ext uri="{BB962C8B-B14F-4D97-AF65-F5344CB8AC3E}">
        <p14:creationId xmlns:p14="http://schemas.microsoft.com/office/powerpoint/2010/main" val="373063444"/>
      </p:ext>
    </p:extLst>
  </p:cSld>
  <p:clrMapOvr>
    <a:masterClrMapping/>
  </p:clrMapOvr>
  <mc:AlternateContent xmlns:mc="http://schemas.openxmlformats.org/markup-compatibility/2006" xmlns:p14="http://schemas.microsoft.com/office/powerpoint/2010/main">
    <mc:Choice Requires="p14">
      <p:transition spd="slow" p14:dur="2000" advTm="32695"/>
    </mc:Choice>
    <mc:Fallback xmlns="">
      <p:transition spd="slow" advTm="326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744"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5942" y="146407"/>
            <a:ext cx="7607224" cy="99873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Classroom Projects v. Research</a:t>
            </a:r>
          </a:p>
          <a:p>
            <a:pPr defTabSz="821223"/>
            <a:endParaRPr lang="en-US" sz="2245" dirty="0"/>
          </a:p>
          <a:p>
            <a:r>
              <a:rPr lang="en-US" altLang="x-none" sz="2000" b="0" dirty="0">
                <a:latin typeface="Verdana" charset="0"/>
                <a:ea typeface="Verdana" charset="0"/>
                <a:cs typeface="Verdana" charset="0"/>
                <a:sym typeface="Lucida Grande" charset="0"/>
              </a:rPr>
              <a:t>Classroom projects and research share many features.</a:t>
            </a:r>
          </a:p>
        </p:txBody>
      </p:sp>
      <p:pic>
        <p:nvPicPr>
          <p:cNvPr id="27" name="Picture 26"/>
          <p:cNvPicPr>
            <a:picLocks noChangeAspect="1"/>
          </p:cNvPicPr>
          <p:nvPr/>
        </p:nvPicPr>
        <p:blipFill>
          <a:blip r:embed="rId2" cstate="print"/>
          <a:stretch>
            <a:fillRect/>
          </a:stretch>
        </p:blipFill>
        <p:spPr>
          <a:xfrm>
            <a:off x="9615" y="39521"/>
            <a:ext cx="1320440" cy="1575342"/>
          </a:xfrm>
          <a:prstGeom prst="rect">
            <a:avLst/>
          </a:prstGeom>
        </p:spPr>
      </p:pic>
      <p:sp>
        <p:nvSpPr>
          <p:cNvPr id="44" name="Text Placeholder 5">
            <a:extLst>
              <a:ext uri="{FF2B5EF4-FFF2-40B4-BE49-F238E27FC236}">
                <a16:creationId xmlns:a16="http://schemas.microsoft.com/office/drawing/2014/main" id="{6D4609CD-5467-4203-A741-6AB7F32D0E8B}"/>
              </a:ext>
            </a:extLst>
          </p:cNvPr>
          <p:cNvSpPr txBox="1">
            <a:spLocks/>
          </p:cNvSpPr>
          <p:nvPr/>
        </p:nvSpPr>
        <p:spPr>
          <a:xfrm>
            <a:off x="4135102" y="1829290"/>
            <a:ext cx="6393473" cy="1089820"/>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ctr" defTabSz="821223">
              <a:buNone/>
            </a:pPr>
            <a:r>
              <a:rPr lang="en-US" sz="2874" dirty="0">
                <a:solidFill>
                  <a:srgbClr val="002060"/>
                </a:solidFill>
              </a:rPr>
              <a:t>Can involve interaction or intervention with human participants or their data</a:t>
            </a:r>
          </a:p>
        </p:txBody>
      </p:sp>
      <p:sp>
        <p:nvSpPr>
          <p:cNvPr id="45" name="Text Placeholder 5">
            <a:extLst>
              <a:ext uri="{FF2B5EF4-FFF2-40B4-BE49-F238E27FC236}">
                <a16:creationId xmlns:a16="http://schemas.microsoft.com/office/drawing/2014/main" id="{330CB75C-F325-485B-B58E-2E53D4DCC35C}"/>
              </a:ext>
            </a:extLst>
          </p:cNvPr>
          <p:cNvSpPr txBox="1">
            <a:spLocks/>
          </p:cNvSpPr>
          <p:nvPr/>
        </p:nvSpPr>
        <p:spPr>
          <a:xfrm>
            <a:off x="5952380" y="5028710"/>
            <a:ext cx="3853070" cy="1080402"/>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ctr" defTabSz="821223">
              <a:buNone/>
            </a:pPr>
            <a:r>
              <a:rPr lang="en-US" sz="2874" dirty="0">
                <a:solidFill>
                  <a:srgbClr val="002060"/>
                </a:solidFill>
              </a:rPr>
              <a:t>Use data collection tools like surveys</a:t>
            </a:r>
          </a:p>
        </p:txBody>
      </p:sp>
      <p:sp>
        <p:nvSpPr>
          <p:cNvPr id="46" name="Text Placeholder 5">
            <a:extLst>
              <a:ext uri="{FF2B5EF4-FFF2-40B4-BE49-F238E27FC236}">
                <a16:creationId xmlns:a16="http://schemas.microsoft.com/office/drawing/2014/main" id="{0165184A-800A-4D7D-A32E-A75929C1A603}"/>
              </a:ext>
            </a:extLst>
          </p:cNvPr>
          <p:cNvSpPr txBox="1">
            <a:spLocks/>
          </p:cNvSpPr>
          <p:nvPr/>
        </p:nvSpPr>
        <p:spPr>
          <a:xfrm>
            <a:off x="899167" y="4659052"/>
            <a:ext cx="3998147" cy="1319335"/>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ctr" defTabSz="821223">
              <a:buNone/>
            </a:pPr>
            <a:r>
              <a:rPr lang="en-US" sz="2874" dirty="0">
                <a:solidFill>
                  <a:srgbClr val="002060"/>
                </a:solidFill>
              </a:rPr>
              <a:t>May share results</a:t>
            </a:r>
          </a:p>
          <a:p>
            <a:pPr marL="0" indent="0" algn="ctr" defTabSz="821223">
              <a:buNone/>
            </a:pPr>
            <a:r>
              <a:rPr lang="en-US" sz="2874" dirty="0">
                <a:solidFill>
                  <a:srgbClr val="002060"/>
                </a:solidFill>
              </a:rPr>
              <a:t>(with limits)</a:t>
            </a:r>
          </a:p>
        </p:txBody>
      </p:sp>
      <p:sp>
        <p:nvSpPr>
          <p:cNvPr id="47" name="Text Placeholder 5">
            <a:extLst>
              <a:ext uri="{FF2B5EF4-FFF2-40B4-BE49-F238E27FC236}">
                <a16:creationId xmlns:a16="http://schemas.microsoft.com/office/drawing/2014/main" id="{C8070949-5E06-4ECC-B052-6ECC4D7CC838}"/>
              </a:ext>
            </a:extLst>
          </p:cNvPr>
          <p:cNvSpPr txBox="1">
            <a:spLocks/>
          </p:cNvSpPr>
          <p:nvPr/>
        </p:nvSpPr>
        <p:spPr>
          <a:xfrm>
            <a:off x="7878915" y="3561557"/>
            <a:ext cx="3853070" cy="1080402"/>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ctr" defTabSz="821223">
              <a:buNone/>
            </a:pPr>
            <a:r>
              <a:rPr lang="en-US" sz="2874" dirty="0">
                <a:solidFill>
                  <a:srgbClr val="002060"/>
                </a:solidFill>
              </a:rPr>
              <a:t>Systematic evaluation</a:t>
            </a:r>
          </a:p>
        </p:txBody>
      </p:sp>
      <p:sp>
        <p:nvSpPr>
          <p:cNvPr id="49" name="Text Placeholder 5">
            <a:extLst>
              <a:ext uri="{FF2B5EF4-FFF2-40B4-BE49-F238E27FC236}">
                <a16:creationId xmlns:a16="http://schemas.microsoft.com/office/drawing/2014/main" id="{E7E1BBE3-A1CD-4EBC-939A-20E8236B0163}"/>
              </a:ext>
            </a:extLst>
          </p:cNvPr>
          <p:cNvSpPr txBox="1">
            <a:spLocks/>
          </p:cNvSpPr>
          <p:nvPr/>
        </p:nvSpPr>
        <p:spPr>
          <a:xfrm>
            <a:off x="460015" y="2577836"/>
            <a:ext cx="3675087" cy="983721"/>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algn="ctr" defTabSz="821223">
              <a:buNone/>
            </a:pPr>
            <a:r>
              <a:rPr lang="en-US" sz="2874" dirty="0">
                <a:solidFill>
                  <a:srgbClr val="002060"/>
                </a:solidFill>
              </a:rPr>
              <a:t>Uses data to answer questions</a:t>
            </a:r>
          </a:p>
        </p:txBody>
      </p:sp>
    </p:spTree>
    <p:extLst>
      <p:ext uri="{BB962C8B-B14F-4D97-AF65-F5344CB8AC3E}">
        <p14:creationId xmlns:p14="http://schemas.microsoft.com/office/powerpoint/2010/main" val="792747311"/>
      </p:ext>
    </p:extLst>
  </p:cSld>
  <p:clrMapOvr>
    <a:masterClrMapping/>
  </p:clrMapOvr>
  <mc:AlternateContent xmlns:mc="http://schemas.openxmlformats.org/markup-compatibility/2006" xmlns:p14="http://schemas.microsoft.com/office/powerpoint/2010/main">
    <mc:Choice Requires="p14">
      <p:transition spd="slow" p14:dur="2000" advTm="55535"/>
    </mc:Choice>
    <mc:Fallback xmlns="">
      <p:transition spd="slow" advTm="5553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8E86C38C-FBEA-8540-8B70-0B0E4E155384}" vid="{632ACC5A-7936-D34C-8396-772E7E8272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1575</Words>
  <Application>Microsoft Office PowerPoint</Application>
  <PresentationFormat>Widescreen</PresentationFormat>
  <Paragraphs>213</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1_Ethicon PPT Template</vt:lpstr>
      <vt:lpstr>Classroom Projects v.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the description below.  Click “thumbs up” if the project is a Classroom Project. Click “thumbs down” if it goes beyond the classroom project and requires IRB review.</vt:lpstr>
      <vt:lpstr>Read the description below.  Click “thumbs up” if the project is a Classroom Project. Click “thumbs down” if it goes beyond the classroom project and requires IRB review.</vt:lpstr>
      <vt:lpstr>PowerPoint Presentation</vt:lpstr>
      <vt:lpstr>PowerPoint Presentation</vt:lpstr>
      <vt:lpstr>PowerPoint Presentation</vt:lpstr>
      <vt:lpstr>Read the description below.  Click “thumbs up” if the project is a Classroom Project. Click “thumbs down” if it goes beyond the classroom project and requires IRB review.</vt:lpstr>
      <vt:lpstr>Read the description below.  Click “thumbs up” if the project is a Classroom Project. Click “thumbs down” if it goes beyond the classroom project and requires IRB review.</vt:lpstr>
      <vt:lpstr>PowerPoint Presentation</vt:lpstr>
      <vt:lpstr>Course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v. Research</dc:title>
  <dc:creator>Ballard, Rebecca</dc:creator>
  <cp:lastModifiedBy>Ballard, Rebecca</cp:lastModifiedBy>
  <cp:revision>6</cp:revision>
  <dcterms:created xsi:type="dcterms:W3CDTF">2019-05-31T22:19:30Z</dcterms:created>
  <dcterms:modified xsi:type="dcterms:W3CDTF">2020-06-12T16:47:40Z</dcterms:modified>
</cp:coreProperties>
</file>