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6"/>
  </p:notesMasterIdLst>
  <p:handoutMasterIdLst>
    <p:handoutMasterId r:id="rId87"/>
  </p:handoutMasterIdLst>
  <p:sldIdLst>
    <p:sldId id="256" r:id="rId2"/>
    <p:sldId id="337" r:id="rId3"/>
    <p:sldId id="267" r:id="rId4"/>
    <p:sldId id="266" r:id="rId5"/>
    <p:sldId id="486" r:id="rId6"/>
    <p:sldId id="343" r:id="rId7"/>
    <p:sldId id="487" r:id="rId8"/>
    <p:sldId id="520" r:id="rId9"/>
    <p:sldId id="506" r:id="rId10"/>
    <p:sldId id="505" r:id="rId11"/>
    <p:sldId id="516" r:id="rId12"/>
    <p:sldId id="488" r:id="rId13"/>
    <p:sldId id="489" r:id="rId14"/>
    <p:sldId id="400" r:id="rId15"/>
    <p:sldId id="484" r:id="rId16"/>
    <p:sldId id="483" r:id="rId17"/>
    <p:sldId id="490" r:id="rId18"/>
    <p:sldId id="491" r:id="rId19"/>
    <p:sldId id="492" r:id="rId20"/>
    <p:sldId id="439" r:id="rId21"/>
    <p:sldId id="441" r:id="rId22"/>
    <p:sldId id="440" r:id="rId23"/>
    <p:sldId id="521" r:id="rId24"/>
    <p:sldId id="449" r:id="rId25"/>
    <p:sldId id="450" r:id="rId26"/>
    <p:sldId id="373" r:id="rId27"/>
    <p:sldId id="508" r:id="rId28"/>
    <p:sldId id="507" r:id="rId29"/>
    <p:sldId id="522" r:id="rId30"/>
    <p:sldId id="354" r:id="rId31"/>
    <p:sldId id="515" r:id="rId32"/>
    <p:sldId id="380" r:id="rId33"/>
    <p:sldId id="384" r:id="rId34"/>
    <p:sldId id="383" r:id="rId35"/>
    <p:sldId id="365" r:id="rId36"/>
    <p:sldId id="364" r:id="rId37"/>
    <p:sldId id="363" r:id="rId38"/>
    <p:sldId id="375" r:id="rId39"/>
    <p:sldId id="399" r:id="rId40"/>
    <p:sldId id="357" r:id="rId41"/>
    <p:sldId id="387" r:id="rId42"/>
    <p:sldId id="523" r:id="rId43"/>
    <p:sldId id="525" r:id="rId44"/>
    <p:sldId id="514" r:id="rId45"/>
    <p:sldId id="376" r:id="rId46"/>
    <p:sldId id="366" r:id="rId47"/>
    <p:sldId id="377" r:id="rId48"/>
    <p:sldId id="460" r:id="rId49"/>
    <p:sldId id="518" r:id="rId50"/>
    <p:sldId id="414" r:id="rId51"/>
    <p:sldId id="421" r:id="rId52"/>
    <p:sldId id="445" r:id="rId53"/>
    <p:sldId id="453" r:id="rId54"/>
    <p:sldId id="433" r:id="rId55"/>
    <p:sldId id="524" r:id="rId56"/>
    <p:sldId id="519" r:id="rId57"/>
    <p:sldId id="510" r:id="rId58"/>
    <p:sldId id="517" r:id="rId59"/>
    <p:sldId id="473" r:id="rId60"/>
    <p:sldId id="474" r:id="rId61"/>
    <p:sldId id="469" r:id="rId62"/>
    <p:sldId id="470" r:id="rId63"/>
    <p:sldId id="438" r:id="rId64"/>
    <p:sldId id="478" r:id="rId65"/>
    <p:sldId id="434" r:id="rId66"/>
    <p:sldId id="504" r:id="rId67"/>
    <p:sldId id="430" r:id="rId68"/>
    <p:sldId id="495" r:id="rId69"/>
    <p:sldId id="494" r:id="rId70"/>
    <p:sldId id="493" r:id="rId71"/>
    <p:sldId id="496" r:id="rId72"/>
    <p:sldId id="497" r:id="rId73"/>
    <p:sldId id="429" r:id="rId74"/>
    <p:sldId id="528" r:id="rId75"/>
    <p:sldId id="459" r:id="rId76"/>
    <p:sldId id="526" r:id="rId77"/>
    <p:sldId id="476" r:id="rId78"/>
    <p:sldId id="480" r:id="rId79"/>
    <p:sldId id="527" r:id="rId80"/>
    <p:sldId id="500" r:id="rId81"/>
    <p:sldId id="499" r:id="rId82"/>
    <p:sldId id="498" r:id="rId83"/>
    <p:sldId id="432" r:id="rId84"/>
    <p:sldId id="436" r:id="rId85"/>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0" userDrawn="1">
          <p15:clr>
            <a:srgbClr val="A4A3A4"/>
          </p15:clr>
        </p15:guide>
        <p15:guide id="2" pos="2496" userDrawn="1">
          <p15:clr>
            <a:srgbClr val="A4A3A4"/>
          </p15:clr>
        </p15:guide>
        <p15:guide id="3" pos="5232" userDrawn="1">
          <p15:clr>
            <a:srgbClr val="A4A3A4"/>
          </p15:clr>
        </p15:guide>
        <p15:guide id="4" orient="horz"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0CEF8D-580D-45B2-B3B4-A131BB7360E0}" v="21" dt="2025-03-05T03:19:52.7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71" autoAdjust="0"/>
    <p:restoredTop sz="40849" autoAdjust="0"/>
  </p:normalViewPr>
  <p:slideViewPr>
    <p:cSldViewPr snapToGrid="0">
      <p:cViewPr varScale="1">
        <p:scale>
          <a:sx n="41" d="100"/>
          <a:sy n="41" d="100"/>
        </p:scale>
        <p:origin x="3168" y="30"/>
      </p:cViewPr>
      <p:guideLst>
        <p:guide orient="horz" pos="1440"/>
        <p:guide pos="2496"/>
        <p:guide pos="5232"/>
        <p:guide orient="horz" pos="2880"/>
      </p:guideLst>
    </p:cSldViewPr>
  </p:slideViewPr>
  <p:notesTextViewPr>
    <p:cViewPr>
      <p:scale>
        <a:sx n="125" d="100"/>
        <a:sy n="125" d="100"/>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microsoft.com/office/2015/10/relationships/revisionInfo" Target="revisionInfo.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F25CE57-3238-658A-45AE-A7FE0B12809B}"/>
              </a:ext>
            </a:extLst>
          </p:cNvPr>
          <p:cNvSpPr>
            <a:spLocks noGrp="1"/>
          </p:cNvSpPr>
          <p:nvPr>
            <p:ph type="hdr" sz="quarter"/>
          </p:nvPr>
        </p:nvSpPr>
        <p:spPr>
          <a:xfrm>
            <a:off x="0" y="0"/>
            <a:ext cx="3169920" cy="481728"/>
          </a:xfrm>
          <a:prstGeom prst="rect">
            <a:avLst/>
          </a:prstGeom>
        </p:spPr>
        <p:txBody>
          <a:bodyPr vert="horz" lIns="96656" tIns="48328" rIns="96656" bIns="48328" rtlCol="0"/>
          <a:lstStyle>
            <a:lvl1pPr algn="l">
              <a:defRPr sz="1200"/>
            </a:lvl1pPr>
          </a:lstStyle>
          <a:p>
            <a:endParaRPr lang="en-US"/>
          </a:p>
        </p:txBody>
      </p:sp>
      <p:sp>
        <p:nvSpPr>
          <p:cNvPr id="3" name="Date Placeholder 2">
            <a:extLst>
              <a:ext uri="{FF2B5EF4-FFF2-40B4-BE49-F238E27FC236}">
                <a16:creationId xmlns:a16="http://schemas.microsoft.com/office/drawing/2014/main" id="{BB8C9662-9DF0-58D3-1761-86C1BE64FDF6}"/>
              </a:ext>
            </a:extLst>
          </p:cNvPr>
          <p:cNvSpPr>
            <a:spLocks noGrp="1"/>
          </p:cNvSpPr>
          <p:nvPr>
            <p:ph type="dt" sz="quarter" idx="1"/>
          </p:nvPr>
        </p:nvSpPr>
        <p:spPr>
          <a:xfrm>
            <a:off x="4143588" y="0"/>
            <a:ext cx="3169920" cy="481728"/>
          </a:xfrm>
          <a:prstGeom prst="rect">
            <a:avLst/>
          </a:prstGeom>
        </p:spPr>
        <p:txBody>
          <a:bodyPr vert="horz" lIns="96656" tIns="48328" rIns="96656" bIns="48328" rtlCol="0"/>
          <a:lstStyle>
            <a:lvl1pPr algn="r">
              <a:defRPr sz="1200"/>
            </a:lvl1pPr>
          </a:lstStyle>
          <a:p>
            <a:fld id="{56D55468-23D9-4D16-A84C-3921A4C263F8}" type="datetimeFigureOut">
              <a:rPr lang="en-US" smtClean="0"/>
              <a:t>3/6/2025</a:t>
            </a:fld>
            <a:endParaRPr lang="en-US"/>
          </a:p>
        </p:txBody>
      </p:sp>
      <p:sp>
        <p:nvSpPr>
          <p:cNvPr id="4" name="Footer Placeholder 3">
            <a:extLst>
              <a:ext uri="{FF2B5EF4-FFF2-40B4-BE49-F238E27FC236}">
                <a16:creationId xmlns:a16="http://schemas.microsoft.com/office/drawing/2014/main" id="{04373E03-1A70-B566-C882-197D16807B48}"/>
              </a:ext>
            </a:extLst>
          </p:cNvPr>
          <p:cNvSpPr>
            <a:spLocks noGrp="1"/>
          </p:cNvSpPr>
          <p:nvPr>
            <p:ph type="ftr" sz="quarter" idx="2"/>
          </p:nvPr>
        </p:nvSpPr>
        <p:spPr>
          <a:xfrm>
            <a:off x="0" y="9119475"/>
            <a:ext cx="3169920" cy="481727"/>
          </a:xfrm>
          <a:prstGeom prst="rect">
            <a:avLst/>
          </a:prstGeom>
        </p:spPr>
        <p:txBody>
          <a:bodyPr vert="horz" lIns="96656" tIns="48328" rIns="96656" bIns="48328"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D6A5D44-5BEB-D7F2-E705-6EE456B53ED0}"/>
              </a:ext>
            </a:extLst>
          </p:cNvPr>
          <p:cNvSpPr>
            <a:spLocks noGrp="1"/>
          </p:cNvSpPr>
          <p:nvPr>
            <p:ph type="sldNum" sz="quarter" idx="3"/>
          </p:nvPr>
        </p:nvSpPr>
        <p:spPr>
          <a:xfrm>
            <a:off x="4143588" y="9119475"/>
            <a:ext cx="3169920" cy="481727"/>
          </a:xfrm>
          <a:prstGeom prst="rect">
            <a:avLst/>
          </a:prstGeom>
        </p:spPr>
        <p:txBody>
          <a:bodyPr vert="horz" lIns="96656" tIns="48328" rIns="96656" bIns="48328" rtlCol="0" anchor="b"/>
          <a:lstStyle>
            <a:lvl1pPr algn="r">
              <a:defRPr sz="1200"/>
            </a:lvl1pPr>
          </a:lstStyle>
          <a:p>
            <a:fld id="{1983F874-8629-4972-982C-5D449E1711B4}" type="slidenum">
              <a:rPr lang="en-US" smtClean="0"/>
              <a:t>‹#›</a:t>
            </a:fld>
            <a:endParaRPr lang="en-US"/>
          </a:p>
        </p:txBody>
      </p:sp>
    </p:spTree>
    <p:extLst>
      <p:ext uri="{BB962C8B-B14F-4D97-AF65-F5344CB8AC3E}">
        <p14:creationId xmlns:p14="http://schemas.microsoft.com/office/powerpoint/2010/main" val="10637330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8"/>
          </a:xfrm>
          <a:prstGeom prst="rect">
            <a:avLst/>
          </a:prstGeom>
        </p:spPr>
        <p:txBody>
          <a:bodyPr vert="horz" lIns="96656" tIns="48328" rIns="96656" bIns="48328" rtlCol="0"/>
          <a:lstStyle>
            <a:lvl1pPr algn="l">
              <a:defRPr sz="1200"/>
            </a:lvl1pPr>
          </a:lstStyle>
          <a:p>
            <a:endParaRPr lang="en-US"/>
          </a:p>
        </p:txBody>
      </p:sp>
      <p:sp>
        <p:nvSpPr>
          <p:cNvPr id="3" name="Date Placeholder 2"/>
          <p:cNvSpPr>
            <a:spLocks noGrp="1"/>
          </p:cNvSpPr>
          <p:nvPr>
            <p:ph type="dt" idx="1"/>
          </p:nvPr>
        </p:nvSpPr>
        <p:spPr>
          <a:xfrm>
            <a:off x="4143588" y="0"/>
            <a:ext cx="3169920" cy="481728"/>
          </a:xfrm>
          <a:prstGeom prst="rect">
            <a:avLst/>
          </a:prstGeom>
        </p:spPr>
        <p:txBody>
          <a:bodyPr vert="horz" lIns="96656" tIns="48328" rIns="96656" bIns="48328" rtlCol="0"/>
          <a:lstStyle>
            <a:lvl1pPr algn="r">
              <a:defRPr sz="1200"/>
            </a:lvl1pPr>
          </a:lstStyle>
          <a:p>
            <a:fld id="{FAC3CDEE-BE09-40E3-BF7B-0A6041B966B0}" type="datetimeFigureOut">
              <a:rPr lang="en-US" smtClean="0"/>
              <a:t>3/5/2025</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6" tIns="48328" rIns="96656" bIns="48328" rtlCol="0" anchor="ctr"/>
          <a:lstStyle/>
          <a:p>
            <a:endParaRPr lang="en-US"/>
          </a:p>
        </p:txBody>
      </p:sp>
      <p:sp>
        <p:nvSpPr>
          <p:cNvPr id="5" name="Notes Placeholder 4"/>
          <p:cNvSpPr>
            <a:spLocks noGrp="1"/>
          </p:cNvSpPr>
          <p:nvPr>
            <p:ph type="body" sz="quarter" idx="3"/>
          </p:nvPr>
        </p:nvSpPr>
        <p:spPr>
          <a:xfrm>
            <a:off x="731520" y="4620577"/>
            <a:ext cx="5852160" cy="3780472"/>
          </a:xfrm>
          <a:prstGeom prst="rect">
            <a:avLst/>
          </a:prstGeom>
        </p:spPr>
        <p:txBody>
          <a:bodyPr vert="horz" lIns="96656" tIns="48328" rIns="96656" bIns="4832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7"/>
          </a:xfrm>
          <a:prstGeom prst="rect">
            <a:avLst/>
          </a:prstGeom>
        </p:spPr>
        <p:txBody>
          <a:bodyPr vert="horz" lIns="96656" tIns="48328" rIns="96656" bIns="48328" rtlCol="0" anchor="b"/>
          <a:lstStyle>
            <a:lvl1pPr algn="l">
              <a:defRPr sz="1200"/>
            </a:lvl1pPr>
          </a:lstStyle>
          <a:p>
            <a:endParaRPr lang="en-US"/>
          </a:p>
        </p:txBody>
      </p:sp>
      <p:sp>
        <p:nvSpPr>
          <p:cNvPr id="7" name="Slide Number Placeholder 6"/>
          <p:cNvSpPr>
            <a:spLocks noGrp="1"/>
          </p:cNvSpPr>
          <p:nvPr>
            <p:ph type="sldNum" sz="quarter" idx="5"/>
          </p:nvPr>
        </p:nvSpPr>
        <p:spPr>
          <a:xfrm>
            <a:off x="4143588" y="9119475"/>
            <a:ext cx="3169920" cy="481727"/>
          </a:xfrm>
          <a:prstGeom prst="rect">
            <a:avLst/>
          </a:prstGeom>
        </p:spPr>
        <p:txBody>
          <a:bodyPr vert="horz" lIns="96656" tIns="48328" rIns="96656" bIns="48328" rtlCol="0" anchor="b"/>
          <a:lstStyle>
            <a:lvl1pPr algn="r">
              <a:defRPr sz="1200"/>
            </a:lvl1pPr>
          </a:lstStyle>
          <a:p>
            <a:fld id="{1A039E17-BEEE-45B0-A1B7-830DEB7C1347}" type="slidenum">
              <a:rPr lang="en-US" smtClean="0"/>
              <a:t>‹#›</a:t>
            </a:fld>
            <a:endParaRPr lang="en-US"/>
          </a:p>
        </p:txBody>
      </p:sp>
    </p:spTree>
    <p:extLst>
      <p:ext uri="{BB962C8B-B14F-4D97-AF65-F5344CB8AC3E}">
        <p14:creationId xmlns:p14="http://schemas.microsoft.com/office/powerpoint/2010/main" val="3409581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8" Type="http://schemas.openxmlformats.org/officeDocument/2006/relationships/hyperlink" Target="https://www.bing.com/videos/riverview/relatedvideo?q=ross+pivot&amp;mid=5B54FBD7D685122D1F195B54FBD7D685122D1F19&amp;FORM=VIRE" TargetMode="External"/><Relationship Id="rId3" Type="http://schemas.openxmlformats.org/officeDocument/2006/relationships/hyperlink" Target="https://www.youtube.com/watch?v=vicuZS0ChYQ" TargetMode="External"/><Relationship Id="rId7" Type="http://schemas.openxmlformats.org/officeDocument/2006/relationships/hyperlink" Target="https://www.youtube.com/watch?v=czOtaj-vi5U" TargetMode="External"/><Relationship Id="rId12" Type="http://schemas.openxmlformats.org/officeDocument/2006/relationships/hyperlink" Target="https://www.bing.com/videos/riverview/relatedvideo?q=Friends%22+%e2%80%93+Monica%e2%80%99s+%22I%e2%80%99m+Not+Hungry%22&amp;mid=33C39BB0ECEFF974BE3233C39BB0ECEFF974BE32&amp;FORM=VIRE" TargetMode="External"/><Relationship Id="rId2" Type="http://schemas.openxmlformats.org/officeDocument/2006/relationships/slide" Target="../slides/slide63.xml"/><Relationship Id="rId1" Type="http://schemas.openxmlformats.org/officeDocument/2006/relationships/notesMaster" Target="../notesMasters/notesMaster1.xml"/><Relationship Id="rId6" Type="http://schemas.openxmlformats.org/officeDocument/2006/relationships/hyperlink" Target="https://www.youtube.com/watch?v=1PZgyC1PaQg" TargetMode="External"/><Relationship Id="rId11" Type="http://schemas.openxmlformats.org/officeDocument/2006/relationships/hyperlink" Target="https://www.bing.com/videos/riverview/relatedvideo?&amp;q=+%22Justin+Bieber%27s+Interview+2014+with+Ellen+DeGeneres%22+decoding+with+body+language+expert&amp;&amp;mid=652F8119769C02FD6A08652F8119769C02FD6A08&amp;mmscn=mtsc&amp;aps=330&amp;FORM=VRDGAR" TargetMode="External"/><Relationship Id="rId5" Type="http://schemas.openxmlformats.org/officeDocument/2006/relationships/hyperlink" Target="https://www.youtube.com/watch?v=XUGX2eQiF6M" TargetMode="External"/><Relationship Id="rId10" Type="http://schemas.openxmlformats.org/officeDocument/2006/relationships/hyperlink" Target="https://www.youtube.com/watch?v=-wZ974xFRmg" TargetMode="External"/><Relationship Id="rId4" Type="http://schemas.openxmlformats.org/officeDocument/2006/relationships/hyperlink" Target="https://www.youtube.com/watch?v=5g2gP1mu6_w" TargetMode="External"/><Relationship Id="rId9" Type="http://schemas.openxmlformats.org/officeDocument/2006/relationships/hyperlink" Target="https://www.youtube.com/watch?v=2m4R1Eu4b6k" TargetMode="Externa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3" Type="http://schemas.openxmlformats.org/officeDocument/2006/relationships/hyperlink" Target="https://www.bing.com/videos/riverview/relatedvideo?q=youtube+offering+tea+as+visual+for+consent+T9&amp;mid=D1C99E0DC20F4D75E477D1C99E0DC20F4D75E477&amp;FORM=VIRE" TargetMode="External"/><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039E17-BEEE-45B0-A1B7-830DEB7C1347}" type="slidenum">
              <a:rPr lang="en-US" smtClean="0"/>
              <a:t>1</a:t>
            </a:fld>
            <a:endParaRPr lang="en-US"/>
          </a:p>
        </p:txBody>
      </p:sp>
    </p:spTree>
    <p:extLst>
      <p:ext uri="{BB962C8B-B14F-4D97-AF65-F5344CB8AC3E}">
        <p14:creationId xmlns:p14="http://schemas.microsoft.com/office/powerpoint/2010/main" val="185300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039E17-BEEE-45B0-A1B7-830DEB7C1347}" type="slidenum">
              <a:rPr lang="en-US" smtClean="0"/>
              <a:t>2</a:t>
            </a:fld>
            <a:endParaRPr lang="en-US"/>
          </a:p>
        </p:txBody>
      </p:sp>
    </p:spTree>
    <p:extLst>
      <p:ext uri="{BB962C8B-B14F-4D97-AF65-F5344CB8AC3E}">
        <p14:creationId xmlns:p14="http://schemas.microsoft.com/office/powerpoint/2010/main" val="1803448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62458" indent="-362458">
              <a:buFont typeface="Arial" panose="020B0604020202020204" pitchFamily="34" charset="0"/>
              <a:buChar char="•"/>
            </a:pPr>
            <a:r>
              <a:rPr lang="en-US" dirty="0">
                <a:latin typeface="Arial" panose="020B0604020202020204" pitchFamily="34" charset="0"/>
                <a:cs typeface="Arial" panose="020B0604020202020204" pitchFamily="34" charset="0"/>
              </a:rPr>
              <a:t>For those of you who are brand new, this training may feel like drinking from a fire hose. </a:t>
            </a:r>
          </a:p>
          <a:p>
            <a:pPr marL="362458" indent="-362458">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62458" indent="-362458">
              <a:buFont typeface="Arial" panose="020B0604020202020204" pitchFamily="34" charset="0"/>
              <a:buChar char="•"/>
            </a:pPr>
            <a:r>
              <a:rPr lang="en-US" dirty="0">
                <a:latin typeface="Arial" panose="020B0604020202020204" pitchFamily="34" charset="0"/>
                <a:cs typeface="Arial" panose="020B0604020202020204" pitchFamily="34" charset="0"/>
              </a:rPr>
              <a:t>Be a sponge and absorb everything you can. </a:t>
            </a:r>
          </a:p>
          <a:p>
            <a:pPr marL="362458" indent="-362458">
              <a:buFont typeface="Arial" panose="020B0604020202020204" pitchFamily="34" charset="0"/>
              <a:buChar char="•"/>
            </a:pPr>
            <a:r>
              <a:rPr lang="en-US" dirty="0">
                <a:latin typeface="Arial" panose="020B0604020202020204" pitchFamily="34" charset="0"/>
                <a:cs typeface="Arial" panose="020B0604020202020204" pitchFamily="34" charset="0"/>
              </a:rPr>
              <a:t>We don’t know it all</a:t>
            </a:r>
          </a:p>
          <a:p>
            <a:pPr marL="362458" indent="-362458">
              <a:buFont typeface="Arial" panose="020B0604020202020204" pitchFamily="34" charset="0"/>
              <a:buChar char="•"/>
            </a:pPr>
            <a:r>
              <a:rPr lang="en-US" dirty="0">
                <a:latin typeface="Arial" panose="020B0604020202020204" pitchFamily="34" charset="0"/>
                <a:cs typeface="Arial" panose="020B0604020202020204" pitchFamily="34" charset="0"/>
              </a:rPr>
              <a:t>What works for us may not work for you. That’s ok</a:t>
            </a:r>
          </a:p>
          <a:p>
            <a:pPr marL="362458" indent="-362458">
              <a:buFont typeface="Arial" panose="020B0604020202020204" pitchFamily="34" charset="0"/>
              <a:buChar char="•"/>
            </a:pPr>
            <a:r>
              <a:rPr lang="en-US" dirty="0">
                <a:latin typeface="Arial" panose="020B0604020202020204" pitchFamily="34" charset="0"/>
                <a:cs typeface="Arial" panose="020B0604020202020204" pitchFamily="34" charset="0"/>
              </a:rPr>
              <a:t>Take the information and use it or adapt it to what works for you.</a:t>
            </a:r>
          </a:p>
          <a:p>
            <a:endParaRPr lang="en-US" dirty="0">
              <a:latin typeface="Arial" panose="020B0604020202020204" pitchFamily="34" charset="0"/>
              <a:cs typeface="Arial" panose="020B0604020202020204" pitchFamily="34" charset="0"/>
            </a:endParaRPr>
          </a:p>
          <a:p>
            <a:pPr marL="362458" indent="-362458">
              <a:buFont typeface="Arial" panose="020B0604020202020204" pitchFamily="34" charset="0"/>
              <a:buChar char="•"/>
            </a:pPr>
            <a:r>
              <a:rPr lang="en-US" dirty="0">
                <a:latin typeface="Arial" panose="020B0604020202020204" pitchFamily="34" charset="0"/>
                <a:cs typeface="Arial" panose="020B0604020202020204" pitchFamily="34" charset="0"/>
              </a:rPr>
              <a:t>Each investigator who conducts civil rights investigations on behalf of a system member or in the System Offices must pass a post-test following the completion of this training with a passing score of at least 80%.</a:t>
            </a:r>
          </a:p>
          <a:p>
            <a:pPr marL="362458" indent="-362458">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62458" indent="-362458">
              <a:buFont typeface="Arial" panose="020B0604020202020204" pitchFamily="34" charset="0"/>
              <a:buChar char="•"/>
            </a:pPr>
            <a:r>
              <a:rPr lang="en-US" dirty="0">
                <a:latin typeface="Arial" panose="020B0604020202020204" pitchFamily="34" charset="0"/>
                <a:cs typeface="Arial" panose="020B0604020202020204" pitchFamily="34" charset="0"/>
              </a:rPr>
              <a:t>You will have two weeks to complete the post-test. A link will be sent to your email at the end of the training.</a:t>
            </a:r>
          </a:p>
          <a:p>
            <a:endParaRPr lang="en-US" dirty="0"/>
          </a:p>
        </p:txBody>
      </p:sp>
      <p:sp>
        <p:nvSpPr>
          <p:cNvPr id="4" name="Slide Number Placeholder 3"/>
          <p:cNvSpPr>
            <a:spLocks noGrp="1"/>
          </p:cNvSpPr>
          <p:nvPr>
            <p:ph type="sldNum" sz="quarter" idx="10"/>
          </p:nvPr>
        </p:nvSpPr>
        <p:spPr/>
        <p:txBody>
          <a:bodyPr/>
          <a:lstStyle/>
          <a:p>
            <a:fld id="{1A039E17-BEEE-45B0-A1B7-830DEB7C1347}" type="slidenum">
              <a:rPr lang="en-US" smtClean="0"/>
              <a:t>3</a:t>
            </a:fld>
            <a:endParaRPr lang="en-US"/>
          </a:p>
        </p:txBody>
      </p:sp>
    </p:spTree>
    <p:extLst>
      <p:ext uri="{BB962C8B-B14F-4D97-AF65-F5344CB8AC3E}">
        <p14:creationId xmlns:p14="http://schemas.microsoft.com/office/powerpoint/2010/main" val="2570908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10"/>
          </p:nvPr>
        </p:nvSpPr>
        <p:spPr/>
        <p:txBody>
          <a:bodyPr/>
          <a:lstStyle/>
          <a:p>
            <a:fld id="{1A039E17-BEEE-45B0-A1B7-830DEB7C1347}" type="slidenum">
              <a:rPr lang="en-US" smtClean="0"/>
              <a:t>4</a:t>
            </a:fld>
            <a:endParaRPr lang="en-US"/>
          </a:p>
        </p:txBody>
      </p:sp>
    </p:spTree>
    <p:extLst>
      <p:ext uri="{BB962C8B-B14F-4D97-AF65-F5344CB8AC3E}">
        <p14:creationId xmlns:p14="http://schemas.microsoft.com/office/powerpoint/2010/main" val="37218601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panose="020F0502020204030204"/>
              <a:cs typeface="Calibri" panose="020F0502020204030204"/>
            </a:endParaRPr>
          </a:p>
          <a:p>
            <a:endParaRPr lang="en-US"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t>5</a:t>
            </a:fld>
            <a:endParaRPr lang="en-US"/>
          </a:p>
        </p:txBody>
      </p:sp>
    </p:spTree>
    <p:extLst>
      <p:ext uri="{BB962C8B-B14F-4D97-AF65-F5344CB8AC3E}">
        <p14:creationId xmlns:p14="http://schemas.microsoft.com/office/powerpoint/2010/main" val="23808052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latin typeface="Arial" panose="020B0604020202020204" pitchFamily="34" charset="0"/>
                <a:cs typeface="Arial" panose="020B0604020202020204" pitchFamily="34" charset="0"/>
              </a:rPr>
              <a:t>Minimize distractions – cell phones, emails, surfing the internet, talking</a:t>
            </a:r>
          </a:p>
          <a:p>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We recognize you all have jobs and bosses and ongoing investigations. If you need to take care of something, do so, but try to be present and focused when in the room. </a:t>
            </a:r>
          </a:p>
          <a:p>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We are adults. If you get sleepy and you need to stand at the back of the room, go for it. </a:t>
            </a:r>
          </a:p>
          <a:p>
            <a:endParaRPr lang="en-US" baseline="0" dirty="0">
              <a:solidFill>
                <a:schemeClr val="tx1"/>
              </a:solidFill>
              <a:latin typeface="Arial" panose="020B0604020202020204" pitchFamily="34" charset="0"/>
              <a:cs typeface="Arial" panose="020B0604020202020204" pitchFamily="34" charset="0"/>
            </a:endParaRPr>
          </a:p>
          <a:p>
            <a:pPr defTabSz="966554">
              <a:defRPr/>
            </a:pPr>
            <a:r>
              <a:rPr lang="en-US" b="1" baseline="0" dirty="0">
                <a:solidFill>
                  <a:schemeClr val="tx1"/>
                </a:solidFill>
                <a:latin typeface="Arial" panose="020B0604020202020204" pitchFamily="34" charset="0"/>
                <a:cs typeface="Arial" panose="020B0604020202020204" pitchFamily="34" charset="0"/>
              </a:rPr>
              <a:t>Handout</a:t>
            </a:r>
            <a:r>
              <a:rPr lang="en-US" baseline="0" dirty="0">
                <a:solidFill>
                  <a:schemeClr val="tx1"/>
                </a:solidFill>
                <a:latin typeface="Arial" panose="020B0604020202020204" pitchFamily="34" charset="0"/>
                <a:cs typeface="Arial" panose="020B0604020202020204" pitchFamily="34" charset="0"/>
              </a:rPr>
              <a:t> provided for you to write notes that are meaningful for you and highlight areas you have questions. B</a:t>
            </a:r>
            <a:r>
              <a:rPr lang="en-US" dirty="0">
                <a:solidFill>
                  <a:schemeClr val="tx1"/>
                </a:solidFill>
                <a:latin typeface="Arial" panose="020B0604020202020204" pitchFamily="34" charset="0"/>
                <a:cs typeface="Arial" panose="020B0604020202020204" pitchFamily="34" charset="0"/>
              </a:rPr>
              <a:t>e sure to ask any unanswered questions before the end of the training program.  </a:t>
            </a:r>
          </a:p>
          <a:p>
            <a:pPr defTabSz="966554">
              <a:defRPr/>
            </a:pPr>
            <a:endParaRPr lang="en-US" dirty="0">
              <a:latin typeface="Arial"/>
              <a:cs typeface="Arial"/>
            </a:endParaRPr>
          </a:p>
          <a:p>
            <a:pPr defTabSz="966554">
              <a:defRPr/>
            </a:pPr>
            <a:r>
              <a:rPr lang="en-US" dirty="0">
                <a:solidFill>
                  <a:schemeClr val="tx1"/>
                </a:solidFill>
                <a:latin typeface="Arial" panose="020B0604020202020204" pitchFamily="34" charset="0"/>
                <a:cs typeface="Arial" panose="020B0604020202020204" pitchFamily="34" charset="0"/>
              </a:rPr>
              <a:t>You will receive all the comprehensive notes at the end. Everything we talk about is in the notes. So don’t be hard focused on taking a bunch of notes.</a:t>
            </a:r>
          </a:p>
          <a:p>
            <a:pPr defTabSz="966554">
              <a:defRPr/>
            </a:pPr>
            <a:endParaRPr lang="en-US" dirty="0">
              <a:solidFill>
                <a:schemeClr val="tx1"/>
              </a:solidFill>
              <a:latin typeface="Arial" panose="020B0604020202020204" pitchFamily="34" charset="0"/>
              <a:cs typeface="Arial" panose="020B0604020202020204" pitchFamily="34" charset="0"/>
            </a:endParaRPr>
          </a:p>
          <a:p>
            <a:pPr defTabSz="966554">
              <a:defRPr/>
            </a:pPr>
            <a:r>
              <a:rPr lang="en-US" b="1" dirty="0">
                <a:solidFill>
                  <a:schemeClr val="tx1"/>
                </a:solidFill>
                <a:latin typeface="Arial"/>
                <a:cs typeface="Arial"/>
              </a:rPr>
              <a:t>Carpe </a:t>
            </a:r>
            <a:r>
              <a:rPr lang="en-US" b="1" dirty="0">
                <a:latin typeface="Arial"/>
                <a:cs typeface="Arial"/>
              </a:rPr>
              <a:t>Audience approach. </a:t>
            </a:r>
            <a:r>
              <a:rPr lang="en-US" dirty="0">
                <a:latin typeface="Arial"/>
                <a:cs typeface="Arial"/>
              </a:rPr>
              <a:t>The</a:t>
            </a:r>
            <a:r>
              <a:rPr lang="en-US" dirty="0">
                <a:solidFill>
                  <a:schemeClr val="tx1"/>
                </a:solidFill>
                <a:latin typeface="Arial"/>
                <a:cs typeface="Arial"/>
              </a:rPr>
              <a:t> book is based on clinical studies that support that when we read the written word and listen to the spoken word at the same time, we experience cognitive overload, which means very little learning. </a:t>
            </a:r>
          </a:p>
          <a:p>
            <a:endParaRPr lang="en-US" baseline="0" dirty="0">
              <a:solidFill>
                <a:schemeClr val="tx1"/>
              </a:solidFill>
              <a:latin typeface="Arial" panose="020B0604020202020204" pitchFamily="34" charset="0"/>
              <a:cs typeface="Arial" panose="020B0604020202020204" pitchFamily="34" charset="0"/>
            </a:endParaRPr>
          </a:p>
          <a:p>
            <a:r>
              <a:rPr lang="en-US" baseline="0" dirty="0">
                <a:solidFill>
                  <a:schemeClr val="tx1"/>
                </a:solidFill>
                <a:latin typeface="Arial" panose="020B0604020202020204" pitchFamily="34" charset="0"/>
                <a:cs typeface="Arial" panose="020B0604020202020204" pitchFamily="34" charset="0"/>
              </a:rPr>
              <a:t>We are not providing legal advice; offering guidance and best practices.</a:t>
            </a:r>
          </a:p>
          <a:p>
            <a:endParaRPr lang="en-US" dirty="0">
              <a:solidFill>
                <a:schemeClr val="tx1"/>
              </a:solidFill>
              <a:latin typeface="Arial" panose="020B0604020202020204" pitchFamily="34" charset="0"/>
              <a:cs typeface="Arial" panose="020B0604020202020204" pitchFamily="34" charset="0"/>
            </a:endParaRPr>
          </a:p>
          <a:p>
            <a:r>
              <a:rPr lang="en-US" b="1" dirty="0">
                <a:solidFill>
                  <a:schemeClr val="tx1"/>
                </a:solidFill>
                <a:latin typeface="Arial" panose="020B0604020202020204" pitchFamily="34" charset="0"/>
                <a:cs typeface="Arial" panose="020B0604020202020204" pitchFamily="34" charset="0"/>
              </a:rPr>
              <a:t>Submit anonymous questions using the Google form by scanning the QR code or typing the URL at the bottom of the first page of the handout. There are five free text fields, but you are not limited to how many times you can submit the form and you do not have to wait to until you have five questions. You can enter and submit them as they come up, or you can write them down and enter them during a break.</a:t>
            </a:r>
          </a:p>
          <a:p>
            <a:endParaRPr lang="en-US" dirty="0">
              <a:solidFill>
                <a:schemeClr val="tx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4666768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Emoji</a:t>
            </a:r>
          </a:p>
          <a:p>
            <a:pPr>
              <a:buFont typeface="Arial" panose="020B0604020202020204" pitchFamily="34" charset="0"/>
              <a:buChar char="•"/>
            </a:pPr>
            <a:r>
              <a:rPr lang="en-US" b="1" dirty="0"/>
              <a:t>Activity</a:t>
            </a:r>
            <a:r>
              <a:rPr lang="en-US" dirty="0"/>
              <a:t>: Think about what emoji best represents how you’re feeling or something that’s significant to you. </a:t>
            </a:r>
          </a:p>
          <a:p>
            <a:pPr>
              <a:buFont typeface="Arial" panose="020B0604020202020204" pitchFamily="34" charset="0"/>
              <a:buChar char="•"/>
            </a:pPr>
            <a:r>
              <a:rPr lang="en-US" b="1" dirty="0"/>
              <a:t>Purpose</a:t>
            </a:r>
            <a:r>
              <a:rPr lang="en-US" dirty="0"/>
              <a:t>: This is a lighthearted way to express emotions or current feelings without speaking.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681100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F9863-10E4-C260-9CBA-8839E467D8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EC96CD-3A4E-1C91-820E-53A5259570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2C3543-CDE8-49F0-F108-D8E3FB23D80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Pull up System Regulation 08.01.01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Let’s look at the definition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Discrimination – what does this mean??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Discrimination - a materially </a:t>
            </a:r>
            <a:r>
              <a:rPr lang="en-US" u="sng" dirty="0">
                <a:latin typeface="Arial" panose="020B0604020202020204" pitchFamily="34" charset="0"/>
                <a:cs typeface="Arial" panose="020B0604020202020204" pitchFamily="34" charset="0"/>
              </a:rPr>
              <a:t>adverse action </a:t>
            </a:r>
            <a:r>
              <a:rPr lang="en-US" dirty="0">
                <a:latin typeface="Arial" panose="020B0604020202020204" pitchFamily="34" charset="0"/>
                <a:cs typeface="Arial" panose="020B0604020202020204" pitchFamily="34" charset="0"/>
              </a:rPr>
              <a:t>or actions that intentionally or unintentionally excludes one from full participation in, denies the benefits of, or affects the terms and conditions of employment or access to educational or institutional programs </a:t>
            </a:r>
            <a:r>
              <a:rPr lang="en-US" u="sng" dirty="0">
                <a:latin typeface="Arial" panose="020B0604020202020204" pitchFamily="34" charset="0"/>
                <a:cs typeface="Arial" panose="020B0604020202020204" pitchFamily="34" charset="0"/>
              </a:rPr>
              <a:t>because of an individual’s race, color, sex, religion, national origin, age, disability, genetic information, veteran status, sexual orientation, gender identity,</a:t>
            </a:r>
            <a:r>
              <a:rPr lang="en-US" dirty="0">
                <a:latin typeface="Arial" panose="020B0604020202020204" pitchFamily="34" charset="0"/>
                <a:cs typeface="Arial" panose="020B0604020202020204" pitchFamily="34" charset="0"/>
              </a:rPr>
              <a:t> or any other classification protected by federal, state, or local law.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Discrimination includes harassment (based on both hostile environment and quid pro quo) and retaliation based on a legally protected category.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Examples of adverse actions based on discrimination:</a:t>
            </a:r>
          </a:p>
          <a:p>
            <a:pPr>
              <a:buFont typeface="+mj-lt"/>
              <a:buAutoNum type="arabicPeriod"/>
            </a:pPr>
            <a:r>
              <a:rPr lang="en-US" b="1" dirty="0">
                <a:latin typeface="Arial" panose="020B0604020202020204" pitchFamily="34" charset="0"/>
                <a:cs typeface="Arial" panose="020B0604020202020204" pitchFamily="34" charset="0"/>
              </a:rPr>
              <a:t>Employment</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Denial of Promotion Based on Gender or Race</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A qualified employee of a certain gender or race is passed over for a promotion, even though they have more experience and better performance records than the selected candidate. The employer makes an explicit or implicit decision based on gender or race, preventing the employee from progressing in their career. This constitutes </a:t>
            </a:r>
            <a:r>
              <a:rPr lang="en-US" b="1" dirty="0">
                <a:latin typeface="Arial" panose="020B0604020202020204" pitchFamily="34" charset="0"/>
                <a:cs typeface="Arial" panose="020B0604020202020204" pitchFamily="34" charset="0"/>
              </a:rPr>
              <a:t>discrimination</a:t>
            </a:r>
            <a:r>
              <a:rPr lang="en-US" dirty="0">
                <a:latin typeface="Arial" panose="020B0604020202020204" pitchFamily="34" charset="0"/>
                <a:cs typeface="Arial" panose="020B0604020202020204" pitchFamily="34" charset="0"/>
              </a:rPr>
              <a:t> because it affects the </a:t>
            </a:r>
            <a:r>
              <a:rPr lang="en-US" b="1" dirty="0">
                <a:latin typeface="Arial" panose="020B0604020202020204" pitchFamily="34" charset="0"/>
                <a:cs typeface="Arial" panose="020B0604020202020204" pitchFamily="34" charset="0"/>
              </a:rPr>
              <a:t>terms and conditions of employment</a:t>
            </a:r>
            <a:r>
              <a:rPr lang="en-US" dirty="0">
                <a:latin typeface="Arial" panose="020B0604020202020204" pitchFamily="34" charset="0"/>
                <a:cs typeface="Arial" panose="020B0604020202020204" pitchFamily="34" charset="0"/>
              </a:rPr>
              <a:t>.</a:t>
            </a:r>
          </a:p>
          <a:p>
            <a:pPr>
              <a:buFont typeface="+mj-lt"/>
              <a:buAutoNum type="arabicPeriod"/>
            </a:pPr>
            <a:r>
              <a:rPr lang="en-US" b="1" dirty="0">
                <a:latin typeface="Arial" panose="020B0604020202020204" pitchFamily="34" charset="0"/>
                <a:cs typeface="Arial" panose="020B0604020202020204" pitchFamily="34" charset="0"/>
              </a:rPr>
              <a:t>Education</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Exclusion from Educational Opportunities Based on Disability</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A student with a disability is denied access to academic programs or extracurricular activities due to a lack of reasonable accommodations (e.g., no sign language interpreter or accessible materials), which negatively impacts their ability to fully participate in school life. This action prevents the student from receiving equal </a:t>
            </a:r>
            <a:r>
              <a:rPr lang="en-US" b="1" dirty="0">
                <a:latin typeface="Arial" panose="020B0604020202020204" pitchFamily="34" charset="0"/>
                <a:cs typeface="Arial" panose="020B0604020202020204" pitchFamily="34" charset="0"/>
              </a:rPr>
              <a:t>benefits</a:t>
            </a:r>
            <a:r>
              <a:rPr lang="en-US" dirty="0">
                <a:latin typeface="Arial" panose="020B0604020202020204" pitchFamily="34" charset="0"/>
                <a:cs typeface="Arial" panose="020B0604020202020204" pitchFamily="34" charset="0"/>
              </a:rPr>
              <a:t> and opportunities, which violates the principle of non-discrimination.</a:t>
            </a:r>
          </a:p>
          <a:p>
            <a:pPr>
              <a:buFont typeface="+mj-lt"/>
              <a:buAutoNum type="arabicPeriod"/>
            </a:pPr>
            <a:r>
              <a:rPr lang="en-US" b="1" dirty="0">
                <a:latin typeface="Arial" panose="020B0604020202020204" pitchFamily="34" charset="0"/>
                <a:cs typeface="Arial" panose="020B0604020202020204" pitchFamily="34" charset="0"/>
              </a:rPr>
              <a:t>Institutional Programs</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Disciplinary Action Based on Sexual Orientation or Gender Identity</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A student is subjected to disciplinary action or harassment due to their sexual orientation or gender identity. They are excluded from certain school events, subjected to verbal abuse, or disciplined unfairly compared to peers. These actions have a </a:t>
            </a:r>
            <a:r>
              <a:rPr lang="en-US" b="1" dirty="0">
                <a:latin typeface="Arial" panose="020B0604020202020204" pitchFamily="34" charset="0"/>
                <a:cs typeface="Arial" panose="020B0604020202020204" pitchFamily="34" charset="0"/>
              </a:rPr>
              <a:t>materially adverse impact</a:t>
            </a:r>
            <a:r>
              <a:rPr lang="en-US" dirty="0">
                <a:latin typeface="Arial" panose="020B0604020202020204" pitchFamily="34" charset="0"/>
                <a:cs typeface="Arial" panose="020B0604020202020204" pitchFamily="34" charset="0"/>
              </a:rPr>
              <a:t> on their ability to participate in and benefit from school programs, violating anti-discrimination policies.</a:t>
            </a:r>
          </a:p>
          <a:p>
            <a:r>
              <a:rPr lang="en-US" dirty="0">
                <a:latin typeface="Arial" panose="020B0604020202020204" pitchFamily="34" charset="0"/>
                <a:cs typeface="Arial" panose="020B0604020202020204" pitchFamily="34" charset="0"/>
              </a:rPr>
              <a:t>These examples demonstrate how discrimination can lead to significant </a:t>
            </a:r>
            <a:r>
              <a:rPr lang="en-US" b="1" dirty="0">
                <a:latin typeface="Arial" panose="020B0604020202020204" pitchFamily="34" charset="0"/>
                <a:cs typeface="Arial" panose="020B0604020202020204" pitchFamily="34" charset="0"/>
              </a:rPr>
              <a:t>adverse actions</a:t>
            </a:r>
            <a:r>
              <a:rPr lang="en-US" dirty="0">
                <a:latin typeface="Arial" panose="020B0604020202020204" pitchFamily="34" charset="0"/>
                <a:cs typeface="Arial" panose="020B0604020202020204" pitchFamily="34" charset="0"/>
              </a:rPr>
              <a:t> that deny equal participation or benefit, either in the workplace or educational settings.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CB83EFF-70A7-DD8B-86A3-2F7E4BD9F75C}"/>
              </a:ext>
            </a:extLst>
          </p:cNvPr>
          <p:cNvSpPr>
            <a:spLocks noGrp="1"/>
          </p:cNvSpPr>
          <p:nvPr>
            <p:ph type="sldNum" sz="quarter" idx="10"/>
          </p:nvPr>
        </p:nvSpPr>
        <p:spPr/>
        <p:txBody>
          <a:bodyPr/>
          <a:lstStyle/>
          <a:p>
            <a:fld id="{1A039E17-BEEE-45B0-A1B7-830DEB7C1347}"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5623382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CEE02-F125-6ECF-18A9-44F904DEC1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1C1180-DE0D-E66C-9036-6D96CB795C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C78366-3670-0FAB-956E-8C115D90E5A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4.2 Investigations and Adjudications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4.2.1 The designated office(s) to receive complaints of discrimination will review each one to determine if there is </a:t>
            </a:r>
            <a:r>
              <a:rPr lang="en-US" sz="1200" u="sng" dirty="0">
                <a:latin typeface="Arial" panose="020B0604020202020204" pitchFamily="34" charset="0"/>
                <a:cs typeface="Arial" panose="020B0604020202020204" pitchFamily="34" charset="0"/>
              </a:rPr>
              <a:t>sufficient information to proceed with an investigation or if additional information is needed</a:t>
            </a:r>
            <a:r>
              <a:rPr lang="en-US" sz="1200" dirty="0">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100000"/>
              </a:lnSpc>
              <a:spcBef>
                <a:spcPts val="0"/>
              </a:spcBef>
              <a:spcAft>
                <a:spcPts val="0"/>
              </a:spcAft>
              <a:buClrTx/>
              <a:buSzTx/>
              <a:buFontTx/>
              <a:buAutoNum type="alphaLcParenBoth"/>
              <a:tabLst/>
              <a:defRPr/>
            </a:pPr>
            <a:r>
              <a:rPr lang="en-US" sz="1200" dirty="0">
                <a:latin typeface="Arial" panose="020B0604020202020204" pitchFamily="34" charset="0"/>
                <a:cs typeface="Arial" panose="020B0604020202020204" pitchFamily="34" charset="0"/>
              </a:rPr>
              <a:t> </a:t>
            </a:r>
            <a:r>
              <a:rPr lang="en-US" sz="1200" u="sng" dirty="0">
                <a:latin typeface="Arial" panose="020B0604020202020204" pitchFamily="34" charset="0"/>
                <a:cs typeface="Arial" panose="020B0604020202020204" pitchFamily="34" charset="0"/>
              </a:rPr>
              <a:t>If the information is insufficient</a:t>
            </a:r>
            <a:r>
              <a:rPr lang="en-US" sz="1200" dirty="0">
                <a:latin typeface="Arial" panose="020B0604020202020204" pitchFamily="34" charset="0"/>
                <a:cs typeface="Arial" panose="020B0604020202020204" pitchFamily="34" charset="0"/>
              </a:rPr>
              <a:t>, the designated office, </a:t>
            </a:r>
            <a:r>
              <a:rPr lang="en-US" sz="1200" b="1" dirty="0">
                <a:latin typeface="Arial" panose="020B0604020202020204" pitchFamily="34" charset="0"/>
                <a:cs typeface="Arial" panose="020B0604020202020204" pitchFamily="34" charset="0"/>
              </a:rPr>
              <a:t>in consultation with OGC</a:t>
            </a:r>
            <a:r>
              <a:rPr lang="en-US" sz="1200" dirty="0">
                <a:latin typeface="Arial" panose="020B0604020202020204" pitchFamily="34" charset="0"/>
                <a:cs typeface="Arial" panose="020B0604020202020204" pitchFamily="34" charset="0"/>
              </a:rPr>
              <a:t>, may conduct an</a:t>
            </a:r>
            <a:r>
              <a:rPr lang="en-US" sz="1200" b="1" dirty="0">
                <a:latin typeface="Arial" panose="020B0604020202020204" pitchFamily="34" charset="0"/>
                <a:cs typeface="Arial" panose="020B0604020202020204" pitchFamily="34" charset="0"/>
              </a:rPr>
              <a:t> *initial assessment</a:t>
            </a:r>
            <a:r>
              <a:rPr lang="en-US" sz="1200" dirty="0">
                <a:latin typeface="Arial" panose="020B0604020202020204" pitchFamily="34" charset="0"/>
                <a:cs typeface="Arial" panose="020B0604020202020204" pitchFamily="34" charset="0"/>
              </a:rPr>
              <a:t> into the circumstances of the complaint and (1) dismiss it as baseless; (2) close it for insufficient information to investigate or lack of jurisdiction (see 4.2.9); (3) refer it to another office which has responsibility for such complaints; or (4) with the consent of the parties, as well as with the approval of SECO, refer the complaint to informal resolution. Cases involving allegations based on sex require the submission of a formal complaint before they may be referred to informal resolution. The designated office will notify the complainant of such action in writing.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dirty="0">
                <a:effectLst/>
                <a:latin typeface="Arial" panose="020B0604020202020204" pitchFamily="34" charset="0"/>
                <a:cs typeface="Arial" panose="020B0604020202020204" pitchFamily="34" charset="0"/>
              </a:rPr>
              <a:t>*Initial Assessment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dirty="0">
                <a:effectLst/>
                <a:latin typeface="Arial" panose="020B0604020202020204" pitchFamily="34" charset="0"/>
                <a:cs typeface="Arial" panose="020B0604020202020204" pitchFamily="34" charset="0"/>
              </a:rPr>
              <a:t>AKA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dirty="0">
                <a:effectLst/>
                <a:latin typeface="Arial" panose="020B0604020202020204" pitchFamily="34" charset="0"/>
                <a:cs typeface="Arial" panose="020B0604020202020204" pitchFamily="34" charset="0"/>
              </a:rPr>
              <a:t>Inquiry </a:t>
            </a:r>
            <a:r>
              <a:rPr lang="en-US" sz="1200" b="0" i="1" u="none" strike="noStrike" dirty="0">
                <a:effectLst/>
                <a:latin typeface="Arial" panose="020B0604020202020204" pitchFamily="34" charset="0"/>
                <a:cs typeface="Arial" panose="020B0604020202020204" pitchFamily="34" charset="0"/>
              </a:rPr>
              <a:t>- </a:t>
            </a:r>
            <a:r>
              <a:rPr lang="en-US" sz="1200" b="0" i="0" u="none" strike="noStrike" dirty="0">
                <a:effectLst/>
                <a:latin typeface="Arial" panose="020B0604020202020204" pitchFamily="34" charset="0"/>
                <a:cs typeface="Arial" panose="020B0604020202020204" pitchFamily="34" charset="0"/>
              </a:rPr>
              <a:t>a preliminary step in the civil rights complaint resolution process in which a civil rights officer, Title IX Coordinator, or investigator is assessing an appropriate course of action. Inquiries shall be limited to collecting information from a reporting party and/or complainant as well as collecting factual or process</a:t>
            </a:r>
            <a:r>
              <a:rPr lang="en-US" sz="1200" b="0" i="0" dirty="0">
                <a:effectLst/>
                <a:latin typeface="Arial" panose="020B0604020202020204" pitchFamily="34" charset="0"/>
                <a:cs typeface="Arial" panose="020B0604020202020204" pitchFamily="34" charset="0"/>
              </a:rPr>
              <a:t> </a:t>
            </a: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828942E-6560-2287-FBD4-A8270F2DB1BE}"/>
              </a:ext>
            </a:extLst>
          </p:cNvPr>
          <p:cNvSpPr>
            <a:spLocks noGrp="1"/>
          </p:cNvSpPr>
          <p:nvPr>
            <p:ph type="sldNum" sz="quarter" idx="10"/>
          </p:nvPr>
        </p:nvSpPr>
        <p:spPr/>
        <p:txBody>
          <a:bodyPr/>
          <a:lstStyle/>
          <a:p>
            <a:fld id="{1A039E17-BEEE-45B0-A1B7-830DEB7C1347}"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717318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3C233-5D9A-B8A9-0FBE-35CD03D8BC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BACEC0-0FA8-661D-4031-511FACFCD8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997D57-3C6F-CB1B-ECFE-284D828A305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4.2 Investigations and Adjudications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4.2.1 The designated office(s) to receive complaints of discrimination will review each one to determine if there is sufficient information to proceed with an investigation or if additional information is needed.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a:cs typeface="Arial"/>
              </a:rPr>
              <a:t>(b) If the information is </a:t>
            </a:r>
            <a:r>
              <a:rPr lang="en-US" u="sng" dirty="0">
                <a:latin typeface="Arial"/>
                <a:cs typeface="Arial"/>
              </a:rPr>
              <a:t>sufficient</a:t>
            </a:r>
            <a:r>
              <a:rPr lang="en-US" dirty="0">
                <a:latin typeface="Arial"/>
                <a:cs typeface="Arial"/>
              </a:rPr>
              <a:t>, the designated office will forward the complaint to an appointed investigative authority within </a:t>
            </a:r>
            <a:r>
              <a:rPr lang="en-US" b="1" dirty="0">
                <a:latin typeface="Arial"/>
                <a:cs typeface="Arial"/>
              </a:rPr>
              <a:t>five (5) business days </a:t>
            </a:r>
            <a:r>
              <a:rPr lang="en-US" dirty="0">
                <a:latin typeface="Arial"/>
                <a:cs typeface="Arial"/>
              </a:rPr>
              <a:t>of the determination to proceed with the investigation.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a:cs typeface="Arial"/>
              </a:rPr>
              <a:t>**There should be an intake/inquiry completed – a meeting with the T9 coordinator or Compliance Officer to understand/</a:t>
            </a:r>
            <a:r>
              <a:rPr lang="en-US" b="1" dirty="0" err="1">
                <a:latin typeface="Arial"/>
                <a:cs typeface="Arial"/>
              </a:rPr>
              <a:t>clairfy</a:t>
            </a:r>
            <a:r>
              <a:rPr lang="en-US" b="1" dirty="0">
                <a:latin typeface="Arial"/>
                <a:cs typeface="Arial"/>
              </a:rPr>
              <a:t> the complaint. This isn’t a mad rush to meet the 5 day deadline. </a:t>
            </a:r>
          </a:p>
          <a:p>
            <a:pPr marL="228600" marR="0" lvl="0" indent="-228600" algn="l" defTabSz="914400" rtl="0" eaLnBrk="1" fontAlgn="auto" latinLnBrk="0" hangingPunct="1">
              <a:lnSpc>
                <a:spcPct val="100000"/>
              </a:lnSpc>
              <a:spcBef>
                <a:spcPts val="0"/>
              </a:spcBef>
              <a:spcAft>
                <a:spcPts val="0"/>
              </a:spcAft>
              <a:buClrTx/>
              <a:buSzTx/>
              <a:buFontTx/>
              <a:buAutoNum type="alphaLcParenBoth"/>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(c) The designated office will provide written notification to the complainant(s) and the respondent(s) of: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dirty="0">
                <a:latin typeface="Arial" panose="020B0604020202020204" pitchFamily="34" charset="0"/>
                <a:cs typeface="Arial" panose="020B0604020202020204" pitchFamily="34" charset="0"/>
              </a:rPr>
              <a:t>receipt of the complaint stating the allegation of a violation of this regulation;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(2) the appointed investigative authority;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(3) the appointed designated administrator;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(4) interim supportive measures, if any;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(5) admonishments regarding cooperation and prohibiting retaliation, 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(6) any informal resolution process that may be available.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(d) An </a:t>
            </a:r>
            <a:r>
              <a:rPr lang="en-US" b="1" u="sng" dirty="0">
                <a:latin typeface="Arial" panose="020B0604020202020204" pitchFamily="34" charset="0"/>
                <a:cs typeface="Arial" panose="020B0604020202020204" pitchFamily="34" charset="0"/>
              </a:rPr>
              <a:t>unredacted version of the complaint </a:t>
            </a:r>
            <a:r>
              <a:rPr lang="en-US" dirty="0">
                <a:latin typeface="Arial" panose="020B0604020202020204" pitchFamily="34" charset="0"/>
                <a:cs typeface="Arial" panose="020B0604020202020204" pitchFamily="34" charset="0"/>
              </a:rPr>
              <a:t>will be given to an </a:t>
            </a:r>
            <a:r>
              <a:rPr lang="en-US" b="1" u="sng" dirty="0">
                <a:latin typeface="Arial" panose="020B0604020202020204" pitchFamily="34" charset="0"/>
                <a:cs typeface="Arial" panose="020B0604020202020204" pitchFamily="34" charset="0"/>
              </a:rPr>
              <a:t>employee respondent(s) and their advisor</a:t>
            </a:r>
            <a:r>
              <a:rPr lang="en-US" dirty="0">
                <a:latin typeface="Arial" panose="020B0604020202020204" pitchFamily="34" charset="0"/>
                <a:cs typeface="Arial" panose="020B0604020202020204" pitchFamily="34" charset="0"/>
              </a:rPr>
              <a:t>, if applicable, with admonishments regarding privacy.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	*Admonishment Form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a:cs typeface="Arial"/>
              </a:rPr>
              <a:t>Ok to redact personal information, cell phone number, account numbers, personal e-mail accounts.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a:cs typeface="Arial"/>
              </a:rPr>
              <a:t>The purpose is to provide the </a:t>
            </a:r>
            <a:r>
              <a:rPr lang="en-US" sz="1200" u="sng" dirty="0">
                <a:latin typeface="Arial"/>
                <a:cs typeface="Arial"/>
              </a:rPr>
              <a:t>full complaint without adapting the information</a:t>
            </a:r>
            <a:r>
              <a:rPr lang="en-US" sz="1200" dirty="0">
                <a:latin typeface="Arial"/>
                <a:cs typeface="Arial"/>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a:cs typeface="Arial"/>
              </a:rPr>
              <a:t>When in doubt – consult OGC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C95D470F-3522-249D-45D2-DF89DFCD5F9F}"/>
              </a:ext>
            </a:extLst>
          </p:cNvPr>
          <p:cNvSpPr>
            <a:spLocks noGrp="1"/>
          </p:cNvSpPr>
          <p:nvPr>
            <p:ph type="sldNum" sz="quarter" idx="10"/>
          </p:nvPr>
        </p:nvSpPr>
        <p:spPr/>
        <p:txBody>
          <a:bodyPr/>
          <a:lstStyle/>
          <a:p>
            <a:fld id="{1A039E17-BEEE-45B0-A1B7-830DEB7C1347}"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448565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r>
              <a:rPr lang="en-US" sz="1200" b="1" dirty="0">
                <a:effectLst/>
                <a:latin typeface="Arial" panose="020B0604020202020204" pitchFamily="34" charset="0"/>
                <a:ea typeface="Aptos" panose="020B0004020202020204" pitchFamily="34" charset="0"/>
                <a:cs typeface="Arial" panose="020B0604020202020204" pitchFamily="34" charset="0"/>
              </a:rPr>
              <a:t>Key Learning Points for T9 Training:</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342900" marR="0" lvl="0" indent="-342900">
              <a:buFont typeface="+mj-lt"/>
              <a:buAutoNum type="arabicPeriod"/>
              <a:tabLst>
                <a:tab pos="457200" algn="l"/>
              </a:tabLst>
            </a:pPr>
            <a:r>
              <a:rPr lang="en-US" sz="1200" b="1" dirty="0">
                <a:effectLst/>
                <a:latin typeface="Arial" panose="020B0604020202020204" pitchFamily="34" charset="0"/>
                <a:ea typeface="Times New Roman" panose="02020603050405020304" pitchFamily="18" charset="0"/>
                <a:cs typeface="Arial" panose="020B0604020202020204" pitchFamily="34" charset="0"/>
              </a:rPr>
              <a:t>Identify the Behavior</a:t>
            </a:r>
            <a:r>
              <a:rPr lang="en-US" sz="1200" dirty="0">
                <a:effectLst/>
                <a:latin typeface="Arial" panose="020B0604020202020204" pitchFamily="34" charset="0"/>
                <a:ea typeface="Times New Roman" panose="02020603050405020304" pitchFamily="18" charset="0"/>
                <a:cs typeface="Arial" panose="020B0604020202020204" pitchFamily="34" charset="0"/>
              </a:rPr>
              <a:t>:</a:t>
            </a:r>
            <a:br>
              <a:rPr lang="en-US" sz="1200" dirty="0">
                <a:effectLst/>
                <a:latin typeface="Arial" panose="020B0604020202020204" pitchFamily="34" charset="0"/>
                <a:ea typeface="Times New Roman" panose="02020603050405020304" pitchFamily="18" charset="0"/>
                <a:cs typeface="Arial" panose="020B0604020202020204" pitchFamily="34" charset="0"/>
              </a:rPr>
            </a:br>
            <a:r>
              <a:rPr lang="en-US" sz="1200" dirty="0">
                <a:effectLst/>
                <a:latin typeface="Arial" panose="020B0604020202020204" pitchFamily="34" charset="0"/>
                <a:ea typeface="Times New Roman" panose="02020603050405020304" pitchFamily="18" charset="0"/>
                <a:cs typeface="Arial" panose="020B0604020202020204" pitchFamily="34" charset="0"/>
              </a:rPr>
              <a:t>Emma made an inappropriate comment regarding Ben's physical appearance, specifically his buttocks, which could be interpreted as sexual in nature. Even though the comment wasn’t vulgar or overtly aggressive, it focuses on a personal and private area of someone’s body, which is inappropriate in a professional setting.</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0" marR="0"/>
            <a:r>
              <a:rPr lang="en-US" sz="1200" dirty="0">
                <a:effectLst/>
                <a:latin typeface="Arial" panose="020B0604020202020204" pitchFamily="34" charset="0"/>
                <a:ea typeface="Times New Roman" panose="02020603050405020304" pitchFamily="18" charset="0"/>
                <a:cs typeface="Arial" panose="020B0604020202020204" pitchFamily="34" charset="0"/>
              </a:rPr>
              <a:t> </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0" marR="0" lvl="0" indent="0">
              <a:buFont typeface="+mj-lt"/>
              <a:buNone/>
              <a:tabLst>
                <a:tab pos="457200" algn="l"/>
              </a:tabLst>
            </a:pPr>
            <a:r>
              <a:rPr lang="en-US" sz="1200" b="1" dirty="0">
                <a:effectLst/>
                <a:latin typeface="Arial" panose="020B0604020202020204" pitchFamily="34" charset="0"/>
                <a:ea typeface="Times New Roman" panose="02020603050405020304" pitchFamily="18" charset="0"/>
                <a:cs typeface="Arial" panose="020B0604020202020204" pitchFamily="34" charset="0"/>
              </a:rPr>
              <a:t>2. Assess the Impact</a:t>
            </a:r>
            <a:r>
              <a:rPr lang="en-US" sz="1200" dirty="0">
                <a:effectLst/>
                <a:latin typeface="Arial" panose="020B0604020202020204" pitchFamily="34" charset="0"/>
                <a:ea typeface="Times New Roman" panose="02020603050405020304" pitchFamily="18" charset="0"/>
                <a:cs typeface="Arial" panose="020B0604020202020204" pitchFamily="34" charset="0"/>
              </a:rPr>
              <a:t>:</a:t>
            </a:r>
            <a:br>
              <a:rPr lang="en-US" sz="1200" dirty="0">
                <a:effectLst/>
                <a:latin typeface="Arial" panose="020B0604020202020204" pitchFamily="34" charset="0"/>
                <a:ea typeface="Times New Roman" panose="02020603050405020304" pitchFamily="18" charset="0"/>
                <a:cs typeface="Arial" panose="020B0604020202020204" pitchFamily="34" charset="0"/>
              </a:rPr>
            </a:br>
            <a:r>
              <a:rPr lang="en-US" sz="1200" dirty="0">
                <a:effectLst/>
                <a:latin typeface="Arial" panose="020B0604020202020204" pitchFamily="34" charset="0"/>
                <a:ea typeface="Times New Roman" panose="02020603050405020304" pitchFamily="18" charset="0"/>
                <a:cs typeface="Arial" panose="020B0604020202020204" pitchFamily="34" charset="0"/>
              </a:rPr>
              <a:t>While Emma may have meant the comment as a casual or lighthearted remark, it can make the recipient feel objectified or uncomfortable. Ben now feels self-conscious, and the comment could affect his sense of safety and respect in the workplace.</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457200" marR="0"/>
            <a:r>
              <a:rPr lang="en-US" sz="1200" dirty="0">
                <a:effectLst/>
                <a:latin typeface="Arial" panose="020B0604020202020204" pitchFamily="34" charset="0"/>
                <a:ea typeface="Times New Roman" panose="02020603050405020304" pitchFamily="18" charset="0"/>
                <a:cs typeface="Arial" panose="020B0604020202020204" pitchFamily="34" charset="0"/>
              </a:rPr>
              <a:t> </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0" marR="0" lvl="0" indent="0">
              <a:buFont typeface="+mj-lt"/>
              <a:buNone/>
              <a:tabLst>
                <a:tab pos="457200" algn="l"/>
              </a:tabLst>
            </a:pPr>
            <a:r>
              <a:rPr lang="en-US" sz="1200" b="1" dirty="0">
                <a:effectLst/>
                <a:latin typeface="Arial" panose="020B0604020202020204" pitchFamily="34" charset="0"/>
                <a:ea typeface="Times New Roman" panose="02020603050405020304" pitchFamily="18" charset="0"/>
                <a:cs typeface="Arial" panose="020B0604020202020204" pitchFamily="34" charset="0"/>
              </a:rPr>
              <a:t>3. How to Address It</a:t>
            </a:r>
            <a:r>
              <a:rPr lang="en-US" sz="1200" dirty="0">
                <a:effectLst/>
                <a:latin typeface="Arial" panose="020B0604020202020204" pitchFamily="34" charset="0"/>
                <a:ea typeface="Times New Roman" panose="02020603050405020304" pitchFamily="18" charset="0"/>
                <a:cs typeface="Arial" panose="020B0604020202020204" pitchFamily="34" charset="0"/>
              </a:rPr>
              <a:t>:</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742950" marR="0" lvl="1" indent="-285750">
              <a:buSzPts val="1000"/>
              <a:buFont typeface="Courier New" panose="02070309020205020404" pitchFamily="49" charset="0"/>
              <a:buChar char="o"/>
              <a:tabLst>
                <a:tab pos="914400" algn="l"/>
              </a:tabLst>
            </a:pPr>
            <a:r>
              <a:rPr lang="en-US" sz="1200" b="1" dirty="0">
                <a:effectLst/>
                <a:latin typeface="Arial" panose="020B0604020202020204" pitchFamily="34" charset="0"/>
                <a:ea typeface="Times New Roman" panose="02020603050405020304" pitchFamily="18" charset="0"/>
                <a:cs typeface="Arial" panose="020B0604020202020204" pitchFamily="34" charset="0"/>
              </a:rPr>
              <a:t>Ben’s Response</a:t>
            </a:r>
            <a:r>
              <a:rPr lang="en-US" sz="1200" dirty="0">
                <a:effectLst/>
                <a:latin typeface="Arial" panose="020B0604020202020204" pitchFamily="34" charset="0"/>
                <a:ea typeface="Times New Roman" panose="02020603050405020304" pitchFamily="18" charset="0"/>
                <a:cs typeface="Arial" panose="020B0604020202020204" pitchFamily="34" charset="0"/>
              </a:rPr>
              <a:t>:</a:t>
            </a:r>
            <a:br>
              <a:rPr lang="en-US" sz="1200" dirty="0">
                <a:effectLst/>
                <a:latin typeface="Arial" panose="020B0604020202020204" pitchFamily="34" charset="0"/>
                <a:ea typeface="Times New Roman" panose="02020603050405020304" pitchFamily="18" charset="0"/>
                <a:cs typeface="Arial" panose="020B0604020202020204" pitchFamily="34" charset="0"/>
              </a:rPr>
            </a:br>
            <a:r>
              <a:rPr lang="en-US" sz="1200" dirty="0">
                <a:effectLst/>
                <a:latin typeface="Arial" panose="020B0604020202020204" pitchFamily="34" charset="0"/>
                <a:ea typeface="Times New Roman" panose="02020603050405020304" pitchFamily="18" charset="0"/>
                <a:cs typeface="Arial" panose="020B0604020202020204" pitchFamily="34" charset="0"/>
              </a:rPr>
              <a:t>Ben could address the comment directly if he feels comfortable, saying something like:</a:t>
            </a:r>
            <a:br>
              <a:rPr lang="en-US" sz="1200" dirty="0">
                <a:effectLst/>
                <a:latin typeface="Arial" panose="020B0604020202020204" pitchFamily="34" charset="0"/>
                <a:ea typeface="Times New Roman" panose="02020603050405020304" pitchFamily="18" charset="0"/>
                <a:cs typeface="Arial" panose="020B0604020202020204" pitchFamily="34" charset="0"/>
              </a:rPr>
            </a:br>
            <a:r>
              <a:rPr lang="en-US" sz="1200" dirty="0">
                <a:effectLst/>
                <a:latin typeface="Arial" panose="020B0604020202020204" pitchFamily="34" charset="0"/>
                <a:ea typeface="Times New Roman" panose="02020603050405020304" pitchFamily="18" charset="0"/>
                <a:cs typeface="Arial" panose="020B0604020202020204" pitchFamily="34" charset="0"/>
              </a:rPr>
              <a:t>"I appreciate the compliment, Emma, but I’d prefer if we kept things professional and focused on work-related topics."</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0" marR="0"/>
            <a:r>
              <a:rPr lang="en-US" sz="1200" dirty="0">
                <a:effectLst/>
                <a:latin typeface="Arial" panose="020B0604020202020204" pitchFamily="34" charset="0"/>
                <a:ea typeface="Times New Roman" panose="02020603050405020304" pitchFamily="18" charset="0"/>
                <a:cs typeface="Arial" panose="020B0604020202020204" pitchFamily="34" charset="0"/>
              </a:rPr>
              <a:t> </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742950" marR="0" lvl="1" indent="-285750">
              <a:buSzPts val="1000"/>
              <a:buFont typeface="Courier New" panose="02070309020205020404" pitchFamily="49" charset="0"/>
              <a:buChar char="o"/>
              <a:tabLst>
                <a:tab pos="914400" algn="l"/>
              </a:tabLst>
            </a:pPr>
            <a:r>
              <a:rPr lang="en-US" sz="1200" b="1" dirty="0">
                <a:effectLst/>
                <a:latin typeface="Arial" panose="020B0604020202020204" pitchFamily="34" charset="0"/>
                <a:ea typeface="Times New Roman" panose="02020603050405020304" pitchFamily="18" charset="0"/>
                <a:cs typeface="Arial" panose="020B0604020202020204" pitchFamily="34" charset="0"/>
              </a:rPr>
              <a:t>Emma’s Reaction</a:t>
            </a:r>
            <a:r>
              <a:rPr lang="en-US" sz="1200" dirty="0">
                <a:effectLst/>
                <a:latin typeface="Arial" panose="020B0604020202020204" pitchFamily="34" charset="0"/>
                <a:ea typeface="Times New Roman" panose="02020603050405020304" pitchFamily="18" charset="0"/>
                <a:cs typeface="Arial" panose="020B0604020202020204" pitchFamily="34" charset="0"/>
              </a:rPr>
              <a:t>:</a:t>
            </a:r>
            <a:br>
              <a:rPr lang="en-US" sz="1200" dirty="0">
                <a:effectLst/>
                <a:latin typeface="Arial" panose="020B0604020202020204" pitchFamily="34" charset="0"/>
                <a:ea typeface="Times New Roman" panose="02020603050405020304" pitchFamily="18" charset="0"/>
                <a:cs typeface="Arial" panose="020B0604020202020204" pitchFamily="34" charset="0"/>
              </a:rPr>
            </a:br>
            <a:r>
              <a:rPr lang="en-US" sz="1200" dirty="0">
                <a:effectLst/>
                <a:latin typeface="Arial" panose="020B0604020202020204" pitchFamily="34" charset="0"/>
                <a:ea typeface="Times New Roman" panose="02020603050405020304" pitchFamily="18" charset="0"/>
                <a:cs typeface="Arial" panose="020B0604020202020204" pitchFamily="34" charset="0"/>
              </a:rPr>
              <a:t>If Ben expresses discomfort, Emma should apologize sincerely and acknowledge that her comment was inappropriate. A response could be:</a:t>
            </a:r>
            <a:br>
              <a:rPr lang="en-US" sz="1200" dirty="0">
                <a:effectLst/>
                <a:latin typeface="Arial" panose="020B0604020202020204" pitchFamily="34" charset="0"/>
                <a:ea typeface="Times New Roman" panose="02020603050405020304" pitchFamily="18" charset="0"/>
                <a:cs typeface="Arial" panose="020B0604020202020204" pitchFamily="34" charset="0"/>
              </a:rPr>
            </a:br>
            <a:r>
              <a:rPr lang="en-US" sz="1200" dirty="0">
                <a:effectLst/>
                <a:latin typeface="Arial" panose="020B0604020202020204" pitchFamily="34" charset="0"/>
                <a:ea typeface="Times New Roman" panose="02020603050405020304" pitchFamily="18" charset="0"/>
                <a:cs typeface="Arial" panose="020B0604020202020204" pitchFamily="34" charset="0"/>
              </a:rPr>
              <a:t>"I’m really sorry, Ben. I didn’t mean to make you uncomfortable. I’ll be more mindful of my words in the future."</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0" marR="0"/>
            <a:r>
              <a:rPr lang="en-US" sz="1200" dirty="0">
                <a:effectLst/>
                <a:latin typeface="Arial" panose="020B0604020202020204" pitchFamily="34" charset="0"/>
                <a:ea typeface="Times New Roman" panose="02020603050405020304" pitchFamily="18" charset="0"/>
                <a:cs typeface="Arial" panose="020B0604020202020204" pitchFamily="34" charset="0"/>
              </a:rPr>
              <a:t> </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0" marR="0" lvl="0" indent="0">
              <a:buFont typeface="+mj-lt"/>
              <a:buNone/>
              <a:tabLst>
                <a:tab pos="457200" algn="l"/>
              </a:tabLst>
            </a:pPr>
            <a:r>
              <a:rPr lang="en-US" sz="1200" b="1" dirty="0">
                <a:effectLst/>
                <a:latin typeface="Arial" panose="020B0604020202020204" pitchFamily="34" charset="0"/>
                <a:ea typeface="Times New Roman" panose="02020603050405020304" pitchFamily="18" charset="0"/>
                <a:cs typeface="Arial" panose="020B0604020202020204" pitchFamily="34" charset="0"/>
              </a:rPr>
              <a:t>4. Workplace Expectations</a:t>
            </a:r>
            <a:r>
              <a:rPr lang="en-US" sz="1200" dirty="0">
                <a:effectLst/>
                <a:latin typeface="Arial" panose="020B0604020202020204" pitchFamily="34" charset="0"/>
                <a:ea typeface="Times New Roman" panose="02020603050405020304" pitchFamily="18" charset="0"/>
                <a:cs typeface="Arial" panose="020B0604020202020204" pitchFamily="34" charset="0"/>
              </a:rPr>
              <a:t>:</a:t>
            </a:r>
            <a:br>
              <a:rPr lang="en-US" sz="1200" dirty="0">
                <a:effectLst/>
                <a:latin typeface="Arial" panose="020B0604020202020204" pitchFamily="34" charset="0"/>
                <a:ea typeface="Times New Roman" panose="02020603050405020304" pitchFamily="18" charset="0"/>
                <a:cs typeface="Arial" panose="020B0604020202020204" pitchFamily="34" charset="0"/>
              </a:rPr>
            </a:br>
            <a:r>
              <a:rPr lang="en-US" sz="1200" dirty="0">
                <a:effectLst/>
                <a:latin typeface="Arial" panose="020B0604020202020204" pitchFamily="34" charset="0"/>
                <a:ea typeface="Times New Roman" panose="02020603050405020304" pitchFamily="18" charset="0"/>
                <a:cs typeface="Arial" panose="020B0604020202020204" pitchFamily="34" charset="0"/>
              </a:rPr>
              <a:t>It’s essential for all employees to understand that comments about someone's body or appearance, especially regarding private or sexualized parts, are not acceptable. Everyone in the workplace should be treated with professionalism and respect, and personal boundaries should always be respected.</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0" marR="0"/>
            <a:r>
              <a:rPr lang="en-US" sz="1200" dirty="0">
                <a:effectLst/>
                <a:latin typeface="Arial" panose="020B0604020202020204" pitchFamily="34" charset="0"/>
                <a:ea typeface="Times New Roman" panose="02020603050405020304" pitchFamily="18" charset="0"/>
                <a:cs typeface="Arial" panose="020B0604020202020204" pitchFamily="34" charset="0"/>
              </a:rPr>
              <a:t> </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0" marR="0" lvl="0" indent="0">
              <a:buFont typeface="+mj-lt"/>
              <a:buNone/>
              <a:tabLst>
                <a:tab pos="457200" algn="l"/>
              </a:tabLst>
            </a:pPr>
            <a:r>
              <a:rPr lang="en-US" sz="1200" b="1" dirty="0">
                <a:effectLst/>
                <a:latin typeface="Arial" panose="020B0604020202020204" pitchFamily="34" charset="0"/>
                <a:ea typeface="Times New Roman" panose="02020603050405020304" pitchFamily="18" charset="0"/>
                <a:cs typeface="Arial" panose="020B0604020202020204" pitchFamily="34" charset="0"/>
              </a:rPr>
              <a:t>5. Reporting Procedures</a:t>
            </a:r>
            <a:r>
              <a:rPr lang="en-US" sz="1200" dirty="0">
                <a:effectLst/>
                <a:latin typeface="Arial" panose="020B0604020202020204" pitchFamily="34" charset="0"/>
                <a:ea typeface="Times New Roman" panose="02020603050405020304" pitchFamily="18" charset="0"/>
                <a:cs typeface="Arial" panose="020B0604020202020204" pitchFamily="34" charset="0"/>
              </a:rPr>
              <a:t>:</a:t>
            </a:r>
            <a:br>
              <a:rPr lang="en-US" sz="1200" dirty="0">
                <a:effectLst/>
                <a:latin typeface="Arial" panose="020B0604020202020204" pitchFamily="34" charset="0"/>
                <a:ea typeface="Times New Roman" panose="02020603050405020304" pitchFamily="18" charset="0"/>
                <a:cs typeface="Arial" panose="020B0604020202020204" pitchFamily="34" charset="0"/>
              </a:rPr>
            </a:br>
            <a:r>
              <a:rPr lang="en-US" sz="1200" dirty="0">
                <a:effectLst/>
                <a:latin typeface="Arial" panose="020B0604020202020204" pitchFamily="34" charset="0"/>
                <a:ea typeface="Times New Roman" panose="02020603050405020304" pitchFamily="18" charset="0"/>
                <a:cs typeface="Arial" panose="020B0604020202020204" pitchFamily="34" charset="0"/>
              </a:rPr>
              <a:t>If Ben felt uncomfortable or if Emma’s comment became a pattern, Ben could report the incident to HR or a supervisor. It’s important that employees know how to report inappropriate behavior without fear of retaliation.</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457200" marR="0"/>
            <a:r>
              <a:rPr lang="en-US" sz="1200" dirty="0">
                <a:effectLst/>
                <a:latin typeface="Arial" panose="020B0604020202020204" pitchFamily="34" charset="0"/>
                <a:ea typeface="Times New Roman" panose="02020603050405020304" pitchFamily="18" charset="0"/>
                <a:cs typeface="Arial" panose="020B0604020202020204" pitchFamily="34" charset="0"/>
              </a:rPr>
              <a:t> </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0" marR="0"/>
            <a:r>
              <a:rPr lang="en-US" sz="1200" dirty="0">
                <a:effectLst/>
                <a:latin typeface="Arial" panose="020B0604020202020204" pitchFamily="34" charset="0"/>
                <a:ea typeface="Times New Roman" panose="02020603050405020304" pitchFamily="18" charset="0"/>
                <a:cs typeface="Arial" panose="020B0604020202020204" pitchFamily="34" charset="0"/>
              </a:rPr>
              <a:t> </a:t>
            </a:r>
            <a:r>
              <a:rPr lang="en-US" sz="1200" b="0" dirty="0">
                <a:effectLst/>
                <a:latin typeface="Arial" panose="020B0604020202020204" pitchFamily="34" charset="0"/>
                <a:ea typeface="Times New Roman" panose="02020603050405020304" pitchFamily="18" charset="0"/>
                <a:cs typeface="Arial" panose="020B0604020202020204" pitchFamily="34" charset="0"/>
              </a:rPr>
              <a:t>6. </a:t>
            </a:r>
            <a:r>
              <a:rPr lang="en-US" sz="1200" b="1" dirty="0">
                <a:effectLst/>
                <a:latin typeface="Arial" panose="020B0604020202020204" pitchFamily="34" charset="0"/>
                <a:ea typeface="Times New Roman" panose="02020603050405020304" pitchFamily="18" charset="0"/>
                <a:cs typeface="Arial" panose="020B0604020202020204" pitchFamily="34" charset="0"/>
              </a:rPr>
              <a:t>Preventive Measures</a:t>
            </a:r>
            <a:r>
              <a:rPr lang="en-US" sz="1200" dirty="0">
                <a:effectLst/>
                <a:latin typeface="Arial" panose="020B0604020202020204" pitchFamily="34" charset="0"/>
                <a:ea typeface="Times New Roman" panose="02020603050405020304" pitchFamily="18" charset="0"/>
                <a:cs typeface="Arial" panose="020B0604020202020204" pitchFamily="34" charset="0"/>
              </a:rPr>
              <a:t>:</a:t>
            </a:r>
            <a:br>
              <a:rPr lang="en-US" sz="1200" dirty="0">
                <a:effectLst/>
                <a:latin typeface="Arial" panose="020B0604020202020204" pitchFamily="34" charset="0"/>
                <a:ea typeface="Times New Roman" panose="02020603050405020304" pitchFamily="18" charset="0"/>
                <a:cs typeface="Arial" panose="020B0604020202020204" pitchFamily="34" charset="0"/>
              </a:rPr>
            </a:br>
            <a:r>
              <a:rPr lang="en-US" sz="1200" dirty="0">
                <a:effectLst/>
                <a:latin typeface="Arial" panose="020B0604020202020204" pitchFamily="34" charset="0"/>
                <a:ea typeface="Times New Roman" panose="02020603050405020304" pitchFamily="18" charset="0"/>
                <a:cs typeface="Arial" panose="020B0604020202020204" pitchFamily="34" charset="0"/>
              </a:rPr>
              <a:t>Employees should undergo regular training on appropriate workplace behavior and be reminded of the standards of conduct. Creating an inclusive environment where all employees feel respected is crucial for the well-being of the entire team.</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0" marR="0"/>
            <a:endParaRPr lang="en-US" sz="1200" b="1" dirty="0">
              <a:effectLst/>
              <a:latin typeface="Arial" panose="020B0604020202020204" pitchFamily="34" charset="0"/>
              <a:ea typeface="Aptos" panose="020B0004020202020204" pitchFamily="34" charset="0"/>
              <a:cs typeface="Arial" panose="020B0604020202020204" pitchFamily="34" charset="0"/>
            </a:endParaRPr>
          </a:p>
          <a:p>
            <a:pPr marL="0" marR="0"/>
            <a:r>
              <a:rPr lang="en-US" sz="1200" b="1" dirty="0">
                <a:effectLst/>
                <a:latin typeface="Arial" panose="020B0604020202020204" pitchFamily="34" charset="0"/>
                <a:ea typeface="Aptos" panose="020B0004020202020204" pitchFamily="34" charset="0"/>
                <a:cs typeface="Arial" panose="020B0604020202020204" pitchFamily="34" charset="0"/>
              </a:rPr>
              <a:t> </a:t>
            </a:r>
            <a:endParaRPr lang="en-US" sz="1200" dirty="0">
              <a:effectLst/>
              <a:latin typeface="Arial" panose="020B0604020202020204" pitchFamily="34" charset="0"/>
              <a:ea typeface="Aptos" panose="020B00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A039E17-BEEE-45B0-A1B7-830DEB7C1347}" type="slidenum">
              <a:rPr lang="en-US" smtClean="0"/>
              <a:t>11</a:t>
            </a:fld>
            <a:endParaRPr lang="en-US"/>
          </a:p>
        </p:txBody>
      </p:sp>
    </p:spTree>
    <p:extLst>
      <p:ext uri="{BB962C8B-B14F-4D97-AF65-F5344CB8AC3E}">
        <p14:creationId xmlns:p14="http://schemas.microsoft.com/office/powerpoint/2010/main" val="32315044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4.2.5 </a:t>
            </a:r>
          </a:p>
          <a:p>
            <a:pPr>
              <a:defRPr/>
            </a:pPr>
            <a:endParaRPr lang="en-US" dirty="0">
              <a:latin typeface="Arial" panose="020B0604020202020204" pitchFamily="34" charset="0"/>
              <a:cs typeface="Arial" panose="020B0604020202020204" pitchFamily="34" charset="0"/>
            </a:endParaRPr>
          </a:p>
          <a:p>
            <a:pPr marL="0" marR="0" lvl="0" indent="0" algn="l" defTabSz="914400">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Both the complainant(s) and the respondent(s) </a:t>
            </a:r>
            <a:r>
              <a:rPr lang="en-US" b="1" u="sng" dirty="0">
                <a:latin typeface="Arial" panose="020B0604020202020204" pitchFamily="34" charset="0"/>
                <a:cs typeface="Arial" panose="020B0604020202020204" pitchFamily="34" charset="0"/>
              </a:rPr>
              <a:t>must receive equitable treatment in all facets of the complaint investigation and resolution process </a:t>
            </a:r>
            <a:r>
              <a:rPr lang="en-US" dirty="0">
                <a:latin typeface="Arial" panose="020B0604020202020204" pitchFamily="34" charset="0"/>
                <a:cs typeface="Arial" panose="020B0604020202020204" pitchFamily="34" charset="0"/>
              </a:rPr>
              <a:t>including, but not limited to, the right to an advisor (if any), the right to present evidence and witnesses, and the right to be informed of the outcome of the investigation. </a:t>
            </a:r>
          </a:p>
          <a:p>
            <a:pPr marL="0" marR="0" lvl="0" indent="0" algn="l" defTabSz="914400">
              <a:lnSpc>
                <a:spcPct val="100000"/>
              </a:lnSpc>
              <a:spcBef>
                <a:spcPts val="0"/>
              </a:spcBef>
              <a:spcAft>
                <a:spcPts val="0"/>
              </a:spcAft>
              <a:buClrTx/>
              <a:buSzTx/>
              <a:buFontTx/>
              <a:buNone/>
              <a:tabLst/>
              <a:defRPr/>
            </a:pPr>
            <a:endParaRPr lang="en-US" u="sng" dirty="0">
              <a:latin typeface="Arial" panose="020B0604020202020204" pitchFamily="34" charset="0"/>
              <a:cs typeface="Arial" panose="020B0604020202020204" pitchFamily="34" charset="0"/>
            </a:endParaRPr>
          </a:p>
          <a:p>
            <a:pPr marL="0" marR="0" lvl="0" indent="0" algn="l" defTabSz="914400">
              <a:lnSpc>
                <a:spcPct val="100000"/>
              </a:lnSpc>
              <a:spcBef>
                <a:spcPts val="0"/>
              </a:spcBef>
              <a:spcAft>
                <a:spcPts val="0"/>
              </a:spcAft>
              <a:buClrTx/>
              <a:buSzTx/>
              <a:buFontTx/>
              <a:buNone/>
              <a:tabLst/>
              <a:defRPr/>
            </a:pPr>
            <a:r>
              <a:rPr lang="en-US" u="sng" dirty="0">
                <a:latin typeface="Arial" panose="020B0604020202020204" pitchFamily="34" charset="0"/>
                <a:cs typeface="Arial" panose="020B0604020202020204" pitchFamily="34" charset="0"/>
              </a:rPr>
              <a:t>Prior to any formal hearing</a:t>
            </a:r>
            <a:r>
              <a:rPr lang="en-US" dirty="0">
                <a:latin typeface="Arial" panose="020B0604020202020204" pitchFamily="34" charset="0"/>
                <a:cs typeface="Arial" panose="020B0604020202020204" pitchFamily="34" charset="0"/>
              </a:rPr>
              <a:t>, the role of any advisor will be limited to being present and communicating only with their advisee; advisors may not represent the party or otherwise actively participate in the process.</a:t>
            </a:r>
            <a:endParaRPr lang="en-US" dirty="0">
              <a:latin typeface="Arial" panose="020B0604020202020204" pitchFamily="34" charset="0"/>
              <a:ea typeface="Calibri"/>
              <a:cs typeface="Arial" panose="020B0604020202020204" pitchFamily="34" charset="0"/>
            </a:endParaRPr>
          </a:p>
          <a:p>
            <a:pPr lvl="1">
              <a:buFont typeface="Courier New" panose="02070309020205020404" pitchFamily="49" charset="0"/>
              <a:buNone/>
            </a:pPr>
            <a:endParaRPr lang="en-US" sz="1200" dirty="0">
              <a:latin typeface="Arial" panose="020B0604020202020204" pitchFamily="34" charset="0"/>
              <a:cs typeface="Arial" panose="020B0604020202020204" pitchFamily="34" charset="0"/>
            </a:endParaRPr>
          </a:p>
          <a:p>
            <a:pPr lvl="1">
              <a:buFont typeface="Courier New" panose="02070309020205020404" pitchFamily="49" charset="0"/>
              <a:buNone/>
            </a:pPr>
            <a:r>
              <a:rPr lang="en-US" sz="1200" dirty="0">
                <a:latin typeface="Arial" panose="020B0604020202020204" pitchFamily="34" charset="0"/>
                <a:cs typeface="Arial" panose="020B0604020202020204" pitchFamily="34" charset="0"/>
              </a:rPr>
              <a:t>- </a:t>
            </a:r>
            <a:r>
              <a:rPr lang="en-US" sz="1200" b="1" dirty="0">
                <a:latin typeface="Arial" panose="020B0604020202020204" pitchFamily="34" charset="0"/>
                <a:cs typeface="Arial" panose="020B0604020202020204" pitchFamily="34" charset="0"/>
              </a:rPr>
              <a:t>Advisors </a:t>
            </a:r>
            <a:r>
              <a:rPr lang="en-US" sz="1200" dirty="0">
                <a:latin typeface="Arial" panose="020B0604020202020204" pitchFamily="34" charset="0"/>
                <a:cs typeface="Arial" panose="020B0604020202020204" pitchFamily="34" charset="0"/>
              </a:rPr>
              <a:t>– their choice, allowed to attend any meeting or hearing</a:t>
            </a:r>
          </a:p>
          <a:p>
            <a:pPr lvl="1">
              <a:buFont typeface="Courier New" panose="02070309020205020404" pitchFamily="49" charset="0"/>
              <a:buNone/>
            </a:pPr>
            <a:r>
              <a:rPr lang="en-US" sz="1200" dirty="0">
                <a:latin typeface="Arial" panose="020B0604020202020204" pitchFamily="34" charset="0"/>
                <a:cs typeface="Arial" panose="020B0604020202020204" pitchFamily="34" charset="0"/>
              </a:rPr>
              <a:t>- We do not schedule the process around the advisor or delay because their attorney can’t meet for 3 weeks</a:t>
            </a:r>
          </a:p>
          <a:p>
            <a:pPr lvl="1">
              <a:buFont typeface="Courier New" panose="02070309020205020404" pitchFamily="49" charset="0"/>
              <a:buNone/>
            </a:pPr>
            <a:r>
              <a:rPr lang="en-US" sz="1200" dirty="0">
                <a:latin typeface="Arial" panose="020B0604020202020204" pitchFamily="34" charset="0"/>
                <a:cs typeface="Arial" panose="020B0604020202020204" pitchFamily="34" charset="0"/>
              </a:rPr>
              <a:t>- Advisors may not actively participate in the process – can take a break to discuss, provide guidance, can ask questions about the process</a:t>
            </a:r>
          </a:p>
          <a:p>
            <a:pPr lvl="1">
              <a:buFont typeface="Courier New" panose="02070309020205020404" pitchFamily="49" charset="0"/>
              <a:buNone/>
            </a:pPr>
            <a:r>
              <a:rPr lang="en-US" sz="1200" dirty="0">
                <a:latin typeface="Arial" panose="020B0604020202020204" pitchFamily="34" charset="0"/>
                <a:cs typeface="Arial" panose="020B0604020202020204" pitchFamily="34" charset="0"/>
              </a:rPr>
              <a:t>-The better they understand the process the smoother it could go</a:t>
            </a:r>
          </a:p>
          <a:p>
            <a:pPr lvl="1">
              <a:buFont typeface="Courier New" panose="02070309020205020404" pitchFamily="49" charset="0"/>
              <a:buNone/>
            </a:pPr>
            <a:endParaRPr lang="en-US" sz="1200" dirty="0">
              <a:latin typeface="Arial" panose="020B0604020202020204" pitchFamily="34" charset="0"/>
              <a:cs typeface="Arial" panose="020B0604020202020204" pitchFamily="34" charset="0"/>
            </a:endParaRPr>
          </a:p>
          <a:p>
            <a:pPr lvl="1"/>
            <a:r>
              <a:rPr lang="en-US" sz="1200" dirty="0">
                <a:latin typeface="Arial" panose="020B0604020202020204" pitchFamily="34" charset="0"/>
                <a:cs typeface="Arial" panose="020B0604020202020204" pitchFamily="34" charset="0"/>
              </a:rPr>
              <a:t>- Advisor Acknowledgement Form – Attorney? Notify OGC &amp; </a:t>
            </a:r>
            <a:r>
              <a:rPr lang="en-US" dirty="0">
                <a:latin typeface="Arial" panose="020B0604020202020204" pitchFamily="34" charset="0"/>
                <a:cs typeface="Arial" panose="020B0604020202020204" pitchFamily="34" charset="0"/>
              </a:rPr>
              <a:t>check if they want to be Included</a:t>
            </a:r>
            <a:r>
              <a:rPr lang="en-US" sz="120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in your</a:t>
            </a:r>
            <a:r>
              <a:rPr lang="en-US" sz="1200" dirty="0">
                <a:latin typeface="Arial" panose="020B0604020202020204" pitchFamily="34" charset="0"/>
                <a:cs typeface="Arial" panose="020B0604020202020204" pitchFamily="34" charset="0"/>
              </a:rPr>
              <a:t> interview </a:t>
            </a:r>
          </a:p>
          <a:p>
            <a:pPr lvl="1">
              <a:buFont typeface="Courier New" panose="02070309020205020404" pitchFamily="49" charset="0"/>
              <a:buNone/>
            </a:pPr>
            <a:r>
              <a:rPr lang="en-US" sz="1200" dirty="0">
                <a:latin typeface="Arial" panose="020B0604020202020204" pitchFamily="34" charset="0"/>
                <a:cs typeface="Arial" panose="020B0604020202020204" pitchFamily="34" charset="0"/>
              </a:rPr>
              <a:t>- Advisor does not have to be an attorney.</a:t>
            </a:r>
          </a:p>
          <a:p>
            <a:pPr lvl="1">
              <a:buFont typeface="Courier New" panose="02070309020205020404" pitchFamily="49" charset="0"/>
              <a:buNone/>
            </a:pPr>
            <a:r>
              <a:rPr lang="en-US" sz="1200" dirty="0">
                <a:latin typeface="Arial" panose="020B0604020202020204" pitchFamily="34" charset="0"/>
                <a:cs typeface="Arial" panose="020B0604020202020204" pitchFamily="34" charset="0"/>
              </a:rPr>
              <a:t>- Current regulation: Advisors are permitted to ask questions of an opposing party and of witnesses at any </a:t>
            </a:r>
            <a:r>
              <a:rPr lang="en-US" sz="1200" b="1" dirty="0">
                <a:latin typeface="Arial" panose="020B0604020202020204" pitchFamily="34" charset="0"/>
                <a:cs typeface="Arial" panose="020B0604020202020204" pitchFamily="34" charset="0"/>
              </a:rPr>
              <a:t>formal live hearing</a:t>
            </a:r>
          </a:p>
          <a:p>
            <a:pPr lvl="1">
              <a:buFont typeface="Courier New" panose="02070309020205020404" pitchFamily="49" charset="0"/>
              <a:buNone/>
            </a:pPr>
            <a:r>
              <a:rPr lang="en-US" sz="1200" dirty="0">
                <a:latin typeface="Arial" panose="020B0604020202020204" pitchFamily="34" charset="0"/>
                <a:cs typeface="Arial" panose="020B0604020202020204" pitchFamily="34" charset="0"/>
              </a:rPr>
              <a:t>- Members are required to appoint an advisor if a complainant or respondent needs one or shows up to a hearing without one.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240931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4.2.8 If in the course of an investigation a member decides to investigate allegations about the complainant or respondent that were </a:t>
            </a:r>
            <a:r>
              <a:rPr lang="en-US" b="1" u="sng" dirty="0">
                <a:latin typeface="Arial" panose="020B0604020202020204" pitchFamily="34" charset="0"/>
                <a:cs typeface="Arial" panose="020B0604020202020204" pitchFamily="34" charset="0"/>
              </a:rPr>
              <a:t>not included </a:t>
            </a:r>
            <a:r>
              <a:rPr lang="en-US" dirty="0">
                <a:latin typeface="Arial" panose="020B0604020202020204" pitchFamily="34" charset="0"/>
                <a:cs typeface="Arial" panose="020B0604020202020204" pitchFamily="34" charset="0"/>
              </a:rPr>
              <a:t>in the original notice, the </a:t>
            </a:r>
            <a:r>
              <a:rPr lang="en-US" b="1" u="sng" dirty="0">
                <a:latin typeface="Arial" panose="020B0604020202020204" pitchFamily="34" charset="0"/>
                <a:cs typeface="Arial" panose="020B0604020202020204" pitchFamily="34" charset="0"/>
              </a:rPr>
              <a:t>member must provide notice of the additional allegations to the parties</a:t>
            </a:r>
            <a:r>
              <a:rPr lang="en-US" dirty="0">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4.2.10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(h) Members must provide a notice of allegations in cases involving sex-based violations which include sufficient details known at the time and with sufficient time to prepare a response before any initial interview. Sufficient details include the identities of the parties involved in the incident, if known, the conduct allegedly constituting sexual harassment, and the date and location of the alleged incident, if known. The written notice must include a statement that the respondent is presumed not responsible for the alleged conduct and that a determination regarding responsibility is made at the conclusion of the grievance process. The written notice must inform the parties that they may have an advisor of their choice who may be, but is not required to be, an attorney, and that they may inspect and review evidence. The written notice must also inform the parties that they are prohibited from knowingly making false statements or knowingly submitting false information during the grievance process. If, in the course of an investigation, the member decides to investigate allegations about the complainant or respondent </a:t>
            </a:r>
            <a:r>
              <a:rPr lang="en-US" b="1" dirty="0">
                <a:latin typeface="Arial" panose="020B0604020202020204" pitchFamily="34" charset="0"/>
                <a:cs typeface="Arial" panose="020B0604020202020204" pitchFamily="34" charset="0"/>
              </a:rPr>
              <a:t>that were not included in the original notice</a:t>
            </a:r>
            <a:r>
              <a:rPr lang="en-US" dirty="0">
                <a:latin typeface="Arial" panose="020B0604020202020204" pitchFamily="34" charset="0"/>
                <a:cs typeface="Arial" panose="020B0604020202020204" pitchFamily="34" charset="0"/>
              </a:rPr>
              <a:t>, the member </a:t>
            </a:r>
            <a:r>
              <a:rPr lang="en-US" b="1" dirty="0">
                <a:latin typeface="Arial" panose="020B0604020202020204" pitchFamily="34" charset="0"/>
                <a:cs typeface="Arial" panose="020B0604020202020204" pitchFamily="34" charset="0"/>
              </a:rPr>
              <a:t>must provide notice of the additional allegations to the parties whose identities are known</a:t>
            </a:r>
            <a:r>
              <a:rPr lang="en-US" dirty="0">
                <a:latin typeface="Arial" panose="020B0604020202020204" pitchFamily="34" charset="0"/>
                <a:cs typeface="Arial" panose="020B0604020202020204" pitchFamily="34" charset="0"/>
              </a:rPr>
              <a:t>.</a:t>
            </a: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790620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latin typeface="Arial" panose="020B0604020202020204" pitchFamily="34" charset="0"/>
                <a:cs typeface="Arial" panose="020B0604020202020204" pitchFamily="34" charset="0"/>
              </a:rPr>
              <a:t>Current Regulation for 08.01.01 </a:t>
            </a:r>
          </a:p>
          <a:p>
            <a:pPr algn="l"/>
            <a:r>
              <a:rPr lang="en-US" dirty="0">
                <a:latin typeface="Arial" panose="020B0604020202020204" pitchFamily="34" charset="0"/>
                <a:cs typeface="Arial" panose="020B0604020202020204" pitchFamily="34" charset="0"/>
              </a:rPr>
              <a:t>4.2.6 and 4.2.10 (k)(l), and 4.2.12 (a)(b)</a:t>
            </a:r>
          </a:p>
          <a:p>
            <a:pPr algn="l"/>
            <a:endParaRPr lang="en-US"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Time to Complete Initial Draft Report: 30 bus. days</a:t>
            </a:r>
          </a:p>
          <a:p>
            <a:pPr algn="l"/>
            <a:r>
              <a:rPr lang="en-US" dirty="0">
                <a:latin typeface="Arial" panose="020B0604020202020204" pitchFamily="34" charset="0"/>
                <a:cs typeface="Arial" panose="020B0604020202020204" pitchFamily="34" charset="0"/>
              </a:rPr>
              <a:t>OGC/SECO Review: 10 bus. days</a:t>
            </a:r>
          </a:p>
          <a:p>
            <a:pPr algn="l"/>
            <a:r>
              <a:rPr lang="en-US" dirty="0">
                <a:latin typeface="Arial" panose="020B0604020202020204" pitchFamily="34" charset="0"/>
                <a:cs typeface="Arial" panose="020B0604020202020204" pitchFamily="34" charset="0"/>
              </a:rPr>
              <a:t>Time to Complete Final Draft Report: 5 bus. days</a:t>
            </a:r>
          </a:p>
          <a:p>
            <a:pPr algn="l"/>
            <a:r>
              <a:rPr lang="en-US" dirty="0">
                <a:latin typeface="Arial" panose="020B0604020202020204" pitchFamily="34" charset="0"/>
                <a:cs typeface="Arial" panose="020B0604020202020204" pitchFamily="34" charset="0"/>
              </a:rPr>
              <a:t>Party Review: 10 bus. days</a:t>
            </a:r>
          </a:p>
          <a:p>
            <a:pPr algn="l"/>
            <a:r>
              <a:rPr lang="en-US" dirty="0">
                <a:latin typeface="Arial" panose="020B0604020202020204" pitchFamily="34" charset="0"/>
                <a:cs typeface="Arial" panose="020B0604020202020204" pitchFamily="34" charset="0"/>
              </a:rPr>
              <a:t>Time to Complete Final Report: 5 bus. days</a:t>
            </a:r>
          </a:p>
          <a:p>
            <a:pPr algn="l"/>
            <a:r>
              <a:rPr lang="en-US" dirty="0">
                <a:latin typeface="Arial" panose="020B0604020202020204" pitchFamily="34" charset="0"/>
                <a:cs typeface="Arial" panose="020B0604020202020204" pitchFamily="34" charset="0"/>
              </a:rPr>
              <a:t>OGC/SECO Review: 5 bus. days</a:t>
            </a:r>
          </a:p>
          <a:p>
            <a:pPr algn="l"/>
            <a:r>
              <a:rPr lang="en-US" dirty="0">
                <a:latin typeface="Arial" panose="020B0604020202020204" pitchFamily="34" charset="0"/>
                <a:cs typeface="Arial" panose="020B0604020202020204" pitchFamily="34" charset="0"/>
              </a:rPr>
              <a:t>65 bus. Days</a:t>
            </a:r>
          </a:p>
          <a:p>
            <a:pPr algn="l"/>
            <a:endParaRPr lang="en-US" dirty="0">
              <a:latin typeface="Arial" panose="020B0604020202020204" pitchFamily="34" charset="0"/>
              <a:cs typeface="Arial" panose="020B0604020202020204" pitchFamily="34" charset="0"/>
            </a:endParaRPr>
          </a:p>
          <a:p>
            <a:pPr algn="l"/>
            <a:r>
              <a:rPr lang="en-US" b="1" dirty="0">
                <a:latin typeface="Arial" panose="020B0604020202020204" pitchFamily="34" charset="0"/>
                <a:cs typeface="Arial" panose="020B0604020202020204" pitchFamily="34" charset="0"/>
              </a:rPr>
              <a:t>91 total calendar days (not including weekday closures)</a:t>
            </a:r>
          </a:p>
          <a:p>
            <a:pPr algn="l"/>
            <a:endParaRPr lang="en-US" b="1"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Because of the significant period of time that can pass during the course of an investigation, investigators should regularly check in with both the complainant(s) and respondent(s) to provide a status update on the investigation (best practice - every 10 bus. days).</a:t>
            </a:r>
          </a:p>
          <a:p>
            <a:pPr algn="l"/>
            <a:endParaRPr lang="en-US"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Extensions requests should be for cause and not for a lack of planning; cause includes complicating factors that arise during an investigation and emergencies that may arise for investigators</a:t>
            </a:r>
          </a:p>
          <a:p>
            <a:pPr algn="l"/>
            <a:r>
              <a:rPr lang="en-US" dirty="0">
                <a:latin typeface="Arial" panose="020B0604020202020204" pitchFamily="34" charset="0"/>
                <a:cs typeface="Arial" panose="020B0604020202020204" pitchFamily="34" charset="0"/>
              </a:rPr>
              <a:t>• Extensions are granted by the civil rights officer who assigned the investigation and is overseeing the process; SECO and OGC should be notified through the reporting portal</a:t>
            </a:r>
          </a:p>
          <a:p>
            <a:pPr algn="l"/>
            <a:r>
              <a:rPr lang="en-US" dirty="0">
                <a:latin typeface="Arial" panose="020B0604020202020204" pitchFamily="34" charset="0"/>
                <a:cs typeface="Arial" panose="020B0604020202020204" pitchFamily="34" charset="0"/>
              </a:rPr>
              <a:t>• Parties must be made aware of the extension, the reason(s) for the extension, and the new timeline</a:t>
            </a: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0238132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08.01.01</a:t>
            </a:r>
          </a:p>
          <a:p>
            <a:r>
              <a:rPr lang="en-US" dirty="0">
                <a:latin typeface="Arial" panose="020B0604020202020204" pitchFamily="34" charset="0"/>
                <a:cs typeface="Arial" panose="020B0604020202020204" pitchFamily="34" charset="0"/>
              </a:rPr>
              <a:t>4.1.1</a:t>
            </a:r>
          </a:p>
          <a:p>
            <a:r>
              <a:rPr lang="en-US" dirty="0">
                <a:latin typeface="Arial" panose="020B0604020202020204" pitchFamily="34" charset="0"/>
                <a:cs typeface="Arial" panose="020B0604020202020204" pitchFamily="34" charset="0"/>
              </a:rPr>
              <a:t>an employee who experiences, observes, or becomes aware of alleged discrimination </a:t>
            </a:r>
            <a:r>
              <a:rPr lang="en-US" b="1" u="sng" dirty="0">
                <a:latin typeface="Arial" panose="020B0604020202020204" pitchFamily="34" charset="0"/>
                <a:cs typeface="Arial" panose="020B0604020202020204" pitchFamily="34" charset="0"/>
              </a:rPr>
              <a:t>must promptly report </a:t>
            </a:r>
            <a:r>
              <a:rPr lang="en-US" dirty="0">
                <a:latin typeface="Arial" panose="020B0604020202020204" pitchFamily="34" charset="0"/>
                <a:cs typeface="Arial" panose="020B0604020202020204" pitchFamily="34" charset="0"/>
              </a:rPr>
              <a:t>the 08.01.01 Civil Rights Compliance incident(s) to a member official, administrator or other designee identified in the member’s applicable rule. If an employee reasonably believes that an incident constitutes sexual harassment, sexual assault, or domestic violence, dating violence, or stalking based on sex and that the incident is alleged to have been committed by or against a person who was a student enrolled at or an employee of the institution at the time of the incident, the employee must promptly report the incident to the member’s Title IX Coordinator or Deputy Title IX Coordinator, or designee. </a:t>
            </a: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041996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Only certain employees may keep complaints of discrimination confidential, such as licensed health care personnel and sexual assault advocates who have completed a 08.01.01 Civil Rights Compliance training program approved by the Attorney General of Texas, when acting in this capacity as part of their official employment.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All other employees informed of possible discrimination should advise the reporter that they cannot keep the information confidential and are required to report it. Employees should inform the reporter where confidential guidance can be obtained, such as the student counseling center or employee assistance program.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Ensure training is being provided annually and being tracked. </a:t>
            </a:r>
            <a:r>
              <a:rPr lang="en-US" dirty="0" err="1">
                <a:latin typeface="Arial" panose="020B0604020202020204" pitchFamily="34" charset="0"/>
                <a:cs typeface="Arial" panose="020B0604020202020204" pitchFamily="34" charset="0"/>
              </a:rPr>
              <a:t>TrainTraq</a:t>
            </a:r>
            <a:r>
              <a:rPr lang="en-US" dirty="0">
                <a:latin typeface="Arial" panose="020B0604020202020204" pitchFamily="34" charset="0"/>
                <a:cs typeface="Arial" panose="020B0604020202020204" pitchFamily="34" charset="0"/>
              </a:rPr>
              <a:t>, signed off and in employee file etc.</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Don’t want to be investigating and learn that it’s been three years since the employee had the training. </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5473504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4.2.10 Title IX - The following applies to complaints of sexual harassment, sexual assault or domestic violence, dating violence, or stalking based on sex at member institutions of higher education only</a:t>
            </a:r>
          </a:p>
          <a:p>
            <a:endParaRPr lang="en-US" sz="1200" dirty="0">
              <a:latin typeface="Arial" panose="020B0604020202020204" pitchFamily="34" charset="0"/>
              <a:cs typeface="Arial" panose="020B0604020202020204" pitchFamily="34" charset="0"/>
            </a:endParaRPr>
          </a:p>
          <a:p>
            <a:pPr marL="228600" indent="-228600">
              <a:buAutoNum type="alphaLcParenBoth"/>
            </a:pPr>
            <a:r>
              <a:rPr lang="en-US" dirty="0">
                <a:latin typeface="Arial" panose="020B0604020202020204" pitchFamily="34" charset="0"/>
                <a:cs typeface="Arial" panose="020B0604020202020204" pitchFamily="34" charset="0"/>
              </a:rPr>
              <a:t> Complaints will be processed under Title IX if all of the following apply:</a:t>
            </a:r>
          </a:p>
          <a:p>
            <a:pPr marL="0" indent="0">
              <a:buNone/>
            </a:pPr>
            <a:endParaRPr lang="en-US" dirty="0">
              <a:latin typeface="Arial" panose="020B0604020202020204" pitchFamily="34" charset="0"/>
              <a:cs typeface="Arial" panose="020B0604020202020204" pitchFamily="34" charset="0"/>
            </a:endParaRPr>
          </a:p>
          <a:p>
            <a:pPr marL="285750" indent="-285750">
              <a:buAutoNum type="romanLcPeriod"/>
            </a:pPr>
            <a:r>
              <a:rPr lang="en-US" dirty="0">
                <a:latin typeface="Arial" panose="020B0604020202020204" pitchFamily="34" charset="0"/>
                <a:cs typeface="Arial" panose="020B0604020202020204" pitchFamily="34" charset="0"/>
              </a:rPr>
              <a:t>The member has actual knowledge of a notice of sexual harassment or a complaint involving allegations of sexual harassment, sexual assault, and/or dating violence, domestic violence, and stalking </a:t>
            </a:r>
            <a:r>
              <a:rPr lang="en-US" dirty="0" err="1">
                <a:latin typeface="Arial" panose="020B0604020202020204" pitchFamily="34" charset="0"/>
                <a:cs typeface="Arial" panose="020B0604020202020204" pitchFamily="34" charset="0"/>
              </a:rPr>
              <a:t>basd</a:t>
            </a:r>
            <a:r>
              <a:rPr lang="en-US" dirty="0">
                <a:latin typeface="Arial" panose="020B0604020202020204" pitchFamily="34" charset="0"/>
                <a:cs typeface="Arial" panose="020B0604020202020204" pitchFamily="34" charset="0"/>
              </a:rPr>
              <a:t> on sex to the member’s Title IX Coordinator or any member official who has authority to institute corrective measures on behalf of the member. Imputation of knowledge based solely on vicarious liability or constructive notice is insufficient to constitute actual knowledge. Each member must designate in its rule which employees have the authority to institute corrective measures; </a:t>
            </a:r>
          </a:p>
          <a:p>
            <a:pPr marL="285750" indent="-285750">
              <a:buAutoNum type="romanLcPeriod"/>
            </a:pPr>
            <a:endParaRPr lang="en-US" dirty="0">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ii. A formal complaint is filed by the complainant or signed by the Title IX Coordinator (see Definitions);</a:t>
            </a:r>
          </a:p>
          <a:p>
            <a:pPr marL="0" indent="0">
              <a:buNone/>
            </a:pPr>
            <a:endParaRPr lang="en-US" dirty="0">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iii. The alleged behavior/conduct must have occurred against a person </a:t>
            </a:r>
            <a:r>
              <a:rPr lang="en-US" b="1" dirty="0">
                <a:latin typeface="Arial" panose="020B0604020202020204" pitchFamily="34" charset="0"/>
                <a:cs typeface="Arial" panose="020B0604020202020204" pitchFamily="34" charset="0"/>
              </a:rPr>
              <a:t>while in the United States</a:t>
            </a:r>
            <a:r>
              <a:rPr lang="en-US" dirty="0">
                <a:latin typeface="Arial" panose="020B0604020202020204" pitchFamily="34" charset="0"/>
                <a:cs typeface="Arial" panose="020B0604020202020204" pitchFamily="34" charset="0"/>
              </a:rPr>
              <a:t>; </a:t>
            </a:r>
          </a:p>
          <a:p>
            <a:pPr marL="0" indent="0">
              <a:buNone/>
            </a:pPr>
            <a:endParaRPr lang="en-US" dirty="0">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iv. At the time the formal complaint was filed, the complainant was participating or attempting to participate in the member’s education program or activity. This includes an enrolled student, an employee, and applicants for admission or employment at the system member, and; </a:t>
            </a:r>
          </a:p>
          <a:p>
            <a:pPr marL="0" indent="0">
              <a:buNone/>
            </a:pPr>
            <a:endParaRPr lang="en-US" dirty="0">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v. The alleged conduct </a:t>
            </a:r>
            <a:r>
              <a:rPr lang="en-US" b="1" dirty="0">
                <a:latin typeface="Arial" panose="020B0604020202020204" pitchFamily="34" charset="0"/>
                <a:cs typeface="Arial" panose="020B0604020202020204" pitchFamily="34" charset="0"/>
              </a:rPr>
              <a:t>meets the definition of sexual harassment </a:t>
            </a:r>
            <a:r>
              <a:rPr lang="en-US" dirty="0">
                <a:latin typeface="Arial" panose="020B0604020202020204" pitchFamily="34" charset="0"/>
                <a:cs typeface="Arial" panose="020B0604020202020204" pitchFamily="34" charset="0"/>
              </a:rPr>
              <a:t>as set forth in this regulation (see Definitions).</a:t>
            </a: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464415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4.2.11 Sex-based Misconduct - The following applies to complaints of sex-based misconduct at all member universities and agencies: BASED ON A PROTECTED CLASS</a:t>
            </a:r>
          </a:p>
          <a:p>
            <a:endParaRPr lang="en-US" sz="1200"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4.2.11 Sex-based Misconduct - The following applies to complaints of sex-based misconduct at all member universities and agencies: </a:t>
            </a:r>
          </a:p>
          <a:p>
            <a:endParaRPr lang="en-US" dirty="0">
              <a:latin typeface="Arial" panose="020B0604020202020204" pitchFamily="34" charset="0"/>
              <a:cs typeface="Arial" panose="020B0604020202020204" pitchFamily="34" charset="0"/>
            </a:endParaRPr>
          </a:p>
          <a:p>
            <a:pPr marL="228600" indent="-228600">
              <a:buAutoNum type="alphaLcParenBoth"/>
            </a:pPr>
            <a:r>
              <a:rPr lang="en-US" dirty="0">
                <a:latin typeface="Arial" panose="020B0604020202020204" pitchFamily="34" charset="0"/>
                <a:cs typeface="Arial" panose="020B0604020202020204" pitchFamily="34" charset="0"/>
              </a:rPr>
              <a:t>Cases involving allegations of sexual harassment, sexual assault, and dating violence, domestic violence, and/or stalking based on sex that are subject to mandatory or discretionary dismissal from the Title IX process may be subject to investigation and adjudication as sex-based misconduct at the discretion of the Title IX Coordinator, in consultation with OGC and SECO. </a:t>
            </a:r>
          </a:p>
          <a:p>
            <a:pPr marL="0" indent="0">
              <a:buNone/>
            </a:pPr>
            <a:r>
              <a:rPr lang="en-US" dirty="0">
                <a:latin typeface="Arial" panose="020B0604020202020204" pitchFamily="34" charset="0"/>
                <a:cs typeface="Arial" panose="020B0604020202020204" pitchFamily="34" charset="0"/>
              </a:rPr>
              <a:t>(b) All cases involving sex-based allegations are to be investigated and adjudicated under the procedures outlined in 4.2.10, noting that the process is to determine whether or not the allegations are substantiated and, if substantiated, created a hostile environment.</a:t>
            </a:r>
          </a:p>
          <a:p>
            <a:pPr marL="0" indent="0">
              <a:buNone/>
            </a:pPr>
            <a:endParaRPr lang="en-US" sz="1200" dirty="0">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Hostile environment – a situation in which there is unwelcome harassing conduct based on a legally protected class that is severe, persistent, or pervasive enough to create a work, educational, or campus living environment that a reasonable person would consider objectively offensive. The determination of whether an environment is “hostile” must be based on all of the circumstances, which may include the frequency of the conduct, the nature and severity of the conduct, whether the conduct was physically threatening or humiliating, and/or the mental or emotional effect of the conduct on the individual(s) subjected to the alleged discrimination.</a:t>
            </a:r>
          </a:p>
          <a:p>
            <a:pPr marL="0" indent="0">
              <a:buNone/>
            </a:pPr>
            <a:endParaRPr lang="en-US" sz="1200" dirty="0">
              <a:latin typeface="Arial" panose="020B0604020202020204" pitchFamily="34" charset="0"/>
              <a:cs typeface="Arial" panose="020B0604020202020204" pitchFamily="34" charset="0"/>
            </a:endParaRPr>
          </a:p>
          <a:p>
            <a:pPr marL="0" indent="0">
              <a:buNone/>
            </a:pPr>
            <a:r>
              <a:rPr lang="en-US" sz="1200" dirty="0">
                <a:latin typeface="Arial" panose="020B0604020202020204" pitchFamily="34" charset="0"/>
                <a:cs typeface="Arial" panose="020B0604020202020204" pitchFamily="34" charset="0"/>
              </a:rPr>
              <a:t>Nature of the Behavior: Examine the specific actions or comments that were reported. Were they offensive, discriminatory, or harassing in nature?</a:t>
            </a:r>
          </a:p>
          <a:p>
            <a:pPr marL="0" indent="0">
              <a:buNone/>
            </a:pPr>
            <a:endParaRPr lang="en-US" sz="1200" dirty="0">
              <a:latin typeface="Arial" panose="020B0604020202020204" pitchFamily="34" charset="0"/>
              <a:cs typeface="Arial" panose="020B0604020202020204" pitchFamily="34" charset="0"/>
            </a:endParaRPr>
          </a:p>
          <a:p>
            <a:pPr marL="0" indent="0">
              <a:buNone/>
            </a:pPr>
            <a:r>
              <a:rPr lang="en-US" sz="1200" dirty="0">
                <a:latin typeface="Arial" panose="020B0604020202020204" pitchFamily="34" charset="0"/>
                <a:cs typeface="Arial" panose="020B0604020202020204" pitchFamily="34" charset="0"/>
              </a:rPr>
              <a:t>Frequency and Severity: Consider how often the behavior occurred and its severity. Is it an isolated incident or part of a pattern? Severe or repeated behavior is more likely to contribute to a hostile environment.</a:t>
            </a:r>
          </a:p>
          <a:p>
            <a:pPr marL="0" indent="0">
              <a:buNone/>
            </a:pPr>
            <a:endParaRPr lang="en-US" sz="1200" dirty="0">
              <a:latin typeface="Arial" panose="020B0604020202020204" pitchFamily="34" charset="0"/>
              <a:cs typeface="Arial" panose="020B0604020202020204" pitchFamily="34" charset="0"/>
            </a:endParaRPr>
          </a:p>
          <a:p>
            <a:pPr marL="0" indent="0">
              <a:buNone/>
            </a:pPr>
            <a:r>
              <a:rPr lang="en-US" sz="1200" dirty="0">
                <a:latin typeface="Arial" panose="020B0604020202020204" pitchFamily="34" charset="0"/>
                <a:cs typeface="Arial" panose="020B0604020202020204" pitchFamily="34" charset="0"/>
              </a:rPr>
              <a:t>Perception of the Victim: Assess how the affected individual perceived the behavior. Did they feel intimidated, threatened, or uncomfortable? Their perspective is crucial in evaluating hostility.</a:t>
            </a:r>
          </a:p>
          <a:p>
            <a:pPr marL="0" indent="0">
              <a:buNone/>
            </a:pPr>
            <a:endParaRPr lang="en-US" sz="1200" dirty="0">
              <a:latin typeface="Arial" panose="020B0604020202020204" pitchFamily="34" charset="0"/>
              <a:cs typeface="Arial" panose="020B0604020202020204" pitchFamily="34" charset="0"/>
            </a:endParaRPr>
          </a:p>
          <a:p>
            <a:pPr marL="0" indent="0">
              <a:buNone/>
            </a:pPr>
            <a:r>
              <a:rPr lang="en-US" sz="1200" dirty="0">
                <a:latin typeface="Arial" panose="020B0604020202020204" pitchFamily="34" charset="0"/>
                <a:cs typeface="Arial" panose="020B0604020202020204" pitchFamily="34" charset="0"/>
              </a:rPr>
              <a:t>Context: Look at the context in which the behavior occurred. Was it in a professional setting? Were there power dynamics at play (e.g., a supervisor versus a subordinate)?</a:t>
            </a:r>
          </a:p>
          <a:p>
            <a:pPr marL="0" indent="0">
              <a:buNone/>
            </a:pPr>
            <a:endParaRPr lang="en-US" sz="1200" dirty="0">
              <a:latin typeface="Arial" panose="020B0604020202020204" pitchFamily="34" charset="0"/>
              <a:cs typeface="Arial" panose="020B0604020202020204" pitchFamily="34" charset="0"/>
            </a:endParaRPr>
          </a:p>
          <a:p>
            <a:pPr marL="0" indent="0">
              <a:buNone/>
            </a:pPr>
            <a:r>
              <a:rPr lang="en-US" sz="1200" dirty="0">
                <a:latin typeface="Arial" panose="020B0604020202020204" pitchFamily="34" charset="0"/>
                <a:cs typeface="Arial" panose="020B0604020202020204" pitchFamily="34" charset="0"/>
              </a:rPr>
              <a:t>Impact on Work Performance: Determine if the behavior interfered with the victim’s ability to perform their job or affected their emotional well-being.</a:t>
            </a:r>
          </a:p>
          <a:p>
            <a:pPr marL="0" indent="0">
              <a:buNone/>
            </a:pPr>
            <a:endParaRPr lang="en-US" sz="1200" dirty="0">
              <a:latin typeface="Arial" panose="020B0604020202020204" pitchFamily="34" charset="0"/>
              <a:cs typeface="Arial" panose="020B0604020202020204" pitchFamily="34" charset="0"/>
            </a:endParaRPr>
          </a:p>
          <a:p>
            <a:pPr marL="0" indent="0">
              <a:buNone/>
            </a:pPr>
            <a:r>
              <a:rPr lang="en-US" sz="1200" dirty="0">
                <a:latin typeface="Arial" panose="020B0604020202020204" pitchFamily="34" charset="0"/>
                <a:cs typeface="Arial" panose="020B0604020202020204" pitchFamily="34" charset="0"/>
              </a:rPr>
              <a:t>Responses from Others: Consider how other colleagues reacted to the behavior. Was there support for the victim, or did others contribute to the hostile atmosphere?</a:t>
            </a:r>
          </a:p>
          <a:p>
            <a:pPr marL="0" indent="0">
              <a:buNone/>
            </a:pPr>
            <a:endParaRPr lang="en-US" sz="1200" dirty="0">
              <a:latin typeface="Arial" panose="020B0604020202020204" pitchFamily="34" charset="0"/>
              <a:cs typeface="Arial" panose="020B0604020202020204" pitchFamily="34" charset="0"/>
            </a:endParaRPr>
          </a:p>
          <a:p>
            <a:pPr marL="0" indent="0">
              <a:buNone/>
            </a:pPr>
            <a:r>
              <a:rPr lang="en-US" sz="1200" dirty="0">
                <a:latin typeface="Arial" panose="020B0604020202020204" pitchFamily="34" charset="0"/>
                <a:cs typeface="Arial" panose="020B0604020202020204" pitchFamily="34" charset="0"/>
              </a:rPr>
              <a:t>Policies and Training: Review whether the organization has clear policies against harassment and whether employees have received training on these policies.</a:t>
            </a:r>
          </a:p>
          <a:p>
            <a:pPr marL="0" indent="0">
              <a:buNone/>
            </a:pP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42354759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latin typeface="Arial" panose="020B0604020202020204" pitchFamily="34" charset="0"/>
                <a:cs typeface="Arial" panose="020B0604020202020204" pitchFamily="34" charset="0"/>
              </a:rPr>
              <a:t>4.2.12 All Other Civil Rights Complaints (Non sex-based) - The following applies to all civil rights complaints based on race, color, religion, national origin, age, disability, genetic information, and/or veteran status:</a:t>
            </a:r>
          </a:p>
          <a:p>
            <a:pPr marL="0" indent="0">
              <a:buNone/>
            </a:pPr>
            <a:endParaRPr lang="en-US" sz="1200" dirty="0">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Currently - Investigators must conclude, based on the preponderance of the evidence, whether or not the alleged behavior/conduct occurred, did not occur, or there was insufficient evidence to establish that the behavior occurred or not, but will not determine whether or not the behavior establishes a violation of system or member regulations or rules. Reports should not contain speculation, opinions, findings, decisions, or recommendations for sanctions.</a:t>
            </a:r>
          </a:p>
          <a:p>
            <a:pPr marL="0" indent="0">
              <a:buNone/>
            </a:pP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686907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a:cs typeface="Arial"/>
              </a:rPr>
              <a:t>Investigators must remain unbiased throughout the entire investigation process. They should treat all parties fairly, without favoring one side over the other, and prepare investigation reports based on facts and evidence. </a:t>
            </a:r>
          </a:p>
          <a:p>
            <a:endParaRPr lang="en-US" dirty="0">
              <a:latin typeface="Arial"/>
              <a:cs typeface="Arial"/>
            </a:endParaRPr>
          </a:p>
          <a:p>
            <a:r>
              <a:rPr lang="en-US" dirty="0">
                <a:latin typeface="Arial"/>
                <a:cs typeface="Arial"/>
              </a:rPr>
              <a:t>What is a bias?</a:t>
            </a:r>
            <a:endParaRPr lang="en-US" dirty="0"/>
          </a:p>
          <a:p>
            <a:r>
              <a:rPr lang="en-US" dirty="0">
                <a:latin typeface="Arial"/>
                <a:cs typeface="Arial"/>
              </a:rPr>
              <a:t>Tendency</a:t>
            </a:r>
            <a:r>
              <a:rPr lang="en-US" baseline="0" dirty="0">
                <a:latin typeface="Arial"/>
                <a:cs typeface="Arial"/>
              </a:rPr>
              <a:t> to believe that some people, ideas, etc. are better than others that usually results in treating some people unfairly.</a:t>
            </a:r>
            <a:r>
              <a:rPr lang="en-US" dirty="0">
                <a:latin typeface="Arial"/>
                <a:cs typeface="Arial"/>
              </a:rPr>
              <a:t> </a:t>
            </a:r>
            <a:endParaRPr lang="en-US" dirty="0"/>
          </a:p>
          <a:p>
            <a:endParaRPr lang="en-US" baseline="0" dirty="0">
              <a:latin typeface="Arial" panose="020B0604020202020204" pitchFamily="34" charset="0"/>
              <a:cs typeface="Arial" panose="020B0604020202020204" pitchFamily="34" charset="0"/>
            </a:endParaRPr>
          </a:p>
          <a:p>
            <a:r>
              <a:rPr lang="en-US" baseline="0" dirty="0">
                <a:latin typeface="Arial"/>
                <a:cs typeface="Arial"/>
              </a:rPr>
              <a:t>We all have or own bias. Human Nature: People are naturally inclined to seek patterns and make judgements based on past experiences and preconceived notions. This is often helpful in daily life, but in an investigation, it can distort facts and lead to biased decisions. </a:t>
            </a:r>
          </a:p>
          <a:p>
            <a:endParaRPr lang="en-US" baseline="0" dirty="0">
              <a:latin typeface="Arial" panose="020B0604020202020204" pitchFamily="34" charset="0"/>
              <a:cs typeface="Arial" panose="020B0604020202020204" pitchFamily="34" charset="0"/>
            </a:endParaRPr>
          </a:p>
          <a:p>
            <a:r>
              <a:rPr lang="en-US" b="1" baseline="0" dirty="0">
                <a:latin typeface="Arial"/>
                <a:cs typeface="Arial"/>
              </a:rPr>
              <a:t>Awareness is Key.</a:t>
            </a:r>
          </a:p>
          <a:p>
            <a:endParaRPr lang="en-US" b="1" baseline="0" dirty="0">
              <a:latin typeface="Arial"/>
              <a:cs typeface="Arial"/>
            </a:endParaRPr>
          </a:p>
          <a:p>
            <a:r>
              <a:rPr lang="en-US" b="1" baseline="0" dirty="0">
                <a:latin typeface="Arial"/>
                <a:cs typeface="Arial"/>
              </a:rPr>
              <a:t>Approach from an attitude of humility and be open minded and show a willingness to understand other cultures, experiences and ideas that are different from your own.</a:t>
            </a:r>
          </a:p>
          <a:p>
            <a:endParaRPr lang="en-US" baseline="0"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1. Confirmation Bias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An investigator may focus on evidence that supports their pre-existing belief or assumption about the case (e.g., assuming the accused is innocent or guilty based on their past behavior or reputation).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Confirmation bias can lead the investigator to overlook or discount evidence that contradicts their initial assumptions, resulting in an incomplete or unfair investigation.</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2. Attribution Bias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The investigator may attribute the reporting party’s actions to emotional overreaction or bias (e.g., "She’s just too sensitive") while dismissing the same behavior from the accused as “a mistake” or “miscommunication.”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This bias can lead to unequal treatment of the individuals involved, undermining the fairness of the process.</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3. Gender Bias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The investigator might unconsciously place more credibility on the male respondent’s version of events or question the credibility of a female complainant based on stereotypes (e.g., assuming women are more likely to exaggerate).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Gender bias can create an unbalanced investigation, where one party is unfairly favored over the other, leading to discriminatory outcomes.</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4. Racial/Ethnic Bias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The investigator may treat individuals from different racial or ethnic backgrounds differently, or allow racial/ethnic stereotypes to affect how they evaluate credibility or behavior (e.g., believing a person of a certain race is more likely to be aggressive or dishonest).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Racial or ethnic bias can distort the investigation, particularly in cases of harassment or discrimination, leading to unfair treatment of the complainant or respondent.</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5. Implicit Bias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An investigator may unintentionally favor one party due to their own unconscious stereotypes or attitudes, such as favoring a person of their own socioeconomic background, age, or personality type.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Implicit biases are automatic and unconscious, yet they can shape the outcome of an investigation by affecting an investigator’s decision-making and interactions.</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6. Cultural Bias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An investigator may fail to understand or respect cultural differences, potentially dismissing behaviors or communication styles that are culturally significant or misinterpreting actions as inappropriate due to cultural misunderstandings.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Cultural bias can lead to unfair treatment of employees from diverse backgrounds, especially when the investigator doesn't consider cultural differences in the context of the case.</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7. Stereotyping</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The investigator might make assumptions about an individual based on their age, gender, sexual orientation, or appearance (e.g., assuming that a younger employee is less credible or that an older employee is incapable of harassment).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Stereotyping leads to overgeneralizations and unfair treatment of individuals based on their identity, rather than the facts of the case.</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8. Favoritism or Conflict of Interest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The investigator may have a personal or professional relationship with one of the parties involved in the case (e.g., a close friendship with the accused or a personal bias against the complainant), leading them to show partiality during the investigation.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Favoritism or conflicts of interest compromise the neutrality and integrity of the investigation, resulting in biased decision-making.</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9. Over-reliance on One Source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An investigator might give undue weight to one person’s account of events, especially if that person is perceived to be more credible due to their position or social status, even if their story is inconsistent or incomplete.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Relying too heavily on a single perspective can lead to an imbalanced investigation. It’s critical to gather multiple sources of evidence before making a judgment.</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10. Focusing on the Character of the Parties Rather Than the Facts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The investigator may focus on the personal character of the complainant (e.g., questioning their past relationships or demeanor) rather than focusing on the facts and details of the case.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This type of bias can distract the investigator from the relevant facts and potentially lead to victim-blaming or disregarding the actual issue.</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11. Recency Bias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The investigator may give more weight to recent incidents, comments, or behavior, while discounting past patterns or behaviors that are more relevant to the case.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A focus on the most recent events can lead to a skewed understanding of the situation and fail to recognize an ongoing or persistent pattern of behavior.</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12. Over-emphasis on Physical Evidence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An investigator may place too much emphasis on physical evidence (e.g., bruises, messages, or photos) and overlook emotional, psychological, or testimonial evidence, which can also be valid and relevant.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Not all harassment or discrimination cases will have physical evidence, and relying solely on physical evidence may neglect important aspects of the case.</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13. Assuming an Allegation is False Due to Inconsistencies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An investigator may assume that if there are minor inconsistencies in the complainant’s statement (e.g., in recalling the sequence of events), the entire allegation is false, disregarding the fact that memory recall can be imperfect and still truthful.</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The presence of minor inconsistencies does not necessarily mean the entire claim is false. Investigators should evaluate the overall credibility of the report, not just isolated discrepancies.</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14. Social Bias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The investigator may make judgments based on the social status, class, or background of the complainant or respondent (e.g., assuming someone from a higher social class is more credible or authoritative).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Social biases can lead to unequal treatment, undermining the fairness and objectivity of the investigation.</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15. Status Bias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The investigator may be more inclined to believe the account of a senior employee over a junior employee, simply because the senior employee holds a higher rank in the company.</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Status bias can result in unfair conclusions, where the credibility of one party is automatically assumed to be higher than another based on rank or position alone.</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16. Belief Bias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An investigator may favor the story that aligns with their own personal beliefs or values (e.g., assuming that harassment doesn’t happen in certain environments or that certain behaviors are “normal”).</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Belief bias can prevent an investigator from fully engaging with the facts of a case and may lead to a dismissal of valid concerns or accusations that contradict their personal beliefs.</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17. Victim-Blaming</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An investigator might ask questions that suggest the complainant “provoked” the behavior, such as, “What were you wearing when the incident happened?” or “Were you flirting with the person?”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Victim-blaming not only undermines the legitimacy of the claim but also discourages employees from reporting harassment, fearing they will be blamed for the behavior of others.</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18. Favoring the “Accused” Over the Complainant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An investigator may assume the accused is innocent due to their personal or professional relationship with them, leading to a lack of objective investigation.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Favoring one party over another leads to an imbalanced investigation, where one person may be unfairly advantaged without properly weighing the evidence.</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19. Over-sympathizing with the Complainant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The investigator might become too sympathetic toward the complainant and allow emotional factors to unduly influence the investigation, rather than focusing on the facts and evidence.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Investigators must remain objective and avoid allowing emotions to cloud their judgment. Excessive sympathy for one party can lead to biased conclusions.</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20. Hindsight Bias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After the investigation, the investigator might think that the events leading to the alleged harassment were "obviously" indicative of harassment or misconduct, even though those signs weren’t obvious at the time of the events.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Hindsight bias can result in unfair conclusions or criticisms of how individuals involved handled the situation in real time, without taking into account the uncertainty or complexity they faced.</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endParaRPr lang="en-US" baseline="0" dirty="0">
              <a:latin typeface="Arial"/>
              <a:cs typeface="Arial"/>
            </a:endParaRPr>
          </a:p>
          <a:p>
            <a:endParaRPr lang="en-US" baseline="0" dirty="0">
              <a:latin typeface="Arial"/>
              <a:cs typeface="Arial"/>
            </a:endParaRPr>
          </a:p>
          <a:p>
            <a:endParaRPr lang="en-US" baseline="0" dirty="0">
              <a:latin typeface="Arial"/>
              <a:cs typeface="Arial"/>
            </a:endParaRPr>
          </a:p>
          <a:p>
            <a:endParaRPr lang="en-US" baseline="0" dirty="0">
              <a:latin typeface="Arial"/>
              <a:cs typeface="Arial"/>
            </a:endParaRPr>
          </a:p>
          <a:p>
            <a:endParaRPr lang="en-US" baseline="0" dirty="0">
              <a:latin typeface="Arial"/>
              <a:cs typeface="Arial"/>
            </a:endParaRPr>
          </a:p>
          <a:p>
            <a:endParaRPr lang="en-US" baseline="0" dirty="0">
              <a:latin typeface="Arial"/>
              <a:cs typeface="Arial"/>
            </a:endParaRPr>
          </a:p>
          <a:p>
            <a:endParaRPr lang="en-US" baseline="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8087917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A T9 investigator must be thorough in gathering and analyzing evidence, interviewing parties involved, and ensuring that all aspects of the case are carefully examined.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They should leave no stone unturned in ensuring a comprehensive investigation.</a:t>
            </a:r>
            <a:r>
              <a:rPr lang="en-US" baseline="0" dirty="0">
                <a:latin typeface="Arial" panose="020B0604020202020204" pitchFamily="34" charset="0"/>
                <a:cs typeface="Arial" panose="020B0604020202020204" pitchFamily="34" charset="0"/>
              </a:rPr>
              <a:t>	</a:t>
            </a:r>
            <a:endParaRPr lang="en-US" baseline="0" dirty="0">
              <a:latin typeface="Arial" panose="020B0604020202020204" pitchFamily="34" charset="0"/>
              <a:ea typeface="Calibri"/>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7547113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Maintaining confidentiality is crucial to ensure the integrity of the investigation and to protect the privacy and safety of those involved.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 T9 investigator must handle sensitive information responsibly and ensure that details of the case are not disclosed improperly.</a:t>
            </a: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654792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FDC60-0D4A-B160-7569-7D20C0142D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330FBD-936F-231E-4E02-9BF900B1A6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EDF26B-DD70-6278-99DC-BA8D5A540A1F}"/>
              </a:ext>
            </a:extLst>
          </p:cNvPr>
          <p:cNvSpPr>
            <a:spLocks noGrp="1"/>
          </p:cNvSpPr>
          <p:nvPr>
            <p:ph type="body" idx="1"/>
          </p:nvPr>
        </p:nvSpPr>
        <p:spPr/>
        <p:txBody>
          <a:bodyPr/>
          <a:lstStyle/>
          <a:p>
            <a:pPr>
              <a:buFont typeface="Arial" panose="020B0604020202020204" pitchFamily="34" charset="0"/>
              <a:buNone/>
            </a:pPr>
            <a:endParaRPr lang="en-US" dirty="0"/>
          </a:p>
          <a:p>
            <a:r>
              <a:rPr lang="en-US" b="1" dirty="0"/>
              <a:t> What’s your favorite type of vacation: Adventure trip or relaxing beach getaway?</a:t>
            </a:r>
          </a:p>
          <a:p>
            <a:pPr>
              <a:buFont typeface="Arial" panose="020B0604020202020204" pitchFamily="34" charset="0"/>
              <a:buChar char="•"/>
            </a:pPr>
            <a:r>
              <a:rPr lang="en-US" b="1" dirty="0"/>
              <a:t>Choice</a:t>
            </a:r>
            <a:r>
              <a:rPr lang="en-US" dirty="0"/>
              <a:t>: Adventure Trip or Beach Getaway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D39DBE4B-D95C-8F60-76EB-1307DF67EAC2}"/>
              </a:ext>
            </a:extLst>
          </p:cNvPr>
          <p:cNvSpPr>
            <a:spLocks noGrp="1"/>
          </p:cNvSpPr>
          <p:nvPr>
            <p:ph type="sldNum" sz="quarter" idx="10"/>
          </p:nvPr>
        </p:nvSpPr>
        <p:spPr/>
        <p:txBody>
          <a:bodyPr/>
          <a:lstStyle/>
          <a:p>
            <a:fld id="{1A039E17-BEEE-45B0-A1B7-830DEB7C1347}"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8213581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Reliable – Essential</a:t>
            </a:r>
          </a:p>
          <a:p>
            <a:endParaRPr lang="en-US" b="1"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Reliability is fundamental to the role of a T9 investigator. The investigation process depends on the investigator's ability to consistently follow through with tasks, adhere to deadlines, and ensure that all aspects of the investigation are addressed thoroughly and correctly. </a:t>
            </a:r>
          </a:p>
          <a:p>
            <a:pPr>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r>
              <a:rPr lang="en-US" dirty="0">
                <a:latin typeface="Arial" panose="020B0604020202020204" pitchFamily="34" charset="0"/>
                <a:cs typeface="Arial" panose="020B0604020202020204" pitchFamily="34" charset="0"/>
              </a:rPr>
              <a:t>A reliable investigator helps maintain the integrity of the process and builds trust with all parties involved.</a:t>
            </a:r>
          </a:p>
          <a:p>
            <a:endParaRPr lang="en-US" baseline="0" dirty="0">
              <a:latin typeface="Arial" panose="020B0604020202020204" pitchFamily="34" charset="0"/>
              <a:cs typeface="Arial" panose="020B0604020202020204" pitchFamily="34" charset="0"/>
            </a:endParaRPr>
          </a:p>
          <a:p>
            <a:endParaRPr lang="en-US"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41222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Prompt – Very Important</a:t>
            </a:r>
          </a:p>
          <a:p>
            <a:endParaRPr lang="en-US" b="1"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Promptness in handling investigations is crucial to ensure that issues are addressed in a timely manner. </a:t>
            </a:r>
          </a:p>
          <a:p>
            <a:pPr>
              <a:buFont typeface="Arial" panose="020B0604020202020204" pitchFamily="34" charset="0"/>
              <a:buChar char="•"/>
            </a:pPr>
            <a:r>
              <a:rPr lang="en-US" dirty="0">
                <a:latin typeface="Arial" panose="020B0604020202020204" pitchFamily="34" charset="0"/>
                <a:cs typeface="Arial" panose="020B0604020202020204" pitchFamily="34" charset="0"/>
              </a:rPr>
              <a:t>Delayed investigations can cause frustration for all parties involved and potentially affect the outcome. </a:t>
            </a:r>
          </a:p>
          <a:p>
            <a:pPr>
              <a:buFont typeface="Arial" panose="020B0604020202020204" pitchFamily="34" charset="0"/>
              <a:buChar char="•"/>
            </a:pPr>
            <a:r>
              <a:rPr lang="en-US" dirty="0">
                <a:latin typeface="Arial" panose="020B0604020202020204" pitchFamily="34" charset="0"/>
                <a:cs typeface="Arial" panose="020B0604020202020204" pitchFamily="34" charset="0"/>
              </a:rPr>
              <a:t>Being prompt also demonstrates professionalism and respect for the individuals involved in the process. </a:t>
            </a:r>
          </a:p>
          <a:p>
            <a:pPr>
              <a:buFont typeface="Arial" panose="020B0604020202020204" pitchFamily="34" charset="0"/>
              <a:buChar char="•"/>
            </a:pPr>
            <a:r>
              <a:rPr lang="en-US" dirty="0">
                <a:latin typeface="Arial" panose="020B0604020202020204" pitchFamily="34" charset="0"/>
                <a:cs typeface="Arial" panose="020B0604020202020204" pitchFamily="34" charset="0"/>
              </a:rPr>
              <a:t>However, it's important to balance promptness with thoroughness—being timely should not come at the cost of a complete and fair investigation.</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Be mindful of deadlines, extension requests etc.. </a:t>
            </a:r>
          </a:p>
          <a:p>
            <a:r>
              <a:rPr lang="en-US" dirty="0">
                <a:latin typeface="Arial" panose="020B0604020202020204" pitchFamily="34" charset="0"/>
                <a:cs typeface="Arial" panose="020B0604020202020204" pitchFamily="34" charset="0"/>
              </a:rPr>
              <a:t>Communicate with the parties. Be as transparent as possible. </a:t>
            </a:r>
          </a:p>
          <a:p>
            <a:endParaRPr lang="en-US" baseline="0"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Reminder – this is one of the worst events they may have been involved in. They could lose their jobs, lose friendships, relationships, etc.</a:t>
            </a:r>
            <a:endParaRPr lang="en-US"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40665252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How to Make a Plan for an Investigation:</a:t>
            </a:r>
          </a:p>
          <a:p>
            <a:endParaRPr lang="en-US" b="1"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Understand the Allegations</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b="1" dirty="0">
                <a:latin typeface="Arial" panose="020B0604020202020204" pitchFamily="34" charset="0"/>
                <a:cs typeface="Arial" panose="020B0604020202020204" pitchFamily="34" charset="0"/>
              </a:rPr>
              <a:t>What to do</a:t>
            </a:r>
            <a:r>
              <a:rPr lang="en-US" dirty="0">
                <a:latin typeface="Arial" panose="020B0604020202020204" pitchFamily="34" charset="0"/>
                <a:cs typeface="Arial" panose="020B0604020202020204" pitchFamily="34" charset="0"/>
              </a:rPr>
              <a:t>: Review the initial complaint, report, or concern carefully. Understand the nature of the allegation, including the specific behaviors being reported and how they may fall under applicable laws or policies (e.g., sexual harassment, discrimination, retaliation). Compare with definitions.</a:t>
            </a:r>
          </a:p>
          <a:p>
            <a:pPr marL="742950" lvl="1" indent="-285750">
              <a:buFont typeface="+mj-lt"/>
              <a:buAutoNum type="arabicPeriod"/>
            </a:pP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The investigator needs a clear understanding of the situation from the outset to ensure the investigation stays focused and organized.</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Review Policies, Laws, and Regulations</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b="1" dirty="0">
                <a:latin typeface="Arial" panose="020B0604020202020204" pitchFamily="34" charset="0"/>
                <a:cs typeface="Arial" panose="020B0604020202020204" pitchFamily="34" charset="0"/>
              </a:rPr>
              <a:t>What to do</a:t>
            </a:r>
            <a:r>
              <a:rPr lang="en-US" dirty="0">
                <a:latin typeface="Arial" panose="020B0604020202020204" pitchFamily="34" charset="0"/>
                <a:cs typeface="Arial" panose="020B0604020202020204" pitchFamily="34" charset="0"/>
              </a:rPr>
              <a:t>: Familiarize yourself with the relevant company policies, local and federal laws, and regulatory requirements surrounding the issue (e.g., anti-discrimination policies, Title IX, etc.).</a:t>
            </a:r>
          </a:p>
          <a:p>
            <a:pPr marL="742950" lvl="1" indent="-285750">
              <a:buFont typeface="+mj-lt"/>
              <a:buAutoNum type="arabicPeriod"/>
            </a:pP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Knowing the legal and policy framework is crucial for determining whether a violation has occurred and ensuring the investigation follows proper procedures.</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Create a Timeline</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b="1" dirty="0">
                <a:latin typeface="Arial" panose="020B0604020202020204" pitchFamily="34" charset="0"/>
                <a:cs typeface="Arial" panose="020B0604020202020204" pitchFamily="34" charset="0"/>
              </a:rPr>
              <a:t>What to do</a:t>
            </a:r>
            <a:r>
              <a:rPr lang="en-US" dirty="0">
                <a:latin typeface="Arial" panose="020B0604020202020204" pitchFamily="34" charset="0"/>
                <a:cs typeface="Arial" panose="020B0604020202020204" pitchFamily="34" charset="0"/>
              </a:rPr>
              <a:t>: Outline the key steps in the investigation, including the initial interviews, follow-up interviews, gathering of evidence, and the timeline for reporting findings.</a:t>
            </a:r>
          </a:p>
          <a:p>
            <a:pPr marL="742950" lvl="1" indent="-285750">
              <a:buFont typeface="+mj-lt"/>
              <a:buAutoNum type="arabicPeriod"/>
            </a:pP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Having a clear timeline helps to maintain momentum, ensures thoroughness, and prevents unnecessary delays. It also helps keep the investigation on track for timely resolution.</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Determine Roles and Responsibilities</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b="1" dirty="0">
                <a:latin typeface="Arial" panose="020B0604020202020204" pitchFamily="34" charset="0"/>
                <a:cs typeface="Arial" panose="020B0604020202020204" pitchFamily="34" charset="0"/>
              </a:rPr>
              <a:t>What to do</a:t>
            </a:r>
            <a:r>
              <a:rPr lang="en-US" dirty="0">
                <a:latin typeface="Arial" panose="020B0604020202020204" pitchFamily="34" charset="0"/>
                <a:cs typeface="Arial" panose="020B0604020202020204" pitchFamily="34" charset="0"/>
              </a:rPr>
              <a:t>: Identify which parties (e.g., complainant, respondent, witnesses) need to be interviewed and in what order. Decide whether you need other team members or resources (e.g., legal, HR) to assist.</a:t>
            </a:r>
          </a:p>
          <a:p>
            <a:pPr marL="742950" lvl="1" indent="-285750">
              <a:buFont typeface="+mj-lt"/>
              <a:buAutoNum type="arabicPeriod"/>
            </a:pP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This ensures you’re organized and efficient, without missing critical information or parties involved.</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Collect Evidence</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b="1" dirty="0">
                <a:latin typeface="Arial" panose="020B0604020202020204" pitchFamily="34" charset="0"/>
                <a:cs typeface="Arial" panose="020B0604020202020204" pitchFamily="34" charset="0"/>
              </a:rPr>
              <a:t>What to do</a:t>
            </a:r>
            <a:r>
              <a:rPr lang="en-US" dirty="0">
                <a:latin typeface="Arial" panose="020B0604020202020204" pitchFamily="34" charset="0"/>
                <a:cs typeface="Arial" panose="020B0604020202020204" pitchFamily="34" charset="0"/>
              </a:rPr>
              <a:t>: Identify and collect all relevant evidence (e.g., emails, texts, recordings, documents) that may help clarify the allegations. Plan for how you’ll preserve this evidence and ensure its integrity.</a:t>
            </a:r>
          </a:p>
          <a:p>
            <a:pPr marL="742950" lvl="1" indent="-285750">
              <a:buFont typeface="+mj-lt"/>
              <a:buAutoNum type="arabicPeriod"/>
            </a:pP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Evidence is the backbone of any investigation. A plan for gathering and securing evidence ensures the investigation is based on facts and not assumptions.</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Prepare Interview Questions</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b="1" dirty="0">
                <a:latin typeface="Arial" panose="020B0604020202020204" pitchFamily="34" charset="0"/>
                <a:cs typeface="Arial" panose="020B0604020202020204" pitchFamily="34" charset="0"/>
              </a:rPr>
              <a:t>What to do</a:t>
            </a:r>
            <a:r>
              <a:rPr lang="en-US" dirty="0">
                <a:latin typeface="Arial" panose="020B0604020202020204" pitchFamily="34" charset="0"/>
                <a:cs typeface="Arial" panose="020B0604020202020204" pitchFamily="34" charset="0"/>
              </a:rPr>
              <a:t>: Prepare open-ended questions designed to elicit detailed and accurate information from each party involved. Tailor questions to each interviewee’s role (e.g., complainant, respondent, witnesses).</a:t>
            </a:r>
          </a:p>
          <a:p>
            <a:pPr marL="742950" lvl="1" indent="-285750">
              <a:buFont typeface="+mj-lt"/>
              <a:buAutoNum type="arabicPeriod"/>
            </a:pP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Structured but flexible interview questions will help gather the necessary facts while allowing the interviewees to provide complete answers without being led.</a:t>
            </a:r>
          </a:p>
          <a:p>
            <a:pPr marL="457200" lvl="1" indent="0">
              <a:buFont typeface="+mj-lt"/>
              <a:buNone/>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3071974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4B1DC-692A-7E1C-FDCE-1FAAB943AD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CDADA6-A2CB-42FB-4685-81870FDFAB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AEEB44-C50D-2ACE-32D2-2A46723D0AE9}"/>
              </a:ext>
            </a:extLst>
          </p:cNvPr>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What an Investigator Should Know Before Starting an Investigation:</a:t>
            </a:r>
          </a:p>
          <a:p>
            <a:endParaRPr lang="en-US" b="1"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The Nature of the Allegations</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Clearly understand what is being alleged. Whether it's harassment, retaliation, discrimination, dating violence, etc., knowing the details helps you stay focused on the appropriate questions and evidence.</a:t>
            </a:r>
          </a:p>
          <a:p>
            <a:pPr>
              <a:buFont typeface="+mj-lt"/>
              <a:buAutoNum type="arabicPeriod"/>
            </a:pPr>
            <a:r>
              <a:rPr lang="en-US" b="1" dirty="0">
                <a:latin typeface="Arial" panose="020B0604020202020204" pitchFamily="34" charset="0"/>
                <a:cs typeface="Arial" panose="020B0604020202020204" pitchFamily="34" charset="0"/>
              </a:rPr>
              <a:t>Key Policies and Legal Framework</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Be familiar with the organization’s policies on harassment, discrimination, and other forms of misconduct. Also, understand federal and state laws (e.g., Title IX, Equal Employment Opportunity laws).</a:t>
            </a:r>
          </a:p>
          <a:p>
            <a:pPr>
              <a:buFont typeface="+mj-lt"/>
              <a:buAutoNum type="arabicPeriod"/>
            </a:pPr>
            <a:r>
              <a:rPr lang="en-US" b="1" dirty="0">
                <a:latin typeface="Arial" panose="020B0604020202020204" pitchFamily="34" charset="0"/>
                <a:cs typeface="Arial" panose="020B0604020202020204" pitchFamily="34" charset="0"/>
              </a:rPr>
              <a:t>The Relevant Timeline</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Know the dates of the alleged incident(s) and the timeline for the investigation. Ensure there is enough time for thorough fact-gathering but also a reasonable timeline for completing the investigation.</a:t>
            </a:r>
          </a:p>
          <a:p>
            <a:pPr>
              <a:buFont typeface="+mj-lt"/>
              <a:buAutoNum type="arabicPeriod"/>
            </a:pPr>
            <a:r>
              <a:rPr lang="en-US" b="1" dirty="0">
                <a:latin typeface="Arial" panose="020B0604020202020204" pitchFamily="34" charset="0"/>
                <a:cs typeface="Arial" panose="020B0604020202020204" pitchFamily="34" charset="0"/>
              </a:rPr>
              <a:t>Jurisdiction and Scope</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Be clear on what the investigation covers. Is it only about the specific incident mentioned, or does it include a broader pattern of behavior? Are there other relevant factors that need to be examined?</a:t>
            </a:r>
          </a:p>
          <a:p>
            <a:pPr>
              <a:buFont typeface="+mj-lt"/>
              <a:buAutoNum type="arabicPeriod"/>
            </a:pPr>
            <a:r>
              <a:rPr lang="en-US" b="1" dirty="0">
                <a:latin typeface="Arial" panose="020B0604020202020204" pitchFamily="34" charset="0"/>
                <a:cs typeface="Arial" panose="020B0604020202020204" pitchFamily="34" charset="0"/>
              </a:rPr>
              <a:t>Complainant’s and Respondent’s Background</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Gather basic background information on the parties involved: their roles in the organization, relationship to each other, any past complaints, or previous incidents of concern.</a:t>
            </a:r>
          </a:p>
          <a:p>
            <a:pPr>
              <a:buFont typeface="+mj-lt"/>
              <a:buAutoNum type="arabicPeriod"/>
            </a:pPr>
            <a:r>
              <a:rPr lang="en-US" b="1" dirty="0">
                <a:latin typeface="Arial" panose="020B0604020202020204" pitchFamily="34" charset="0"/>
                <a:cs typeface="Arial" panose="020B0604020202020204" pitchFamily="34" charset="0"/>
              </a:rPr>
              <a:t>Confidentiality Requirements</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Be aware of confidentiality expectations. Know what can be shared with whom, and when, to protect the integrity of the investigation and the privacy of the individuals involved.</a:t>
            </a:r>
          </a:p>
          <a:p>
            <a:pPr>
              <a:buFont typeface="+mj-lt"/>
              <a:buAutoNum type="arabicPeriod"/>
            </a:pPr>
            <a:r>
              <a:rPr lang="en-US" b="1" dirty="0">
                <a:latin typeface="Arial" panose="020B0604020202020204" pitchFamily="34" charset="0"/>
                <a:cs typeface="Arial" panose="020B0604020202020204" pitchFamily="34" charset="0"/>
              </a:rPr>
              <a:t>Potential Biases</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Be mindful of personal biases (implicit or explicit) and how they might affect the investigation. Plan to approach the process with neutrality and fairness.</a:t>
            </a:r>
          </a:p>
          <a:p>
            <a:pPr>
              <a:buFont typeface="+mj-lt"/>
              <a:buAutoNum type="arabicPeriod"/>
            </a:pPr>
            <a:r>
              <a:rPr lang="en-US" b="1" dirty="0">
                <a:latin typeface="Arial" panose="020B0604020202020204" pitchFamily="34" charset="0"/>
                <a:cs typeface="Arial" panose="020B0604020202020204" pitchFamily="34" charset="0"/>
              </a:rPr>
              <a:t>Expectations of the Parties Involved</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Understand what the complainant, respondent, and any witnesses expect from the investigation process. This could help set realistic expectations and avoid misunderstandings later.</a:t>
            </a:r>
          </a:p>
          <a:p>
            <a:pPr>
              <a:buFont typeface="+mj-lt"/>
              <a:buAutoNum type="arabicPeriod"/>
            </a:pPr>
            <a:r>
              <a:rPr lang="en-US" b="1" dirty="0">
                <a:latin typeface="Arial" panose="020B0604020202020204" pitchFamily="34" charset="0"/>
                <a:cs typeface="Arial" panose="020B0604020202020204" pitchFamily="34" charset="0"/>
              </a:rPr>
              <a:t>List of Witnesses</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Know who the relevant witnesses are and what they might have observed or know about the incident(s). This includes both witnesses to the incident and individuals with relevant knowledge about the parties or the situation.</a:t>
            </a:r>
          </a:p>
          <a:p>
            <a:pPr>
              <a:buFont typeface="+mj-lt"/>
              <a:buAutoNum type="arabicPeriod"/>
            </a:pPr>
            <a:r>
              <a:rPr lang="en-US" b="1" dirty="0">
                <a:latin typeface="Arial" panose="020B0604020202020204" pitchFamily="34" charset="0"/>
                <a:cs typeface="Arial" panose="020B0604020202020204" pitchFamily="34" charset="0"/>
              </a:rPr>
              <a:t>Evidence Collection Strategy</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Be familiar with how to collect and preserve physical and digital evidence (e.g., emails, recordings, messages). Determine what needs to be retrieved before interviews or interviews begin.</a:t>
            </a:r>
          </a:p>
          <a:p>
            <a:pPr>
              <a:buFont typeface="+mj-lt"/>
              <a:buAutoNum type="arabicPeriod"/>
            </a:pPr>
            <a:r>
              <a:rPr lang="en-US" b="1" dirty="0">
                <a:latin typeface="Arial" panose="020B0604020202020204" pitchFamily="34" charset="0"/>
                <a:cs typeface="Arial" panose="020B0604020202020204" pitchFamily="34" charset="0"/>
              </a:rPr>
              <a:t>Types of Evidence That Could Be Relevant</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Know what kinds of evidence are typically most important in such investigations—e.g., eyewitness testimony, documents, digital records, or physical evidence.</a:t>
            </a:r>
          </a:p>
          <a:p>
            <a:pPr>
              <a:buFont typeface="+mj-lt"/>
              <a:buAutoNum type="arabicPeriod"/>
            </a:pPr>
            <a:r>
              <a:rPr lang="en-US" b="1" dirty="0">
                <a:latin typeface="Arial" panose="020B0604020202020204" pitchFamily="34" charset="0"/>
                <a:cs typeface="Arial" panose="020B0604020202020204" pitchFamily="34" charset="0"/>
              </a:rPr>
              <a:t>Interviewing Techniques</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Learn how to conduct interviews, including building rapport, asking open-ended questions, and using active listening techniques to gather all necessary information.</a:t>
            </a:r>
          </a:p>
          <a:p>
            <a:pPr>
              <a:buFont typeface="+mj-lt"/>
              <a:buAutoNum type="arabicPeriod"/>
            </a:pPr>
            <a:r>
              <a:rPr lang="en-US" b="1" dirty="0">
                <a:latin typeface="Arial" panose="020B0604020202020204" pitchFamily="34" charset="0"/>
                <a:cs typeface="Arial" panose="020B0604020202020204" pitchFamily="34" charset="0"/>
              </a:rPr>
              <a:t>Documenting and Recording Information</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Know how to properly document the investigation process, including recording interviews, evidence, and notes to maintain an accurate record for potential future use.</a:t>
            </a:r>
          </a:p>
          <a:p>
            <a:pPr>
              <a:buFont typeface="+mj-lt"/>
              <a:buAutoNum type="arabicPeriod"/>
            </a:pPr>
            <a:r>
              <a:rPr lang="en-US" b="1" dirty="0">
                <a:latin typeface="Arial" panose="020B0604020202020204" pitchFamily="34" charset="0"/>
                <a:cs typeface="Arial" panose="020B0604020202020204" pitchFamily="34" charset="0"/>
              </a:rPr>
              <a:t>Understanding Potential Conflicts of Interest</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Be aware of any conflicts of interest that may affect the objectivity of the investigation. For example, if you have a personal relationship with any party involved, you may need to recuse yourself.</a:t>
            </a:r>
          </a:p>
          <a:p>
            <a:pPr>
              <a:buFont typeface="+mj-lt"/>
              <a:buAutoNum type="arabicPeriod"/>
            </a:pPr>
            <a:r>
              <a:rPr lang="en-US" b="1" dirty="0">
                <a:latin typeface="Arial" panose="020B0604020202020204" pitchFamily="34" charset="0"/>
                <a:cs typeface="Arial" panose="020B0604020202020204" pitchFamily="34" charset="0"/>
              </a:rPr>
              <a:t>Relevance of Non-verbal Cues</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Be mindful of body language, tone, and other non-verbal communication, which may provide context to the statements made during interviews.</a:t>
            </a:r>
          </a:p>
          <a:p>
            <a:pPr>
              <a:buFont typeface="+mj-lt"/>
              <a:buAutoNum type="arabicPeriod"/>
            </a:pPr>
            <a:r>
              <a:rPr lang="en-US" b="1" dirty="0">
                <a:latin typeface="Arial" panose="020B0604020202020204" pitchFamily="34" charset="0"/>
                <a:cs typeface="Arial" panose="020B0604020202020204" pitchFamily="34" charset="0"/>
              </a:rPr>
              <a:t>Report Writing Process</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Understand how to structure the investigative report, including outlining the methodology, findings, analysis, and recommendations.</a:t>
            </a:r>
          </a:p>
          <a:p>
            <a:pPr>
              <a:buFont typeface="+mj-lt"/>
              <a:buAutoNum type="arabicPeriod"/>
            </a:pPr>
            <a:r>
              <a:rPr lang="en-US" b="1" dirty="0">
                <a:latin typeface="Arial" panose="020B0604020202020204" pitchFamily="34" charset="0"/>
                <a:cs typeface="Arial" panose="020B0604020202020204" pitchFamily="34" charset="0"/>
              </a:rPr>
              <a:t>Handling Retaliation Concerns</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Be prepared to recognize and address retaliation. Understand how retaliation might manifest and ensure the complainant feels safe during and after the investigation.</a:t>
            </a:r>
          </a:p>
          <a:p>
            <a:pPr>
              <a:buFont typeface="+mj-lt"/>
              <a:buAutoNum type="arabicPeriod"/>
            </a:pPr>
            <a:r>
              <a:rPr lang="en-US" b="1" dirty="0">
                <a:latin typeface="Arial" panose="020B0604020202020204" pitchFamily="34" charset="0"/>
                <a:cs typeface="Arial" panose="020B0604020202020204" pitchFamily="34" charset="0"/>
              </a:rPr>
              <a:t>Privacy and Sensitivity</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Maintain sensitivity toward personal and private information, especially when dealing with sensitive topics like harassment or violence. Protecting the privacy of the individuals involved is crucial.</a:t>
            </a:r>
          </a:p>
          <a:p>
            <a:pPr>
              <a:buFont typeface="+mj-lt"/>
              <a:buAutoNum type="arabicPeriod"/>
            </a:pPr>
            <a:r>
              <a:rPr lang="en-US" b="1" dirty="0">
                <a:latin typeface="Arial" panose="020B0604020202020204" pitchFamily="34" charset="0"/>
                <a:cs typeface="Arial" panose="020B0604020202020204" pitchFamily="34" charset="0"/>
              </a:rPr>
              <a:t>Legal Implications</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Know the legal implications of your findings. If misconduct is found, be familiar with the potential consequences and how they might affect the parties involved.</a:t>
            </a:r>
          </a:p>
          <a:p>
            <a:pPr>
              <a:buFont typeface="+mj-lt"/>
              <a:buAutoNum type="arabicPeriod"/>
            </a:pPr>
            <a:r>
              <a:rPr lang="en-US" b="1" dirty="0">
                <a:latin typeface="Arial" panose="020B0604020202020204" pitchFamily="34" charset="0"/>
                <a:cs typeface="Arial" panose="020B0604020202020204" pitchFamily="34" charset="0"/>
              </a:rPr>
              <a:t>Support Resources</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Know the available resources for the complainant, respondent, and any witnesses, including counseling, legal assistance, and HR support. Providing these resources helps ensure that all individuals involved are supported during the process.</a:t>
            </a:r>
          </a:p>
          <a:p>
            <a:pPr lvl="1">
              <a:buFont typeface="Courier New" panose="02070309020205020404" pitchFamily="49" charset="0"/>
              <a:buNone/>
            </a:pP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30F47AF-2EB4-F70E-F09D-6CD992F55B7D}"/>
              </a:ext>
            </a:extLst>
          </p:cNvPr>
          <p:cNvSpPr>
            <a:spLocks noGrp="1"/>
          </p:cNvSpPr>
          <p:nvPr>
            <p:ph type="sldNum" sz="quarter" idx="10"/>
          </p:nvPr>
        </p:nvSpPr>
        <p:spPr/>
        <p:txBody>
          <a:bodyPr/>
          <a:lstStyle/>
          <a:p>
            <a:fld id="{1A039E17-BEEE-45B0-A1B7-830DEB7C1347}"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8390817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A29A4-AE2B-AA3A-69A9-117A86DE2D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CA9198-4436-FC6D-B1CE-9FEFFD26AF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5397AA-1A4E-3CFB-DC5F-AD390D35FC65}"/>
              </a:ext>
            </a:extLst>
          </p:cNvPr>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1. Understand the Allegation and Definitions Fully</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Before crafting questions, make sure you fully understand the details of the allegation and the definitions. What is being reported? Who are the individuals involved? What is the timeline of events?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a:t>
            </a:r>
            <a:r>
              <a:rPr lang="en-US" dirty="0">
                <a:latin typeface="Arial" panose="020B0604020202020204" pitchFamily="34" charset="0"/>
                <a:cs typeface="Arial" panose="020B0604020202020204" pitchFamily="34" charset="0"/>
              </a:rPr>
              <a:t>: Review the complaint, incident reports, and any relevant documentation to identify key facts that need to be clarified.</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2. Tailor Questions to Each Person's Role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Questions should be relevant to the role of the person being interviewed. A complainant, a respondent, and witnesses will have different perspectives and information to offer.</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a:t>
            </a:r>
            <a:r>
              <a:rPr lang="en-US" dirty="0">
                <a:latin typeface="Arial" panose="020B0604020202020204" pitchFamily="34" charset="0"/>
                <a:cs typeface="Arial" panose="020B0604020202020204" pitchFamily="34" charset="0"/>
              </a:rPr>
              <a:t>: Ensure questions for the complainant are focused on their experience and what happened to them. Questions for the respondent should focus on their defense or explanation. For witnesses, focus on what they saw or heard.</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3. Use Open-Ended Questions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Open-ended questions allow the interviewee to provide more detailed and nuanced responses, giving you a better understanding of the situation.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a:t>
            </a:r>
            <a:r>
              <a:rPr lang="en-US" dirty="0">
                <a:latin typeface="Arial" panose="020B0604020202020204" pitchFamily="34" charset="0"/>
                <a:cs typeface="Arial" panose="020B0604020202020204" pitchFamily="34" charset="0"/>
              </a:rPr>
              <a:t>: Instead of asking "Did you feel uncomfortable?", ask "Can you describe how you felt during that interaction?" This encourages the interviewee to elaborate.</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4. Avoid Leading Questions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Leading questions can bias the interview and influence responses, which can undermine the investigation’s impartiality.</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a:t>
            </a:r>
            <a:r>
              <a:rPr lang="en-US" dirty="0">
                <a:latin typeface="Arial" panose="020B0604020202020204" pitchFamily="34" charset="0"/>
                <a:cs typeface="Arial" panose="020B0604020202020204" pitchFamily="34" charset="0"/>
              </a:rPr>
              <a:t>: Instead of asking, "You were uncomfortable when they made that comment, weren't you?", ask "How did you feel when that comment was made?“</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5. Focus on Specific Events and Actions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Specificity helps gather precise details that are crucial for assessing the situation. General or vague questions can lead to incomplete or unclear answers.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a:t>
            </a:r>
            <a:r>
              <a:rPr lang="en-US" dirty="0">
                <a:latin typeface="Arial" panose="020B0604020202020204" pitchFamily="34" charset="0"/>
                <a:cs typeface="Arial" panose="020B0604020202020204" pitchFamily="34" charset="0"/>
              </a:rPr>
              <a:t>: For example, ask "What exactly did the person say to you on [date]?" instead of "Can you describe the conversation?“</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6. Use Probing Questions to Clarify Details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Probing questions help you gather more in-depth information and clarify ambiguities.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a:t>
            </a:r>
            <a:r>
              <a:rPr lang="en-US" dirty="0">
                <a:latin typeface="Arial" panose="020B0604020202020204" pitchFamily="34" charset="0"/>
                <a:cs typeface="Arial" panose="020B0604020202020204" pitchFamily="34" charset="0"/>
              </a:rPr>
              <a:t>: If an interviewee gives a vague or unclear answer, ask follow-up questions like "Can you explain what you meant by that?" or "Could you provide more detail on that incident?“</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7. Ask for Dates, Times, and Locations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Dates, times, and locations are crucial for building an accurate timeline and understanding the context of the situation.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a:t>
            </a:r>
            <a:r>
              <a:rPr lang="en-US" dirty="0">
                <a:latin typeface="Arial" panose="020B0604020202020204" pitchFamily="34" charset="0"/>
                <a:cs typeface="Arial" panose="020B0604020202020204" pitchFamily="34" charset="0"/>
              </a:rPr>
              <a:t>: Ask questions such as "When did this incident occur?" or "Where did the interaction take place?“</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8. Understand the Context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Understanding the context of the interaction or event will help you assess whether the behavior could be seen as misconduct.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a:t>
            </a:r>
            <a:r>
              <a:rPr lang="en-US" dirty="0">
                <a:latin typeface="Arial" panose="020B0604020202020204" pitchFamily="34" charset="0"/>
                <a:cs typeface="Arial" panose="020B0604020202020204" pitchFamily="34" charset="0"/>
              </a:rPr>
              <a:t>: Ask questions like "What was happening around the time of this event?" or "What were the circumstances leading up to this situation?“</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9. Be Clear About What You’re Trying to Learn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Your questions should be designed to gather information directly related to the allegation. Aim to clarify key points that will help determine whether misconduct occurred.</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a:t>
            </a:r>
            <a:r>
              <a:rPr lang="en-US" dirty="0">
                <a:latin typeface="Arial" panose="020B0604020202020204" pitchFamily="34" charset="0"/>
                <a:cs typeface="Arial" panose="020B0604020202020204" pitchFamily="34" charset="0"/>
              </a:rPr>
              <a:t>: If the allegation involves inappropriate comments, for example, ask "Can you describe the comment made and how it made you feel?" rather than asking something too broad like "Can you describe your relationship with the person involved?“</a:t>
            </a:r>
          </a:p>
          <a:p>
            <a:pPr>
              <a:buFont typeface="Arial" panose="020B0604020202020204" pitchFamily="34" charset="0"/>
              <a:buChar char="•"/>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10. Anticipate Defensive or Evasive Responses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Some individuals might try to deflect or avoid giving direct answers, so being prepared with follow-up questions will ensure you get the necessary information.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a:t>
            </a:r>
            <a:r>
              <a:rPr lang="en-US" dirty="0">
                <a:latin typeface="Arial" panose="020B0604020202020204" pitchFamily="34" charset="0"/>
                <a:cs typeface="Arial" panose="020B0604020202020204" pitchFamily="34" charset="0"/>
              </a:rPr>
              <a:t>: If someone responds evasively, ask "What exactly do you mean by that?" or "Can you be more specific?“</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11. Ensure Neutral and Non-Judgmental Tone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A neutral tone is essential for building rapport and ensuring that the interviewee feels comfortable and safe sharing information.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a:t>
            </a:r>
            <a:r>
              <a:rPr lang="en-US" dirty="0">
                <a:latin typeface="Arial" panose="020B0604020202020204" pitchFamily="34" charset="0"/>
                <a:cs typeface="Arial" panose="020B0604020202020204" pitchFamily="34" charset="0"/>
              </a:rPr>
              <a:t>: Keep questions open and neutral, avoiding any language that might sound accusatory or judgmental, such as "Why would you do something like that?“</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12. Ask About Reactions and Impact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Understanding the emotional impact of the alleged incident is important for assessing the severity of the situation.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a:t>
            </a:r>
            <a:r>
              <a:rPr lang="en-US" dirty="0">
                <a:latin typeface="Arial" panose="020B0604020202020204" pitchFamily="34" charset="0"/>
                <a:cs typeface="Arial" panose="020B0604020202020204" pitchFamily="34" charset="0"/>
              </a:rPr>
              <a:t>: For example, ask "How did this incident make you feel?" or "What impact did this situation have on your work or well-being?“</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13. Focus on Behavior, Not Character</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It's important to focus on the specific behaviors or actions involved in the alleged misconduct rather than making generalizations about the person involved.</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a:t>
            </a:r>
            <a:r>
              <a:rPr lang="en-US" dirty="0">
                <a:latin typeface="Arial" panose="020B0604020202020204" pitchFamily="34" charset="0"/>
                <a:cs typeface="Arial" panose="020B0604020202020204" pitchFamily="34" charset="0"/>
              </a:rPr>
              <a:t>: Ask questions like "What exactly did the person do or say?" rather than "Do you think the person is generally inappropriate?“</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14. Plan for Multiple Rounds of Questions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Often, initial answers may lead to more questions. Plan to revisit key areas and clarify answers with follow-up questions.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a:t>
            </a:r>
            <a:r>
              <a:rPr lang="en-US" dirty="0">
                <a:latin typeface="Arial" panose="020B0604020202020204" pitchFamily="34" charset="0"/>
                <a:cs typeface="Arial" panose="020B0604020202020204" pitchFamily="34" charset="0"/>
              </a:rPr>
              <a:t>: Have a list of follow-up questions in mind that you can ask depending on the responses, such as "Can you clarify how you interpreted that comment?" or "Did this behavior continue after this incident?“</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15. Establish Ground Rules Early</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Setting clear expectations about the process of the interview ensures that the interviewee understands the goal is to gather information, not to make judgments.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a:t>
            </a:r>
            <a:r>
              <a:rPr lang="en-US" dirty="0">
                <a:latin typeface="Arial" panose="020B0604020202020204" pitchFamily="34" charset="0"/>
                <a:cs typeface="Arial" panose="020B0604020202020204" pitchFamily="34" charset="0"/>
              </a:rPr>
              <a:t>: Begin by explaining the purpose of the interview, confidentiality, and the importance of honest responses.</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16. Ensure Questions are Consistent Across Interviews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Consistency ensures that you're gathering comparable information from all interviewees, which helps identify discrepancies or patterns.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a:t>
            </a:r>
            <a:r>
              <a:rPr lang="en-US" dirty="0">
                <a:latin typeface="Arial" panose="020B0604020202020204" pitchFamily="34" charset="0"/>
                <a:cs typeface="Arial" panose="020B0604020202020204" pitchFamily="34" charset="0"/>
              </a:rPr>
              <a:t>: Create a basic structure for the questions that can be adapted for different parties (complainant, respondent, witnesses).</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17. Avoid Making Assumptions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Making assumptions about the situation or individuals involved can lead to biased questioning, which may skew the investigation.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a:t>
            </a:r>
            <a:r>
              <a:rPr lang="en-US" dirty="0">
                <a:latin typeface="Arial" panose="020B0604020202020204" pitchFamily="34" charset="0"/>
                <a:cs typeface="Arial" panose="020B0604020202020204" pitchFamily="34" charset="0"/>
              </a:rPr>
              <a:t>: Focus on asking factual, neutral questions instead of assuming things like, "Why were you upset about that comment?" Instead, ask "How did the comment make you feel?“</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18. Prioritize the Most Important Questions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With time constraints, prioritize gathering answers to the most important questions that are directly related to the core issues of the investigation.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a:t>
            </a:r>
            <a:r>
              <a:rPr lang="en-US" dirty="0">
                <a:latin typeface="Arial" panose="020B0604020202020204" pitchFamily="34" charset="0"/>
                <a:cs typeface="Arial" panose="020B0604020202020204" pitchFamily="34" charset="0"/>
              </a:rPr>
              <a:t>: Start with broader questions to understand the context, then narrow in on the specifics as you progress.</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19. Create Questions to Test Credibility (If Appropriate)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In some cases, the truthfulness or reliability of a witness or party may be questioned. Have questions that help assess the consistency and credibility of the interviewee’s story.</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a:t>
            </a:r>
            <a:r>
              <a:rPr lang="en-US" dirty="0">
                <a:latin typeface="Arial" panose="020B0604020202020204" pitchFamily="34" charset="0"/>
                <a:cs typeface="Arial" panose="020B0604020202020204" pitchFamily="34" charset="0"/>
              </a:rPr>
              <a:t>: Ask questions like, "Can you tell me how you remember these events?" or "Were there any other people present who could confirm what you experienced?“</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20. Consider the Emotional State of the Interviewee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a:t>
            </a:r>
            <a:r>
              <a:rPr lang="en-US" dirty="0">
                <a:latin typeface="Arial" panose="020B0604020202020204" pitchFamily="34" charset="0"/>
                <a:cs typeface="Arial" panose="020B0604020202020204" pitchFamily="34" charset="0"/>
              </a:rPr>
              <a:t>: If the interviewee has experienced a traumatic or upsetting event, sensitive, empathetic questioning may be necessary.</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a:t>
            </a:r>
            <a:r>
              <a:rPr lang="en-US" dirty="0">
                <a:latin typeface="Arial" panose="020B0604020202020204" pitchFamily="34" charset="0"/>
                <a:cs typeface="Arial" panose="020B0604020202020204" pitchFamily="34" charset="0"/>
              </a:rPr>
              <a:t>: Ensure that your questions are framed with care, such as "I understand this may be difficult, but can you describe what happened?" Allow space for the interviewee to process their emotions before continuing.</a:t>
            </a:r>
          </a:p>
          <a:p>
            <a:pPr lvl="1">
              <a:buFont typeface="Courier New" panose="02070309020205020404" pitchFamily="49" charset="0"/>
              <a:buNone/>
            </a:pP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12393A6-9AA4-5737-D856-B4C3776CE2BC}"/>
              </a:ext>
            </a:extLst>
          </p:cNvPr>
          <p:cNvSpPr>
            <a:spLocks noGrp="1"/>
          </p:cNvSpPr>
          <p:nvPr>
            <p:ph type="sldNum" sz="quarter" idx="10"/>
          </p:nvPr>
        </p:nvSpPr>
        <p:spPr/>
        <p:txBody>
          <a:bodyPr/>
          <a:lstStyle/>
          <a:p>
            <a:fld id="{1A039E17-BEEE-45B0-A1B7-830DEB7C1347}"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8032121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68C8F-727E-64E9-1127-B21149C6F7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307B92-EA96-D523-B85A-628346472E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A4239B-E1AF-0F57-3CF7-748468C6A6E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D4C2CF4C-C3C8-B47D-AF50-F09B540BC62B}"/>
              </a:ext>
            </a:extLst>
          </p:cNvPr>
          <p:cNvSpPr>
            <a:spLocks noGrp="1"/>
          </p:cNvSpPr>
          <p:nvPr>
            <p:ph type="sldNum" sz="quarter" idx="10"/>
          </p:nvPr>
        </p:nvSpPr>
        <p:spPr/>
        <p:txBody>
          <a:bodyPr/>
          <a:lstStyle/>
          <a:p>
            <a:fld id="{1A039E17-BEEE-45B0-A1B7-830DEB7C1347}"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7731537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a:cs typeface="Arial"/>
              </a:rPr>
              <a:t>Break out groups – </a:t>
            </a:r>
          </a:p>
          <a:p>
            <a:r>
              <a:rPr lang="en-US" dirty="0">
                <a:latin typeface="Arial"/>
                <a:cs typeface="Arial"/>
              </a:rPr>
              <a:t>Practice creating your Allegations and interview questions.</a:t>
            </a:r>
          </a:p>
          <a:p>
            <a:endParaRPr lang="en-US" dirty="0">
              <a:latin typeface="Arial"/>
              <a:cs typeface="Arial"/>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5574499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r>
              <a:rPr lang="en-US" sz="1200" b="1" dirty="0">
                <a:effectLst/>
                <a:latin typeface="Arial" panose="020B0604020202020204" pitchFamily="34" charset="0"/>
                <a:ea typeface="Aptos" panose="020B0004020202020204" pitchFamily="34" charset="0"/>
                <a:cs typeface="Arial" panose="020B0604020202020204" pitchFamily="34" charset="0"/>
              </a:rPr>
              <a:t>Discrimination Based on Disability scenario</a:t>
            </a:r>
          </a:p>
          <a:p>
            <a:pPr marL="0" marR="0"/>
            <a:r>
              <a:rPr lang="en-US" sz="1200" b="1" dirty="0">
                <a:effectLst/>
                <a:latin typeface="Arial" panose="020B0604020202020204" pitchFamily="34" charset="0"/>
                <a:ea typeface="Aptos" panose="020B0004020202020204" pitchFamily="34" charset="0"/>
                <a:cs typeface="Arial" panose="020B0604020202020204" pitchFamily="34" charset="0"/>
              </a:rPr>
              <a:t>Get in small groups to create allegations, create questions, interview Complainant and Respondent</a:t>
            </a:r>
          </a:p>
          <a:p>
            <a:pPr marL="0" marR="0"/>
            <a:r>
              <a:rPr lang="en-US" sz="1200" b="1" dirty="0">
                <a:effectLst/>
                <a:latin typeface="Arial" panose="020B0604020202020204" pitchFamily="34" charset="0"/>
                <a:ea typeface="Aptos" panose="020B0004020202020204" pitchFamily="34" charset="0"/>
                <a:cs typeface="Arial" panose="020B0604020202020204" pitchFamily="34" charset="0"/>
              </a:rPr>
              <a:t>What would you ask witnesses, HR? </a:t>
            </a:r>
          </a:p>
          <a:p>
            <a:pPr marL="0" marR="0"/>
            <a:endParaRPr lang="en-US" sz="1200" b="1" dirty="0">
              <a:effectLst/>
              <a:latin typeface="Arial" panose="020B0604020202020204" pitchFamily="34" charset="0"/>
              <a:ea typeface="Aptos" panose="020B0004020202020204" pitchFamily="34" charset="0"/>
              <a:cs typeface="Arial" panose="020B0604020202020204" pitchFamily="34" charset="0"/>
            </a:endParaRPr>
          </a:p>
          <a:p>
            <a:pPr marL="0" marR="0"/>
            <a:r>
              <a:rPr lang="en-US" sz="1200" b="1" dirty="0">
                <a:effectLst/>
                <a:latin typeface="Arial" panose="020B0604020202020204" pitchFamily="34" charset="0"/>
                <a:ea typeface="Aptos" panose="020B0004020202020204" pitchFamily="34" charset="0"/>
                <a:cs typeface="Arial" panose="020B0604020202020204" pitchFamily="34" charset="0"/>
              </a:rPr>
              <a:t>Instructions:</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0" marR="0"/>
            <a:r>
              <a:rPr lang="en-US" sz="1200" b="1" dirty="0">
                <a:effectLst/>
                <a:latin typeface="Arial" panose="020B0604020202020204" pitchFamily="34" charset="0"/>
                <a:ea typeface="Aptos" panose="020B0004020202020204" pitchFamily="34" charset="0"/>
                <a:cs typeface="Arial" panose="020B0604020202020204" pitchFamily="34" charset="0"/>
              </a:rPr>
              <a:t>Consider the following questions:</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342900" marR="0" lvl="0" indent="-342900">
              <a:buFont typeface="+mj-lt"/>
              <a:buAutoNum type="arabicPeriod"/>
            </a:pPr>
            <a:r>
              <a:rPr lang="en-US" sz="1200" dirty="0">
                <a:effectLst/>
                <a:latin typeface="Arial" panose="020B0604020202020204" pitchFamily="34" charset="0"/>
                <a:ea typeface="Aptos" panose="020B0004020202020204" pitchFamily="34" charset="0"/>
                <a:cs typeface="Arial" panose="020B0604020202020204" pitchFamily="34" charset="0"/>
              </a:rPr>
              <a:t>Was there any verbal or behavioral indication that Dr. Smith's actions were based on Ashley's disability?</a:t>
            </a:r>
          </a:p>
          <a:p>
            <a:pPr marL="342900" marR="0" lvl="0" indent="-342900">
              <a:buFont typeface="+mj-lt"/>
              <a:buAutoNum type="arabicPeriod"/>
            </a:pPr>
            <a:r>
              <a:rPr lang="en-US" sz="1200" dirty="0">
                <a:effectLst/>
                <a:latin typeface="Arial" panose="020B0604020202020204" pitchFamily="34" charset="0"/>
                <a:ea typeface="Aptos" panose="020B0004020202020204" pitchFamily="34" charset="0"/>
                <a:cs typeface="Arial" panose="020B0604020202020204" pitchFamily="34" charset="0"/>
              </a:rPr>
              <a:t>How can the investigator approach Dr. Smith to understand his perspective and gather more details about the incident?</a:t>
            </a:r>
          </a:p>
          <a:p>
            <a:pPr marL="342900" marR="0" lvl="0" indent="-342900">
              <a:buFont typeface="+mj-lt"/>
              <a:buAutoNum type="arabicPeriod"/>
            </a:pPr>
            <a:r>
              <a:rPr lang="en-US" sz="1200" dirty="0">
                <a:effectLst/>
                <a:latin typeface="Arial" panose="020B0604020202020204" pitchFamily="34" charset="0"/>
                <a:ea typeface="Aptos" panose="020B0004020202020204" pitchFamily="34" charset="0"/>
                <a:cs typeface="Arial" panose="020B0604020202020204" pitchFamily="34" charset="0"/>
              </a:rPr>
              <a:t>What steps can the investigator take to determine if Ashley was denied reasonable accommodations under the Americans with Disabilities Act (ADA) or university policies?</a:t>
            </a:r>
          </a:p>
          <a:p>
            <a:pPr marL="342900" marR="0" lvl="0" indent="-342900">
              <a:buFont typeface="+mj-lt"/>
              <a:buAutoNum type="arabicPeriod"/>
            </a:pPr>
            <a:r>
              <a:rPr lang="en-US" sz="1200" dirty="0">
                <a:effectLst/>
                <a:latin typeface="Arial" panose="020B0604020202020204" pitchFamily="34" charset="0"/>
                <a:ea typeface="Aptos" panose="020B0004020202020204" pitchFamily="34" charset="0"/>
                <a:cs typeface="Arial" panose="020B0604020202020204" pitchFamily="34" charset="0"/>
              </a:rPr>
              <a:t>Should the investigator examine Dr. Smith’s past interactions with other students with disabilities to check for a pattern of behavior?</a:t>
            </a:r>
          </a:p>
          <a:p>
            <a:pPr marL="342900" marR="0" lvl="0" indent="-342900">
              <a:buFont typeface="+mj-lt"/>
              <a:buAutoNum type="arabicPeriod"/>
            </a:pPr>
            <a:r>
              <a:rPr lang="en-US" sz="1200" dirty="0">
                <a:effectLst/>
                <a:latin typeface="Arial" panose="020B0604020202020204" pitchFamily="34" charset="0"/>
                <a:ea typeface="Aptos" panose="020B0004020202020204" pitchFamily="34" charset="0"/>
                <a:cs typeface="Arial" panose="020B0604020202020204" pitchFamily="34" charset="0"/>
              </a:rPr>
              <a:t>What types of documentation and evidence should the investigator look for (e.g., emails, meeting notes, or written policies about accommodations)?</a:t>
            </a:r>
          </a:p>
          <a:p>
            <a:pPr marL="342900" marR="0" lvl="0" indent="-342900">
              <a:buFont typeface="+mj-lt"/>
              <a:buAutoNum type="arabicPeriod"/>
            </a:pPr>
            <a:r>
              <a:rPr lang="en-US" sz="1200" dirty="0">
                <a:effectLst/>
                <a:latin typeface="Arial" panose="020B0604020202020204" pitchFamily="34" charset="0"/>
                <a:ea typeface="Aptos" panose="020B0004020202020204" pitchFamily="34" charset="0"/>
                <a:cs typeface="Arial" panose="020B0604020202020204" pitchFamily="34" charset="0"/>
              </a:rPr>
              <a:t>How would the investigator document and report the potential discrimination in a way that highlights the impact of Dr. Smith’s behavior on Ashley?</a:t>
            </a:r>
          </a:p>
          <a:p>
            <a:pPr marL="0" marR="0"/>
            <a:r>
              <a:rPr lang="en-US" sz="1200" dirty="0">
                <a:effectLst/>
                <a:latin typeface="Arial" panose="020B0604020202020204" pitchFamily="34" charset="0"/>
                <a:ea typeface="Aptos" panose="020B0004020202020204" pitchFamily="34" charset="0"/>
                <a:cs typeface="Arial" panose="020B0604020202020204" pitchFamily="34" charset="0"/>
              </a:rPr>
              <a:t> </a:t>
            </a:r>
          </a:p>
          <a:p>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A039E17-BEEE-45B0-A1B7-830DEB7C1347}" type="slidenum">
              <a:rPr lang="en-US" smtClean="0"/>
              <a:t>31</a:t>
            </a:fld>
            <a:endParaRPr lang="en-US"/>
          </a:p>
        </p:txBody>
      </p:sp>
    </p:spTree>
    <p:extLst>
      <p:ext uri="{BB962C8B-B14F-4D97-AF65-F5344CB8AC3E}">
        <p14:creationId xmlns:p14="http://schemas.microsoft.com/office/powerpoint/2010/main" val="18777566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latin typeface="Arial" panose="020B0604020202020204" pitchFamily="34" charset="0"/>
                <a:cs typeface="Arial" panose="020B0604020202020204" pitchFamily="34" charset="0"/>
              </a:rPr>
              <a:t>Don’t allow people to use words without asking for clarification. </a:t>
            </a:r>
          </a:p>
          <a:p>
            <a:pPr algn="l"/>
            <a:r>
              <a:rPr lang="en-US" dirty="0">
                <a:latin typeface="Arial" panose="020B0604020202020204" pitchFamily="34" charset="0"/>
                <a:cs typeface="Arial" panose="020B0604020202020204" pitchFamily="34" charset="0"/>
              </a:rPr>
              <a:t>Don’t assume you know what they mean. </a:t>
            </a:r>
          </a:p>
          <a:p>
            <a:pPr algn="l"/>
            <a:endParaRPr lang="en-US" dirty="0">
              <a:latin typeface="Arial" panose="020B0604020202020204" pitchFamily="34" charset="0"/>
              <a:cs typeface="Arial" panose="020B0604020202020204" pitchFamily="34" charset="0"/>
            </a:endParaRPr>
          </a:p>
          <a:p>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Don’t allow questions to go unanswered or allow vague/evasive answers.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If someone is evasive, ask questions out of order; a rehearsed story often starts at the beginning.</a:t>
            </a:r>
          </a:p>
          <a:p>
            <a:pPr algn="l"/>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Don’t insert your words into their story. Let them describe their emptions and experiences.</a:t>
            </a:r>
          </a:p>
          <a:p>
            <a:r>
              <a:rPr lang="en-US" dirty="0">
                <a:latin typeface="Arial" panose="020B0604020202020204" pitchFamily="34" charset="0"/>
                <a:cs typeface="Arial" panose="020B0604020202020204" pitchFamily="34" charset="0"/>
              </a:rPr>
              <a:t>So you were angry…..when they didn’t use the word angry. Yea…yea I was angry!!</a:t>
            </a:r>
          </a:p>
          <a:p>
            <a:endParaRPr lang="en-US"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They were </a:t>
            </a:r>
            <a:r>
              <a:rPr lang="en-US" b="1" dirty="0">
                <a:latin typeface="Arial" panose="020B0604020202020204" pitchFamily="34" charset="0"/>
                <a:cs typeface="Arial" panose="020B0604020202020204" pitchFamily="34" charset="0"/>
              </a:rPr>
              <a:t>angry/embarrassed/excited/flirting. </a:t>
            </a:r>
          </a:p>
          <a:p>
            <a:pPr algn="l"/>
            <a:r>
              <a:rPr lang="en-US" dirty="0">
                <a:latin typeface="Arial" panose="020B0604020202020204" pitchFamily="34" charset="0"/>
                <a:cs typeface="Arial" panose="020B0604020202020204" pitchFamily="34" charset="0"/>
              </a:rPr>
              <a:t>Ask about the behavior, why they chose that word. </a:t>
            </a:r>
          </a:p>
          <a:p>
            <a:pPr algn="l"/>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8901202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b="1" dirty="0">
                <a:latin typeface="Arial" panose="020B0604020202020204" pitchFamily="34" charset="0"/>
                <a:cs typeface="Arial" panose="020B0604020202020204" pitchFamily="34" charset="0"/>
              </a:rPr>
              <a:t>Why Questions vs. Reflection</a:t>
            </a:r>
            <a:r>
              <a:rPr lang="en-US" dirty="0">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"Why" questions focus on asking for reasons or justifications, which can be confrontational or lead to defensiveness.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These questions assume the person can provide a reason, and if they can't, they might feel uncomfortable.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Use Reflective Framing</a:t>
            </a:r>
            <a:r>
              <a:rPr lang="en-US" dirty="0">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Rephrase to promote </a:t>
            </a:r>
            <a:r>
              <a:rPr lang="en-US" b="1" dirty="0">
                <a:latin typeface="Arial" panose="020B0604020202020204" pitchFamily="34" charset="0"/>
                <a:cs typeface="Arial" panose="020B0604020202020204" pitchFamily="34" charset="0"/>
              </a:rPr>
              <a:t>reflection</a:t>
            </a:r>
            <a:r>
              <a:rPr lang="en-US" dirty="0">
                <a:latin typeface="Arial" panose="020B0604020202020204" pitchFamily="34" charset="0"/>
                <a:cs typeface="Arial" panose="020B0604020202020204" pitchFamily="34" charset="0"/>
              </a:rPr>
              <a:t> rather than justification. This encourages the interviewee to share their thought process without feeling defensive.</a:t>
            </a:r>
          </a:p>
          <a:p>
            <a:pPr>
              <a:buFont typeface="Arial" panose="020B0604020202020204" pitchFamily="34" charset="0"/>
              <a:buChar char="•"/>
            </a:pPr>
            <a:endParaRPr lang="en-US" b="1"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Examples</a:t>
            </a:r>
            <a:r>
              <a:rPr lang="en-US" dirty="0">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Instead of</a:t>
            </a:r>
            <a:r>
              <a:rPr lang="en-US" dirty="0">
                <a:latin typeface="Arial" panose="020B0604020202020204" pitchFamily="34" charset="0"/>
                <a:cs typeface="Arial" panose="020B0604020202020204" pitchFamily="34" charset="0"/>
              </a:rPr>
              <a:t>: “Why did you say that?” </a:t>
            </a:r>
          </a:p>
          <a:p>
            <a:pPr marL="1143000" lvl="2" indent="-228600">
              <a:buFont typeface="Arial" panose="020B0604020202020204" pitchFamily="34" charset="0"/>
              <a:buChar char="•"/>
            </a:pPr>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“What led you to say that?”</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Instead of</a:t>
            </a:r>
            <a:r>
              <a:rPr lang="en-US" dirty="0">
                <a:latin typeface="Arial" panose="020B0604020202020204" pitchFamily="34" charset="0"/>
                <a:cs typeface="Arial" panose="020B0604020202020204" pitchFamily="34" charset="0"/>
              </a:rPr>
              <a:t>: “Why do you think that happened?” </a:t>
            </a:r>
          </a:p>
          <a:p>
            <a:pPr marL="1143000" lvl="2" indent="-228600">
              <a:buFont typeface="Arial" panose="020B0604020202020204" pitchFamily="34" charset="0"/>
              <a:buChar char="•"/>
            </a:pPr>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“What do you suppose caused that to happen?”</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Instead of</a:t>
            </a:r>
            <a:r>
              <a:rPr lang="en-US" dirty="0">
                <a:latin typeface="Arial" panose="020B0604020202020204" pitchFamily="34" charset="0"/>
                <a:cs typeface="Arial" panose="020B0604020202020204" pitchFamily="34" charset="0"/>
              </a:rPr>
              <a:t>: “Why did you choose that approach?” </a:t>
            </a:r>
          </a:p>
          <a:p>
            <a:pPr marL="1143000" lvl="2" indent="-228600">
              <a:buFont typeface="Arial" panose="020B0604020202020204" pitchFamily="34" charset="0"/>
              <a:buChar char="•"/>
            </a:pPr>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“Can you share your thought process behind that approach?”</a:t>
            </a:r>
          </a:p>
          <a:p>
            <a:pPr>
              <a:buFont typeface="Arial" panose="020B0604020202020204" pitchFamily="34" charset="0"/>
              <a:buChar char="•"/>
            </a:pPr>
            <a:endParaRPr lang="en-US" b="1"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Key Benefit</a:t>
            </a:r>
            <a:r>
              <a:rPr lang="en-US" dirty="0">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Reframing questions this way helps maintain an open, non-confrontational tone and invites the interviewee to offer a detailed, honest response, while avoiding defensive reactions.</a:t>
            </a:r>
          </a:p>
          <a:p>
            <a:r>
              <a:rPr lang="en-US" dirty="0">
                <a:latin typeface="Arial" panose="020B0604020202020204" pitchFamily="34" charset="0"/>
                <a:cs typeface="Arial" panose="020B0604020202020204" pitchFamily="34" charset="0"/>
              </a:rPr>
              <a:t>This method shifts focus from defense to reflection, ensuring more meaningful and thoughtful conversations in the investigation.</a:t>
            </a:r>
          </a:p>
          <a:p>
            <a:pPr algn="l"/>
            <a:endParaRPr lang="en-US" dirty="0">
              <a:solidFill>
                <a:schemeClr val="tx1"/>
              </a:solidFill>
              <a:latin typeface="Arial" panose="020B0604020202020204" pitchFamily="34" charset="0"/>
              <a:cs typeface="Arial" panose="020B0604020202020204" pitchFamily="34" charset="0"/>
            </a:endParaRPr>
          </a:p>
          <a:p>
            <a:pPr algn="l"/>
            <a:endParaRPr lang="en-US" dirty="0">
              <a:solidFill>
                <a:schemeClr val="tx1"/>
              </a:solidFill>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Example sentences that begin with "Why" and how they can be rephrased to avoid sounding confrontational or leading to defensiveness:</a:t>
            </a:r>
          </a:p>
          <a:p>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Why didn’t you report the incident immediately?</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i="1" dirty="0">
                <a:latin typeface="Arial" panose="020B0604020202020204" pitchFamily="34" charset="0"/>
                <a:cs typeface="Arial" panose="020B0604020202020204" pitchFamily="34" charset="0"/>
              </a:rPr>
              <a:t>Rephrase</a:t>
            </a:r>
            <a:r>
              <a:rPr lang="en-US" dirty="0">
                <a:latin typeface="Arial" panose="020B0604020202020204" pitchFamily="34" charset="0"/>
                <a:cs typeface="Arial" panose="020B0604020202020204" pitchFamily="34" charset="0"/>
              </a:rPr>
              <a:t>: "Can you share what factors led to your decision not to report the incident right away?“</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Why do you think the other person acted that way?</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i="1" dirty="0">
                <a:latin typeface="Arial" panose="020B0604020202020204" pitchFamily="34" charset="0"/>
                <a:cs typeface="Arial" panose="020B0604020202020204" pitchFamily="34" charset="0"/>
              </a:rPr>
              <a:t>Rephrase</a:t>
            </a:r>
            <a:r>
              <a:rPr lang="en-US" dirty="0">
                <a:latin typeface="Arial" panose="020B0604020202020204" pitchFamily="34" charset="0"/>
                <a:cs typeface="Arial" panose="020B0604020202020204" pitchFamily="34" charset="0"/>
              </a:rPr>
              <a:t>: "What do you suppose influenced the other person’s actions?“</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Why didn’t you follow the proper protocol?</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i="1" dirty="0">
                <a:latin typeface="Arial" panose="020B0604020202020204" pitchFamily="34" charset="0"/>
                <a:cs typeface="Arial" panose="020B0604020202020204" pitchFamily="34" charset="0"/>
              </a:rPr>
              <a:t>Rephrase</a:t>
            </a:r>
            <a:r>
              <a:rPr lang="en-US" dirty="0">
                <a:latin typeface="Arial" panose="020B0604020202020204" pitchFamily="34" charset="0"/>
                <a:cs typeface="Arial" panose="020B0604020202020204" pitchFamily="34" charset="0"/>
              </a:rPr>
              <a:t>: "What was your reasoning behind not following the protocol?“</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Why did you feel uncomfortable during that conversation?</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i="1" dirty="0">
                <a:latin typeface="Arial" panose="020B0604020202020204" pitchFamily="34" charset="0"/>
                <a:cs typeface="Arial" panose="020B0604020202020204" pitchFamily="34" charset="0"/>
              </a:rPr>
              <a:t>Rephrase</a:t>
            </a:r>
            <a:r>
              <a:rPr lang="en-US" dirty="0">
                <a:latin typeface="Arial" panose="020B0604020202020204" pitchFamily="34" charset="0"/>
                <a:cs typeface="Arial" panose="020B0604020202020204" pitchFamily="34" charset="0"/>
              </a:rPr>
              <a:t>: "Can you describe what made you feel uncomfortable during that conversation?“</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Why were you so upset when that happened?</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i="1" dirty="0">
                <a:latin typeface="Arial" panose="020B0604020202020204" pitchFamily="34" charset="0"/>
                <a:cs typeface="Arial" panose="020B0604020202020204" pitchFamily="34" charset="0"/>
              </a:rPr>
              <a:t>Rephrase</a:t>
            </a:r>
            <a:r>
              <a:rPr lang="en-US" dirty="0">
                <a:latin typeface="Arial" panose="020B0604020202020204" pitchFamily="34" charset="0"/>
                <a:cs typeface="Arial" panose="020B0604020202020204" pitchFamily="34" charset="0"/>
              </a:rPr>
              <a:t>: "What led to you feeling upset in that situation?“</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Why did you choose to leave the party?</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i="1" dirty="0">
                <a:latin typeface="Arial" panose="020B0604020202020204" pitchFamily="34" charset="0"/>
                <a:cs typeface="Arial" panose="020B0604020202020204" pitchFamily="34" charset="0"/>
              </a:rPr>
              <a:t>Rephrase</a:t>
            </a:r>
            <a:r>
              <a:rPr lang="en-US" dirty="0">
                <a:latin typeface="Arial" panose="020B0604020202020204" pitchFamily="34" charset="0"/>
                <a:cs typeface="Arial" panose="020B0604020202020204" pitchFamily="34" charset="0"/>
              </a:rPr>
              <a:t>: "What was going through your mind when you decided to leave the party?“</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Why haven’t you told anyone about this before?</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i="1" dirty="0">
                <a:latin typeface="Arial" panose="020B0604020202020204" pitchFamily="34" charset="0"/>
                <a:cs typeface="Arial" panose="020B0604020202020204" pitchFamily="34" charset="0"/>
              </a:rPr>
              <a:t>Rephrase</a:t>
            </a:r>
            <a:r>
              <a:rPr lang="en-US" dirty="0">
                <a:latin typeface="Arial" panose="020B0604020202020204" pitchFamily="34" charset="0"/>
                <a:cs typeface="Arial" panose="020B0604020202020204" pitchFamily="34" charset="0"/>
              </a:rPr>
              <a:t>: "What factors influenced your decision to not speak about this until now?“</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Why did you think it was appropriate to respond that way?</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i="1" dirty="0">
                <a:latin typeface="Arial" panose="020B0604020202020204" pitchFamily="34" charset="0"/>
                <a:cs typeface="Arial" panose="020B0604020202020204" pitchFamily="34" charset="0"/>
              </a:rPr>
              <a:t>Rephrase</a:t>
            </a:r>
            <a:r>
              <a:rPr lang="en-US" dirty="0">
                <a:latin typeface="Arial" panose="020B0604020202020204" pitchFamily="34" charset="0"/>
                <a:cs typeface="Arial" panose="020B0604020202020204" pitchFamily="34" charset="0"/>
              </a:rPr>
              <a:t>: "Can you explain your thought process behind responding that way?“</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Why didn’t you ask for help sooner?</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i="1" dirty="0">
                <a:latin typeface="Arial" panose="020B0604020202020204" pitchFamily="34" charset="0"/>
                <a:cs typeface="Arial" panose="020B0604020202020204" pitchFamily="34" charset="0"/>
              </a:rPr>
              <a:t>Rephrase</a:t>
            </a:r>
            <a:r>
              <a:rPr lang="en-US" dirty="0">
                <a:latin typeface="Arial" panose="020B0604020202020204" pitchFamily="34" charset="0"/>
                <a:cs typeface="Arial" panose="020B0604020202020204" pitchFamily="34" charset="0"/>
              </a:rPr>
              <a:t>: "What kept you from asking for help earlier?“</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Why did you refuse to cooperate during the investigation?</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i="1" dirty="0">
                <a:latin typeface="Arial" panose="020B0604020202020204" pitchFamily="34" charset="0"/>
                <a:cs typeface="Arial" panose="020B0604020202020204" pitchFamily="34" charset="0"/>
              </a:rPr>
              <a:t>Rephrase</a:t>
            </a:r>
            <a:r>
              <a:rPr lang="en-US" dirty="0">
                <a:latin typeface="Arial" panose="020B0604020202020204" pitchFamily="34" charset="0"/>
                <a:cs typeface="Arial" panose="020B0604020202020204" pitchFamily="34" charset="0"/>
              </a:rPr>
              <a:t>: "Can you share your reasoning behind not wanting to cooperate during the investigation?“</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Why did you wait so long to file the complaint?</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i="1" dirty="0">
                <a:latin typeface="Arial" panose="020B0604020202020204" pitchFamily="34" charset="0"/>
                <a:cs typeface="Arial" panose="020B0604020202020204" pitchFamily="34" charset="0"/>
              </a:rPr>
              <a:t>Rephrase</a:t>
            </a:r>
            <a:r>
              <a:rPr lang="en-US" dirty="0">
                <a:latin typeface="Arial" panose="020B0604020202020204" pitchFamily="34" charset="0"/>
                <a:cs typeface="Arial" panose="020B0604020202020204" pitchFamily="34" charset="0"/>
              </a:rPr>
              <a:t>: "Can you explain what factors led to the timing of your complaint?“</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Why didn’t you do something when you felt uncomfortable?</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i="1" dirty="0">
                <a:latin typeface="Arial" panose="020B0604020202020204" pitchFamily="34" charset="0"/>
                <a:cs typeface="Arial" panose="020B0604020202020204" pitchFamily="34" charset="0"/>
              </a:rPr>
              <a:t>Rephrase</a:t>
            </a:r>
            <a:r>
              <a:rPr lang="en-US" dirty="0">
                <a:latin typeface="Arial" panose="020B0604020202020204" pitchFamily="34" charset="0"/>
                <a:cs typeface="Arial" panose="020B0604020202020204" pitchFamily="34" charset="0"/>
              </a:rPr>
              <a:t>: "What were the reasons you chose not to take action when you felt uncomfortable?“</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Why did you think it was okay to walk up to Stacy in that manner?</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i="1" dirty="0">
                <a:latin typeface="Arial" panose="020B0604020202020204" pitchFamily="34" charset="0"/>
                <a:cs typeface="Arial" panose="020B0604020202020204" pitchFamily="34" charset="0"/>
              </a:rPr>
              <a:t>Rephrase</a:t>
            </a:r>
            <a:r>
              <a:rPr lang="en-US" dirty="0">
                <a:latin typeface="Arial" panose="020B0604020202020204" pitchFamily="34" charset="0"/>
                <a:cs typeface="Arial" panose="020B0604020202020204" pitchFamily="34" charset="0"/>
              </a:rPr>
              <a:t>: "What led you to approach Stacy in that way?</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Why did you continue the conversation after they called you a slut?</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i="1" dirty="0">
                <a:latin typeface="Arial" panose="020B0604020202020204" pitchFamily="34" charset="0"/>
                <a:cs typeface="Arial" panose="020B0604020202020204" pitchFamily="34" charset="0"/>
              </a:rPr>
              <a:t>Rephrase</a:t>
            </a:r>
            <a:r>
              <a:rPr lang="en-US" dirty="0">
                <a:latin typeface="Arial" panose="020B0604020202020204" pitchFamily="34" charset="0"/>
                <a:cs typeface="Arial" panose="020B0604020202020204" pitchFamily="34" charset="0"/>
              </a:rPr>
              <a:t>: "Can you share what influenced your decision to continue the conversation at that point?“</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Why did you deny using drugs during the interview?</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i="1" dirty="0">
                <a:latin typeface="Arial" panose="020B0604020202020204" pitchFamily="34" charset="0"/>
                <a:cs typeface="Arial" panose="020B0604020202020204" pitchFamily="34" charset="0"/>
              </a:rPr>
              <a:t>Rephrase</a:t>
            </a:r>
            <a:r>
              <a:rPr lang="en-US" dirty="0">
                <a:latin typeface="Arial" panose="020B0604020202020204" pitchFamily="34" charset="0"/>
                <a:cs typeface="Arial" panose="020B0604020202020204" pitchFamily="34" charset="0"/>
              </a:rPr>
              <a:t>: "What were your thoughts when using drugs was brought up during the interview?“</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Why do you think Juan felt harassed?</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i="1" dirty="0">
                <a:latin typeface="Arial" panose="020B0604020202020204" pitchFamily="34" charset="0"/>
                <a:cs typeface="Arial" panose="020B0604020202020204" pitchFamily="34" charset="0"/>
              </a:rPr>
              <a:t>Rephrase</a:t>
            </a:r>
            <a:r>
              <a:rPr lang="en-US" dirty="0">
                <a:latin typeface="Arial" panose="020B0604020202020204" pitchFamily="34" charset="0"/>
                <a:cs typeface="Arial" panose="020B0604020202020204" pitchFamily="34" charset="0"/>
              </a:rPr>
              <a:t>: "What do you think led Juan to feel harassed?“</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Why didn’t you report the behavior sooner?</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i="1" dirty="0">
                <a:latin typeface="Arial" panose="020B0604020202020204" pitchFamily="34" charset="0"/>
                <a:cs typeface="Arial" panose="020B0604020202020204" pitchFamily="34" charset="0"/>
              </a:rPr>
              <a:t>Rephrase</a:t>
            </a:r>
            <a:r>
              <a:rPr lang="en-US" dirty="0">
                <a:latin typeface="Arial" panose="020B0604020202020204" pitchFamily="34" charset="0"/>
                <a:cs typeface="Arial" panose="020B0604020202020204" pitchFamily="34" charset="0"/>
              </a:rPr>
              <a:t>: "Can you describe why you chose to wait before reporting the behavior?“</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Why did you ignore the harassment when it occurred?</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i="1" dirty="0">
                <a:latin typeface="Arial" panose="020B0604020202020204" pitchFamily="34" charset="0"/>
                <a:cs typeface="Arial" panose="020B0604020202020204" pitchFamily="34" charset="0"/>
              </a:rPr>
              <a:t>Rephrase</a:t>
            </a:r>
            <a:r>
              <a:rPr lang="en-US" dirty="0">
                <a:latin typeface="Arial" panose="020B0604020202020204" pitchFamily="34" charset="0"/>
                <a:cs typeface="Arial" panose="020B0604020202020204" pitchFamily="34" charset="0"/>
              </a:rPr>
              <a:t>: "What made you decide to ignore the harassment at the time?“</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Why did you choose to confront the person directly?</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i="1" dirty="0">
                <a:latin typeface="Arial" panose="020B0604020202020204" pitchFamily="34" charset="0"/>
                <a:cs typeface="Arial" panose="020B0604020202020204" pitchFamily="34" charset="0"/>
              </a:rPr>
              <a:t>Rephrase</a:t>
            </a:r>
            <a:r>
              <a:rPr lang="en-US" dirty="0">
                <a:latin typeface="Arial" panose="020B0604020202020204" pitchFamily="34" charset="0"/>
                <a:cs typeface="Arial" panose="020B0604020202020204" pitchFamily="34" charset="0"/>
              </a:rPr>
              <a:t>: "What was the reasoning behind your decision to confront the person directly?“</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Why did you not tell anyone about the inappropriate comment?</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i="1" dirty="0">
                <a:latin typeface="Arial" panose="020B0604020202020204" pitchFamily="34" charset="0"/>
                <a:cs typeface="Arial" panose="020B0604020202020204" pitchFamily="34" charset="0"/>
              </a:rPr>
              <a:t>Rephrase</a:t>
            </a:r>
            <a:r>
              <a:rPr lang="en-US" dirty="0">
                <a:latin typeface="Arial" panose="020B0604020202020204" pitchFamily="34" charset="0"/>
                <a:cs typeface="Arial" panose="020B0604020202020204" pitchFamily="34" charset="0"/>
              </a:rPr>
              <a:t>: "What were the reasons you didn’t feel comfortable telling anyone about the inappropriate comment?"</a:t>
            </a:r>
          </a:p>
          <a:p>
            <a:r>
              <a:rPr lang="en-US" dirty="0">
                <a:latin typeface="Arial" panose="020B0604020202020204" pitchFamily="34" charset="0"/>
                <a:cs typeface="Arial" panose="020B0604020202020204" pitchFamily="34" charset="0"/>
              </a:rPr>
              <a:t>These rephrased questions create a more open, non-judgmental space for the interviewee to reflect on their actions or decisions during the investigation, making it easier for them to provide accurate, detailed responses.</a:t>
            </a: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3134135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latin typeface="Arial" panose="020B0604020202020204" pitchFamily="34" charset="0"/>
                <a:cs typeface="Arial" panose="020B0604020202020204" pitchFamily="34" charset="0"/>
              </a:rPr>
              <a:t>As an investigator, you collect information to determine if there are facts to support the allegations. Yet many investigators fail to ask the “money” question or we allow the witnesses or parties to provide ambiguous answers or to not fully answer a question. </a:t>
            </a:r>
          </a:p>
          <a:p>
            <a:pPr algn="l"/>
            <a:endParaRPr lang="en-US"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Require a person to provide a definitive “yes” or “no” to a question and allow the investigator to line up facts and evidence that may either support or challenge this Answer.</a:t>
            </a:r>
          </a:p>
          <a:p>
            <a:pPr algn="l"/>
            <a:endParaRPr lang="en-US" dirty="0">
              <a:latin typeface="Arial" panose="020B0604020202020204" pitchFamily="34" charset="0"/>
              <a:cs typeface="Arial" panose="020B0604020202020204" pitchFamily="34" charset="0"/>
            </a:endParaRPr>
          </a:p>
          <a:p>
            <a:pPr defTabSz="966554">
              <a:defRPr/>
            </a:pPr>
            <a:r>
              <a:rPr lang="en-US" dirty="0">
                <a:latin typeface="Arial" panose="020B0604020202020204" pitchFamily="34" charset="0"/>
                <a:cs typeface="Arial" panose="020B0604020202020204" pitchFamily="34" charset="0"/>
              </a:rPr>
              <a:t>Remember that the party controls the </a:t>
            </a:r>
            <a:r>
              <a:rPr lang="en-US" b="1" u="sng" dirty="0">
                <a:latin typeface="Arial" panose="020B0604020202020204" pitchFamily="34" charset="0"/>
                <a:cs typeface="Arial" panose="020B0604020202020204" pitchFamily="34" charset="0"/>
              </a:rPr>
              <a:t>content</a:t>
            </a:r>
            <a:r>
              <a:rPr lang="en-US" dirty="0">
                <a:latin typeface="Arial" panose="020B0604020202020204" pitchFamily="34" charset="0"/>
                <a:cs typeface="Arial" panose="020B0604020202020204" pitchFamily="34" charset="0"/>
              </a:rPr>
              <a:t> that they provide to us, but the investigator controls the </a:t>
            </a:r>
            <a:r>
              <a:rPr lang="en-US" b="1" u="sng" dirty="0">
                <a:latin typeface="Arial" panose="020B0604020202020204" pitchFamily="34" charset="0"/>
                <a:cs typeface="Arial" panose="020B0604020202020204" pitchFamily="34" charset="0"/>
              </a:rPr>
              <a:t>process</a:t>
            </a:r>
            <a:r>
              <a:rPr lang="en-US" dirty="0">
                <a:latin typeface="Arial" panose="020B0604020202020204" pitchFamily="34" charset="0"/>
                <a:cs typeface="Arial" panose="020B0604020202020204" pitchFamily="34" charset="0"/>
              </a:rPr>
              <a:t> by which the information is gathered. If we lack information at the end of an investigation, it is most often because the investigator did not ask questions that needed to be asked, allowed a party not to answer a question, and/or did not ask parties to provide definitions for the terms they were using.</a:t>
            </a:r>
          </a:p>
          <a:p>
            <a:pPr algn="l"/>
            <a:endParaRPr lang="en-US"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Can be helpful in aiding a party to differentiate between </a:t>
            </a:r>
            <a:r>
              <a:rPr lang="en-US" u="sng" dirty="0">
                <a:latin typeface="Arial" panose="020B0604020202020204" pitchFamily="34" charset="0"/>
                <a:cs typeface="Arial" panose="020B0604020202020204" pitchFamily="34" charset="0"/>
              </a:rPr>
              <a:t>denying</a:t>
            </a:r>
            <a:r>
              <a:rPr lang="en-US" dirty="0">
                <a:latin typeface="Arial" panose="020B0604020202020204" pitchFamily="34" charset="0"/>
                <a:cs typeface="Arial" panose="020B0604020202020204" pitchFamily="34" charset="0"/>
              </a:rPr>
              <a:t> that they did something versus </a:t>
            </a:r>
            <a:r>
              <a:rPr lang="en-US" u="sng" dirty="0">
                <a:latin typeface="Arial" panose="020B0604020202020204" pitchFamily="34" charset="0"/>
                <a:cs typeface="Arial" panose="020B0604020202020204" pitchFamily="34" charset="0"/>
              </a:rPr>
              <a:t>acknowledging</a:t>
            </a:r>
            <a:r>
              <a:rPr lang="en-US" dirty="0">
                <a:latin typeface="Arial" panose="020B0604020202020204" pitchFamily="34" charset="0"/>
                <a:cs typeface="Arial" panose="020B0604020202020204" pitchFamily="34" charset="0"/>
              </a:rPr>
              <a:t> that they did something but inviting the context of what led someone to take specific actions</a:t>
            </a:r>
          </a:p>
          <a:p>
            <a:pPr algn="l"/>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Focus on both the "why" behind asking direct and clear questions and the "how" to effectively engage parties in a way that encourages complete, truthful answers while maintaining their dignity. </a:t>
            </a: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1. Clarify the Investigator's Role</a:t>
            </a:r>
          </a:p>
          <a:p>
            <a:r>
              <a:rPr lang="en-US" dirty="0">
                <a:latin typeface="Arial" panose="020B0604020202020204" pitchFamily="34" charset="0"/>
                <a:cs typeface="Arial" panose="020B0604020202020204" pitchFamily="34" charset="0"/>
              </a:rPr>
              <a:t>Start by emphasizing that the investigator is responsible for obtaining clear, precise, and actionable information. The investigator’s role is to ask the right questions in the right way to gather the facts—</a:t>
            </a:r>
            <a:r>
              <a:rPr lang="en-US" i="1" dirty="0">
                <a:latin typeface="Arial" panose="020B0604020202020204" pitchFamily="34" charset="0"/>
                <a:cs typeface="Arial" panose="020B0604020202020204" pitchFamily="34" charset="0"/>
              </a:rPr>
              <a:t>not</a:t>
            </a:r>
            <a:r>
              <a:rPr lang="en-US" dirty="0">
                <a:latin typeface="Arial" panose="020B0604020202020204" pitchFamily="34" charset="0"/>
                <a:cs typeface="Arial" panose="020B0604020202020204" pitchFamily="34" charset="0"/>
              </a:rPr>
              <a:t> to let the parties control the narrative. Reinforce that the investigator is responsible for the process of gathering information, but the party is responsible for the content.</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2. Teach the Importance of the "Money" Question</a:t>
            </a:r>
          </a:p>
          <a:p>
            <a:r>
              <a:rPr lang="en-US" dirty="0">
                <a:latin typeface="Arial" panose="020B0604020202020204" pitchFamily="34" charset="0"/>
                <a:cs typeface="Arial" panose="020B0604020202020204" pitchFamily="34" charset="0"/>
              </a:rPr>
              <a:t>Explain what the “money” question is: the key question that, when answered definitively, will either confirm or deny the core of the allegation. This question should be straightforward, focused, and designed to get a "yes" or "no" answer.</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Instead of asking, “Can you tell me more about what happened?” ask, “Did you say all Jews are cheap?” This is more specific and demands a clear response.</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3. Incorporate the Art of Asking for Definitions</a:t>
            </a:r>
          </a:p>
          <a:p>
            <a:r>
              <a:rPr lang="en-US" dirty="0">
                <a:latin typeface="Arial" panose="020B0604020202020204" pitchFamily="34" charset="0"/>
                <a:cs typeface="Arial" panose="020B0604020202020204" pitchFamily="34" charset="0"/>
              </a:rPr>
              <a:t>Highlight the importance of clarifying ambiguous terms. Many witnesses and parties will use subjective or unclear terms, such as “harassed,” “disrespected,” or “felt threatened,” without providing details. Teach investigators to always ask for definitions: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"When you say they were 'harassing' you, what specific actions made you feel that way?“</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4. Practice Asking for Yes/No Answers and Probing for Details</a:t>
            </a:r>
          </a:p>
          <a:p>
            <a:r>
              <a:rPr lang="en-US" dirty="0">
                <a:latin typeface="Arial" panose="020B0604020202020204" pitchFamily="34" charset="0"/>
                <a:cs typeface="Arial" panose="020B0604020202020204" pitchFamily="34" charset="0"/>
              </a:rPr>
              <a:t>In training, provide exercises where investigators practice rephrasing questions to require specific yes/no answers or direct admissions. Use follow-up questions to probe further when the answer is unclear or evasive.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"Did you touch [name] inappropriately? Yes or no?" Follow up: "If yes, what were the circumstances around that?“</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5. Teach the Importance of Allowing Context, Not Just a “Yes” or “No”</a:t>
            </a:r>
          </a:p>
          <a:p>
            <a:r>
              <a:rPr lang="en-US" dirty="0">
                <a:latin typeface="Arial" panose="020B0604020202020204" pitchFamily="34" charset="0"/>
                <a:cs typeface="Arial" panose="020B0604020202020204" pitchFamily="34" charset="0"/>
              </a:rPr>
              <a:t>While you want a clear answer, remember that some answers require context. This is where skilled investigators can get deeper into the details without pushing for just a “yes” or “no.”</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"You said you didn’t touch them, but can you help me understand what happened in the moments leading up to the incident?“</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6. Teach Techniques for Handling Evasive Responses</a:t>
            </a:r>
          </a:p>
          <a:p>
            <a:r>
              <a:rPr lang="en-US" dirty="0">
                <a:latin typeface="Arial" panose="020B0604020202020204" pitchFamily="34" charset="0"/>
                <a:cs typeface="Arial" panose="020B0604020202020204" pitchFamily="34" charset="0"/>
              </a:rPr>
              <a:t>Investigator training should cover how to handle evasive responses effectively. Remind them that if a person avoids answering, the investigator can guide them back to the question by gently repeating it or breaking it down into smaller parts.</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7. Maintain Dignity and Objectivity</a:t>
            </a:r>
          </a:p>
          <a:p>
            <a:r>
              <a:rPr lang="en-US" dirty="0">
                <a:latin typeface="Arial" panose="020B0604020202020204" pitchFamily="34" charset="0"/>
                <a:cs typeface="Arial" panose="020B0604020202020204" pitchFamily="34" charset="0"/>
              </a:rPr>
              <a:t>It’s important to emphasize that even though the investigator is in control of the process, they must be respectful and empathetic. They should never make a party feel like they are being coerced or judged, as that can result in less cooperation or inaccurate answers.</a:t>
            </a:r>
          </a:p>
          <a:p>
            <a:pPr>
              <a:buFont typeface="Arial" panose="020B0604020202020204" pitchFamily="34" charset="0"/>
              <a:buChar char="•"/>
            </a:pPr>
            <a:r>
              <a:rPr lang="en-US" dirty="0">
                <a:latin typeface="Arial" panose="020B0604020202020204" pitchFamily="34" charset="0"/>
                <a:cs typeface="Arial" panose="020B0604020202020204" pitchFamily="34" charset="0"/>
              </a:rPr>
              <a:t>Train investigators to remain neutral and non-judgmental while maintaining firm control over the questioning process.</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8. Reinforce the Importance of Documenting Ambiguous or Incomplete Answers</a:t>
            </a:r>
          </a:p>
          <a:p>
            <a:r>
              <a:rPr lang="en-US" dirty="0">
                <a:latin typeface="Arial" panose="020B0604020202020204" pitchFamily="34" charset="0"/>
                <a:cs typeface="Arial" panose="020B0604020202020204" pitchFamily="34" charset="0"/>
              </a:rPr>
              <a:t>In teaching, remind investigators that if they receive an incomplete or evasive answer, it’s critical to document that in the report. "I didn’t get a clear response" is important information in itself, as it may signal issues with the information provided.</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Include the Critical “What’s the Core of the Issue” Question</a:t>
            </a:r>
          </a:p>
          <a:p>
            <a:r>
              <a:rPr lang="en-US" dirty="0">
                <a:latin typeface="Arial" panose="020B0604020202020204" pitchFamily="34" charset="0"/>
                <a:cs typeface="Arial" panose="020B0604020202020204" pitchFamily="34" charset="0"/>
              </a:rPr>
              <a:t>Encourage investigators to always return to the essence of the allegation in every interview. If they lose the focus of the investigation, they risk getting bogged down in irrelevant details. Practice narrowing down what’s important and how to phrase questions that get to the heart of the issue.</a:t>
            </a:r>
          </a:p>
          <a:p>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6806533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dirty="0">
                <a:solidFill>
                  <a:schemeClr val="tx1"/>
                </a:solidFill>
                <a:latin typeface="Arial" panose="020B0604020202020204" pitchFamily="34" charset="0"/>
                <a:cs typeface="Arial" panose="020B0604020202020204" pitchFamily="34" charset="0"/>
              </a:rPr>
              <a:t>O</a:t>
            </a:r>
            <a:r>
              <a:rPr lang="en-US" dirty="0">
                <a:solidFill>
                  <a:schemeClr val="tx1"/>
                </a:solidFill>
                <a:latin typeface="Arial" panose="020B0604020202020204" pitchFamily="34" charset="0"/>
                <a:cs typeface="Arial" panose="020B0604020202020204" pitchFamily="34" charset="0"/>
              </a:rPr>
              <a:t>/C/O Questioning Method</a:t>
            </a:r>
          </a:p>
          <a:p>
            <a:pPr algn="l"/>
            <a:r>
              <a:rPr lang="en-US" dirty="0">
                <a:solidFill>
                  <a:schemeClr val="tx1"/>
                </a:solidFill>
                <a:latin typeface="Arial" panose="020B0604020202020204" pitchFamily="34" charset="0"/>
                <a:cs typeface="Arial" panose="020B0604020202020204" pitchFamily="34" charset="0"/>
              </a:rPr>
              <a:t>Begin with </a:t>
            </a:r>
            <a:r>
              <a:rPr lang="en-US" b="1" dirty="0">
                <a:solidFill>
                  <a:schemeClr val="tx1"/>
                </a:solidFill>
                <a:latin typeface="Arial" panose="020B0604020202020204" pitchFamily="34" charset="0"/>
                <a:cs typeface="Arial" panose="020B0604020202020204" pitchFamily="34" charset="0"/>
              </a:rPr>
              <a:t>Open-ended </a:t>
            </a:r>
            <a:r>
              <a:rPr lang="en-US" dirty="0">
                <a:solidFill>
                  <a:schemeClr val="tx1"/>
                </a:solidFill>
                <a:latin typeface="Arial" panose="020B0604020202020204" pitchFamily="34" charset="0"/>
                <a:cs typeface="Arial" panose="020B0604020202020204" pitchFamily="34" charset="0"/>
              </a:rPr>
              <a:t>questions</a:t>
            </a:r>
          </a:p>
          <a:p>
            <a:pPr algn="l"/>
            <a:endParaRPr lang="en-US" dirty="0">
              <a:solidFill>
                <a:schemeClr val="tx1"/>
              </a:solidFill>
              <a:latin typeface="Arial" panose="020B0604020202020204" pitchFamily="34" charset="0"/>
              <a:cs typeface="Arial" panose="020B0604020202020204" pitchFamily="34" charset="0"/>
            </a:endParaRPr>
          </a:p>
          <a:p>
            <a:pPr algn="l"/>
            <a:r>
              <a:rPr lang="en-US" dirty="0">
                <a:solidFill>
                  <a:schemeClr val="tx1"/>
                </a:solidFill>
                <a:latin typeface="Arial" panose="020B0604020202020204" pitchFamily="34" charset="0"/>
                <a:cs typeface="Arial" panose="020B0604020202020204" pitchFamily="34" charset="0"/>
              </a:rPr>
              <a:t>- Invites diverse and unrestricted responses. Encourages discussion and exploration.</a:t>
            </a:r>
          </a:p>
          <a:p>
            <a:pPr algn="l"/>
            <a:r>
              <a:rPr lang="en-US" dirty="0">
                <a:solidFill>
                  <a:schemeClr val="tx1"/>
                </a:solidFill>
                <a:latin typeface="Arial" panose="020B0604020202020204" pitchFamily="34" charset="0"/>
                <a:cs typeface="Arial" panose="020B0604020202020204" pitchFamily="34" charset="0"/>
              </a:rPr>
              <a:t>- Creates a framework or outline of the story as the person sees it – they start where they want or where they feel comfortable.</a:t>
            </a:r>
          </a:p>
          <a:p>
            <a:pPr algn="l"/>
            <a:r>
              <a:rPr lang="en-US" dirty="0">
                <a:solidFill>
                  <a:schemeClr val="tx1"/>
                </a:solidFill>
                <a:latin typeface="Arial" panose="020B0604020202020204" pitchFamily="34" charset="0"/>
                <a:cs typeface="Arial" panose="020B0604020202020204" pitchFamily="34" charset="0"/>
              </a:rPr>
              <a:t>- Is usually incomplete and invites follow-up questions to collect details</a:t>
            </a:r>
          </a:p>
          <a:p>
            <a:pPr algn="l"/>
            <a:endParaRPr lang="en-US" dirty="0">
              <a:solidFill>
                <a:schemeClr val="tx1"/>
              </a:solidFill>
              <a:latin typeface="Arial" panose="020B0604020202020204" pitchFamily="34" charset="0"/>
              <a:cs typeface="Arial" panose="020B0604020202020204" pitchFamily="34" charset="0"/>
            </a:endParaRPr>
          </a:p>
          <a:p>
            <a:pPr algn="l"/>
            <a:endParaRPr lang="en-US" dirty="0">
              <a:solidFill>
                <a:schemeClr val="tx1"/>
              </a:solidFill>
              <a:latin typeface="Arial" panose="020B0604020202020204" pitchFamily="34" charset="0"/>
              <a:cs typeface="Arial" panose="020B0604020202020204" pitchFamily="34" charset="0"/>
            </a:endParaRPr>
          </a:p>
          <a:p>
            <a:pPr algn="l"/>
            <a:endParaRPr lang="en-US" dirty="0">
              <a:solidFill>
                <a:schemeClr val="tx1"/>
              </a:solidFill>
              <a:latin typeface="Arial" panose="020B0604020202020204" pitchFamily="34" charset="0"/>
              <a:cs typeface="Arial" panose="020B0604020202020204" pitchFamily="34" charset="0"/>
            </a:endParaRPr>
          </a:p>
          <a:p>
            <a:pPr algn="l"/>
            <a:endParaRPr lang="en-US" dirty="0">
              <a:solidFill>
                <a:schemeClr val="tx1"/>
              </a:solidFill>
              <a:latin typeface="Arial" panose="020B0604020202020204" pitchFamily="34" charset="0"/>
              <a:cs typeface="Arial" panose="020B0604020202020204" pitchFamily="34" charset="0"/>
            </a:endParaRPr>
          </a:p>
          <a:p>
            <a:pPr algn="l"/>
            <a:endParaRPr lang="en-US" dirty="0">
              <a:solidFill>
                <a:schemeClr val="tx1"/>
              </a:solidFill>
              <a:latin typeface="Arial" panose="020B0604020202020204" pitchFamily="34" charset="0"/>
              <a:cs typeface="Arial" panose="020B0604020202020204" pitchFamily="34" charset="0"/>
            </a:endParaRPr>
          </a:p>
          <a:p>
            <a:pPr algn="l"/>
            <a:endParaRPr lang="en-US" dirty="0">
              <a:solidFill>
                <a:schemeClr val="tx1"/>
              </a:solidFill>
              <a:latin typeface="Arial" panose="020B0604020202020204" pitchFamily="34" charset="0"/>
              <a:cs typeface="Arial" panose="020B0604020202020204" pitchFamily="34" charset="0"/>
            </a:endParaRPr>
          </a:p>
          <a:p>
            <a:pPr algn="l"/>
            <a:endParaRPr lang="en-US" dirty="0">
              <a:solidFill>
                <a:schemeClr val="tx1"/>
              </a:solidFill>
              <a:latin typeface="Arial" panose="020B0604020202020204" pitchFamily="34" charset="0"/>
              <a:cs typeface="Arial" panose="020B0604020202020204" pitchFamily="34" charset="0"/>
            </a:endParaRPr>
          </a:p>
          <a:p>
            <a:pPr algn="l"/>
            <a:endParaRPr lang="en-US" dirty="0">
              <a:solidFill>
                <a:schemeClr val="tx1"/>
              </a:solidFill>
              <a:latin typeface="Arial" panose="020B0604020202020204" pitchFamily="34" charset="0"/>
              <a:cs typeface="Arial" panose="020B0604020202020204" pitchFamily="34" charset="0"/>
            </a:endParaRPr>
          </a:p>
          <a:p>
            <a:pPr algn="l"/>
            <a:endParaRPr lang="en-US" dirty="0">
              <a:solidFill>
                <a:schemeClr val="tx1"/>
              </a:solidFill>
              <a:latin typeface="Arial" panose="020B0604020202020204" pitchFamily="34" charset="0"/>
              <a:cs typeface="Arial" panose="020B0604020202020204" pitchFamily="34" charset="0"/>
            </a:endParaRPr>
          </a:p>
          <a:p>
            <a:pPr algn="l"/>
            <a:endParaRPr lang="en-US" dirty="0">
              <a:solidFill>
                <a:schemeClr val="tx1"/>
              </a:solidFill>
              <a:latin typeface="Arial" panose="020B0604020202020204" pitchFamily="34" charset="0"/>
              <a:cs typeface="Arial" panose="020B0604020202020204" pitchFamily="34" charset="0"/>
            </a:endParaRPr>
          </a:p>
          <a:p>
            <a:pPr algn="l"/>
            <a:endParaRPr lang="en-US" dirty="0">
              <a:solidFill>
                <a:schemeClr val="tx1"/>
              </a:solidFill>
              <a:latin typeface="Arial" panose="020B0604020202020204" pitchFamily="34" charset="0"/>
              <a:cs typeface="Arial" panose="020B0604020202020204" pitchFamily="34" charset="0"/>
            </a:endParaRPr>
          </a:p>
          <a:p>
            <a:pPr algn="l"/>
            <a:endParaRPr lang="en-US" dirty="0">
              <a:solidFill>
                <a:schemeClr val="tx1"/>
              </a:solidFill>
              <a:latin typeface="Arial" panose="020B0604020202020204" pitchFamily="34" charset="0"/>
              <a:cs typeface="Arial" panose="020B0604020202020204" pitchFamily="34" charset="0"/>
            </a:endParaRPr>
          </a:p>
          <a:p>
            <a:pPr algn="l"/>
            <a:r>
              <a:rPr lang="en-US" dirty="0">
                <a:solidFill>
                  <a:schemeClr val="tx1"/>
                </a:solidFill>
                <a:latin typeface="Arial" panose="020B0604020202020204" pitchFamily="34" charset="0"/>
                <a:cs typeface="Arial" panose="020B0604020202020204" pitchFamily="34" charset="0"/>
              </a:rPr>
              <a:t>- Please tell me…</a:t>
            </a:r>
          </a:p>
          <a:p>
            <a:pPr algn="l"/>
            <a:r>
              <a:rPr lang="en-US" dirty="0">
                <a:solidFill>
                  <a:schemeClr val="tx1"/>
                </a:solidFill>
                <a:latin typeface="Arial" panose="020B0604020202020204" pitchFamily="34" charset="0"/>
                <a:cs typeface="Arial" panose="020B0604020202020204" pitchFamily="34" charset="0"/>
              </a:rPr>
              <a:t>- Please describe…</a:t>
            </a:r>
          </a:p>
          <a:p>
            <a:pPr algn="l"/>
            <a:r>
              <a:rPr lang="en-US" dirty="0">
                <a:solidFill>
                  <a:schemeClr val="tx1"/>
                </a:solidFill>
                <a:latin typeface="Arial" panose="020B0604020202020204" pitchFamily="34" charset="0"/>
                <a:cs typeface="Arial" panose="020B0604020202020204" pitchFamily="34" charset="0"/>
              </a:rPr>
              <a:t>- What…</a:t>
            </a:r>
          </a:p>
          <a:p>
            <a:pPr algn="l"/>
            <a:r>
              <a:rPr lang="en-US" dirty="0">
                <a:solidFill>
                  <a:schemeClr val="tx1"/>
                </a:solidFill>
                <a:latin typeface="Arial" panose="020B0604020202020204" pitchFamily="34" charset="0"/>
                <a:cs typeface="Arial" panose="020B0604020202020204" pitchFamily="34" charset="0"/>
              </a:rPr>
              <a:t>- How…</a:t>
            </a:r>
          </a:p>
          <a:p>
            <a:pPr algn="l"/>
            <a:r>
              <a:rPr lang="en-US" dirty="0">
                <a:solidFill>
                  <a:schemeClr val="tx1"/>
                </a:solidFill>
                <a:latin typeface="Arial" panose="020B0604020202020204" pitchFamily="34" charset="0"/>
                <a:cs typeface="Arial" panose="020B0604020202020204" pitchFamily="34" charset="0"/>
              </a:rPr>
              <a:t>- It sounds like…</a:t>
            </a:r>
          </a:p>
          <a:p>
            <a:pPr algn="l"/>
            <a:r>
              <a:rPr lang="en-US" dirty="0">
                <a:solidFill>
                  <a:schemeClr val="tx1"/>
                </a:solidFill>
                <a:latin typeface="Arial" panose="020B0604020202020204" pitchFamily="34" charset="0"/>
                <a:cs typeface="Arial" panose="020B0604020202020204" pitchFamily="34" charset="0"/>
              </a:rPr>
              <a:t>- Help me understand…</a:t>
            </a:r>
          </a:p>
          <a:p>
            <a:pPr algn="l"/>
            <a:r>
              <a:rPr lang="en-US" dirty="0">
                <a:solidFill>
                  <a:schemeClr val="tx1"/>
                </a:solidFill>
                <a:latin typeface="Arial" panose="020B0604020202020204" pitchFamily="34" charset="0"/>
                <a:cs typeface="Arial" panose="020B0604020202020204" pitchFamily="34" charset="0"/>
              </a:rPr>
              <a:t>- Tell me about…</a:t>
            </a:r>
          </a:p>
          <a:p>
            <a:pPr algn="l"/>
            <a:r>
              <a:rPr lang="en-US" dirty="0">
                <a:solidFill>
                  <a:schemeClr val="tx1"/>
                </a:solidFill>
                <a:latin typeface="Arial" panose="020B0604020202020204" pitchFamily="34" charset="0"/>
                <a:cs typeface="Arial" panose="020B0604020202020204" pitchFamily="34" charset="0"/>
              </a:rPr>
              <a:t>- And then what happened…</a:t>
            </a: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6601699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solidFill>
                  <a:schemeClr val="tx1"/>
                </a:solidFill>
                <a:latin typeface="Arial" panose="020B0604020202020204" pitchFamily="34" charset="0"/>
                <a:cs typeface="Arial" panose="020B0604020202020204" pitchFamily="34" charset="0"/>
              </a:rPr>
              <a:t>Move to </a:t>
            </a:r>
            <a:r>
              <a:rPr lang="en-US" b="1" dirty="0">
                <a:solidFill>
                  <a:schemeClr val="tx1"/>
                </a:solidFill>
                <a:latin typeface="Arial" panose="020B0604020202020204" pitchFamily="34" charset="0"/>
                <a:cs typeface="Arial" panose="020B0604020202020204" pitchFamily="34" charset="0"/>
              </a:rPr>
              <a:t>Clarifying </a:t>
            </a:r>
            <a:r>
              <a:rPr lang="en-US" dirty="0">
                <a:solidFill>
                  <a:schemeClr val="tx1"/>
                </a:solidFill>
                <a:latin typeface="Arial" panose="020B0604020202020204" pitchFamily="34" charset="0"/>
                <a:cs typeface="Arial" panose="020B0604020202020204" pitchFamily="34" charset="0"/>
              </a:rPr>
              <a:t>questions</a:t>
            </a:r>
          </a:p>
          <a:p>
            <a:pPr algn="l"/>
            <a:r>
              <a:rPr lang="en-US" dirty="0">
                <a:solidFill>
                  <a:schemeClr val="tx1"/>
                </a:solidFill>
                <a:latin typeface="Arial" panose="020B0604020202020204" pitchFamily="34" charset="0"/>
                <a:cs typeface="Arial" panose="020B0604020202020204" pitchFamily="34" charset="0"/>
              </a:rPr>
              <a:t>More direct responses, limiting the range of possible answers.</a:t>
            </a:r>
          </a:p>
          <a:p>
            <a:pPr algn="l"/>
            <a:r>
              <a:rPr lang="en-US" dirty="0">
                <a:solidFill>
                  <a:schemeClr val="tx1"/>
                </a:solidFill>
                <a:latin typeface="Arial" panose="020B0604020202020204" pitchFamily="34" charset="0"/>
                <a:cs typeface="Arial" panose="020B0604020202020204" pitchFamily="34" charset="0"/>
              </a:rPr>
              <a:t>- Allows the interviewer to develop definitions of terms that have been used but lack specificity</a:t>
            </a:r>
          </a:p>
          <a:p>
            <a:pPr algn="l"/>
            <a:r>
              <a:rPr lang="en-US" dirty="0">
                <a:solidFill>
                  <a:schemeClr val="tx1"/>
                </a:solidFill>
                <a:latin typeface="Arial" panose="020B0604020202020204" pitchFamily="34" charset="0"/>
                <a:cs typeface="Arial" panose="020B0604020202020204" pitchFamily="34" charset="0"/>
              </a:rPr>
              <a:t>- Allows the interviewer to collect details about events, places, timelines, and people</a:t>
            </a:r>
          </a:p>
          <a:p>
            <a:pPr algn="l"/>
            <a:r>
              <a:rPr lang="en-US" dirty="0">
                <a:solidFill>
                  <a:schemeClr val="tx1"/>
                </a:solidFill>
                <a:latin typeface="Arial" panose="020B0604020202020204" pitchFamily="34" charset="0"/>
                <a:cs typeface="Arial" panose="020B0604020202020204" pitchFamily="34" charset="0"/>
              </a:rPr>
              <a:t>- Enables the interviewer to better understand the overall course of events</a:t>
            </a:r>
          </a:p>
          <a:p>
            <a:pPr algn="l"/>
            <a:endParaRPr lang="en-US" dirty="0">
              <a:solidFill>
                <a:schemeClr val="tx1"/>
              </a:solidFill>
              <a:latin typeface="Arial" panose="020B0604020202020204" pitchFamily="34" charset="0"/>
              <a:cs typeface="Arial" panose="020B0604020202020204" pitchFamily="34" charset="0"/>
            </a:endParaRPr>
          </a:p>
          <a:p>
            <a:pPr defTabSz="966554">
              <a:defRPr/>
            </a:pPr>
            <a:r>
              <a:rPr lang="en-US" dirty="0">
                <a:solidFill>
                  <a:schemeClr val="tx1"/>
                </a:solidFill>
                <a:latin typeface="Arial" panose="020B0604020202020204" pitchFamily="34" charset="0"/>
                <a:cs typeface="Arial" panose="020B0604020202020204" pitchFamily="34" charset="0"/>
              </a:rPr>
              <a:t>Be patient and provide time for people to answer; utilize the power of silence</a:t>
            </a:r>
          </a:p>
          <a:p>
            <a:pPr algn="l"/>
            <a:r>
              <a:rPr lang="en-US" dirty="0">
                <a:solidFill>
                  <a:schemeClr val="tx1"/>
                </a:solidFill>
                <a:latin typeface="Arial" panose="020B0604020202020204" pitchFamily="34" charset="0"/>
                <a:cs typeface="Arial" panose="020B0604020202020204" pitchFamily="34" charset="0"/>
              </a:rPr>
              <a:t>Most people don’t like silence and will fill it with talking.</a:t>
            </a:r>
          </a:p>
          <a:p>
            <a:pPr algn="l"/>
            <a:endParaRPr lang="en-US" dirty="0">
              <a:solidFill>
                <a:schemeClr val="tx1"/>
              </a:solidFill>
              <a:latin typeface="Arial" panose="020B0604020202020204" pitchFamily="34" charset="0"/>
              <a:cs typeface="Arial" panose="020B0604020202020204" pitchFamily="34" charset="0"/>
            </a:endParaRPr>
          </a:p>
          <a:p>
            <a:pPr algn="l"/>
            <a:r>
              <a:rPr lang="en-US" dirty="0">
                <a:solidFill>
                  <a:schemeClr val="tx1"/>
                </a:solidFill>
                <a:latin typeface="Arial" panose="020B0604020202020204" pitchFamily="34" charset="0"/>
                <a:cs typeface="Arial" panose="020B0604020202020204" pitchFamily="34" charset="0"/>
              </a:rPr>
              <a:t>Tell me what you mean by…</a:t>
            </a:r>
          </a:p>
          <a:p>
            <a:pPr algn="l"/>
            <a:r>
              <a:rPr lang="en-US" dirty="0">
                <a:solidFill>
                  <a:schemeClr val="tx1"/>
                </a:solidFill>
                <a:latin typeface="Arial" panose="020B0604020202020204" pitchFamily="34" charset="0"/>
                <a:cs typeface="Arial" panose="020B0604020202020204" pitchFamily="34" charset="0"/>
              </a:rPr>
              <a:t>- Where…</a:t>
            </a:r>
          </a:p>
          <a:p>
            <a:pPr algn="l"/>
            <a:r>
              <a:rPr lang="en-US" dirty="0">
                <a:solidFill>
                  <a:schemeClr val="tx1"/>
                </a:solidFill>
                <a:latin typeface="Arial" panose="020B0604020202020204" pitchFamily="34" charset="0"/>
                <a:cs typeface="Arial" panose="020B0604020202020204" pitchFamily="34" charset="0"/>
              </a:rPr>
              <a:t>- When…</a:t>
            </a:r>
          </a:p>
          <a:p>
            <a:pPr algn="l"/>
            <a:r>
              <a:rPr lang="en-US" dirty="0">
                <a:solidFill>
                  <a:schemeClr val="tx1"/>
                </a:solidFill>
                <a:latin typeface="Arial" panose="020B0604020202020204" pitchFamily="34" charset="0"/>
                <a:cs typeface="Arial" panose="020B0604020202020204" pitchFamily="34" charset="0"/>
              </a:rPr>
              <a:t>- Do/Did you…</a:t>
            </a:r>
          </a:p>
          <a:p>
            <a:pPr algn="l"/>
            <a:r>
              <a:rPr lang="en-US" dirty="0">
                <a:solidFill>
                  <a:schemeClr val="tx1"/>
                </a:solidFill>
                <a:latin typeface="Arial" panose="020B0604020202020204" pitchFamily="34" charset="0"/>
                <a:cs typeface="Arial" panose="020B0604020202020204" pitchFamily="34" charset="0"/>
              </a:rPr>
              <a:t>- Are you…</a:t>
            </a:r>
          </a:p>
          <a:p>
            <a:pPr algn="l"/>
            <a:r>
              <a:rPr lang="en-US" dirty="0">
                <a:solidFill>
                  <a:schemeClr val="tx1"/>
                </a:solidFill>
                <a:latin typeface="Arial" panose="020B0604020202020204" pitchFamily="34" charset="0"/>
                <a:cs typeface="Arial" panose="020B0604020202020204" pitchFamily="34" charset="0"/>
              </a:rPr>
              <a:t>- Have you…</a:t>
            </a:r>
          </a:p>
          <a:p>
            <a:pPr algn="l"/>
            <a:r>
              <a:rPr lang="en-US" dirty="0">
                <a:solidFill>
                  <a:schemeClr val="tx1"/>
                </a:solidFill>
                <a:latin typeface="Arial" panose="020B0604020202020204" pitchFamily="34" charset="0"/>
                <a:cs typeface="Arial" panose="020B0604020202020204" pitchFamily="34" charset="0"/>
              </a:rPr>
              <a:t>- Is this…</a:t>
            </a:r>
          </a:p>
          <a:p>
            <a:pPr algn="l"/>
            <a:r>
              <a:rPr lang="en-US" dirty="0">
                <a:solidFill>
                  <a:schemeClr val="tx1"/>
                </a:solidFill>
                <a:latin typeface="Arial" panose="020B0604020202020204" pitchFamily="34" charset="0"/>
                <a:cs typeface="Arial" panose="020B0604020202020204" pitchFamily="34" charset="0"/>
              </a:rPr>
              <a:t>- Would you be willing to show me… (inviting drawing or demonstration)</a:t>
            </a: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40177458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solidFill>
                  <a:schemeClr val="tx1"/>
                </a:solidFill>
                <a:latin typeface="Arial" panose="020B0604020202020204" pitchFamily="34" charset="0"/>
                <a:cs typeface="Arial" panose="020B0604020202020204" pitchFamily="34" charset="0"/>
              </a:rPr>
              <a:t>Return to </a:t>
            </a:r>
            <a:r>
              <a:rPr lang="en-US" b="1" dirty="0">
                <a:solidFill>
                  <a:schemeClr val="tx1"/>
                </a:solidFill>
                <a:latin typeface="Arial" panose="020B0604020202020204" pitchFamily="34" charset="0"/>
                <a:cs typeface="Arial" panose="020B0604020202020204" pitchFamily="34" charset="0"/>
              </a:rPr>
              <a:t>Open-ended </a:t>
            </a:r>
            <a:r>
              <a:rPr lang="en-US" dirty="0">
                <a:solidFill>
                  <a:schemeClr val="tx1"/>
                </a:solidFill>
                <a:latin typeface="Arial" panose="020B0604020202020204" pitchFamily="34" charset="0"/>
                <a:cs typeface="Arial" panose="020B0604020202020204" pitchFamily="34" charset="0"/>
              </a:rPr>
              <a:t>questions</a:t>
            </a:r>
          </a:p>
          <a:p>
            <a:pPr algn="l"/>
            <a:r>
              <a:rPr lang="en-US" dirty="0">
                <a:solidFill>
                  <a:schemeClr val="tx1"/>
                </a:solidFill>
                <a:latin typeface="Arial" panose="020B0604020202020204" pitchFamily="34" charset="0"/>
                <a:cs typeface="Arial" panose="020B0604020202020204" pitchFamily="34" charset="0"/>
              </a:rPr>
              <a:t>- Allows the interviewer to gather information about causes, intentions, effects, and reactions, motivations, feelings</a:t>
            </a:r>
          </a:p>
          <a:p>
            <a:pPr algn="l"/>
            <a:r>
              <a:rPr lang="en-US" dirty="0">
                <a:solidFill>
                  <a:schemeClr val="tx1"/>
                </a:solidFill>
                <a:latin typeface="Arial" panose="020B0604020202020204" pitchFamily="34" charset="0"/>
                <a:cs typeface="Arial" panose="020B0604020202020204" pitchFamily="34" charset="0"/>
              </a:rPr>
              <a:t>- Completes the picture of the event by attaching the </a:t>
            </a:r>
            <a:r>
              <a:rPr lang="en-US" u="sng" dirty="0">
                <a:solidFill>
                  <a:schemeClr val="tx1"/>
                </a:solidFill>
                <a:latin typeface="Arial" panose="020B0604020202020204" pitchFamily="34" charset="0"/>
                <a:cs typeface="Arial" panose="020B0604020202020204" pitchFamily="34" charset="0"/>
              </a:rPr>
              <a:t>context surrounding the event</a:t>
            </a:r>
          </a:p>
          <a:p>
            <a:pPr algn="l"/>
            <a:endParaRPr lang="en-US" u="sng" dirty="0">
              <a:solidFill>
                <a:schemeClr val="tx1"/>
              </a:solidFill>
              <a:latin typeface="Arial" panose="020B0604020202020204" pitchFamily="34" charset="0"/>
              <a:cs typeface="Arial" panose="020B0604020202020204" pitchFamily="34" charset="0"/>
            </a:endParaRPr>
          </a:p>
          <a:p>
            <a:pPr algn="l"/>
            <a:r>
              <a:rPr lang="en-US" dirty="0">
                <a:solidFill>
                  <a:schemeClr val="tx1"/>
                </a:solidFill>
                <a:latin typeface="Arial" panose="020B0604020202020204" pitchFamily="34" charset="0"/>
                <a:cs typeface="Arial" panose="020B0604020202020204" pitchFamily="34" charset="0"/>
              </a:rPr>
              <a:t>It’s important to remember that your communications back to them at this stage have multiple purposes. </a:t>
            </a:r>
          </a:p>
          <a:p>
            <a:pPr algn="l"/>
            <a:r>
              <a:rPr lang="en-US" dirty="0">
                <a:solidFill>
                  <a:schemeClr val="tx1"/>
                </a:solidFill>
                <a:latin typeface="Arial" panose="020B0604020202020204" pitchFamily="34" charset="0"/>
                <a:cs typeface="Arial" panose="020B0604020202020204" pitchFamily="34" charset="0"/>
              </a:rPr>
              <a:t>Your aim is to move the conversation forward, show them that you’ve understood and interpreted what they’ve said.</a:t>
            </a:r>
            <a:endParaRPr lang="en-US" u="sng" dirty="0">
              <a:solidFill>
                <a:schemeClr val="tx1"/>
              </a:solidFill>
              <a:latin typeface="Arial" panose="020B0604020202020204" pitchFamily="34" charset="0"/>
              <a:cs typeface="Arial" panose="020B0604020202020204" pitchFamily="34" charset="0"/>
            </a:endParaRPr>
          </a:p>
          <a:p>
            <a:pPr algn="l"/>
            <a:endParaRPr lang="en-US" dirty="0">
              <a:solidFill>
                <a:schemeClr val="tx1"/>
              </a:solidFill>
              <a:latin typeface="Arial" panose="020B0604020202020204" pitchFamily="34" charset="0"/>
              <a:cs typeface="Arial" panose="020B0604020202020204" pitchFamily="34" charset="0"/>
            </a:endParaRPr>
          </a:p>
          <a:p>
            <a:pPr algn="l"/>
            <a:r>
              <a:rPr lang="en-US" dirty="0">
                <a:solidFill>
                  <a:schemeClr val="tx1"/>
                </a:solidFill>
                <a:latin typeface="Arial" panose="020B0604020202020204" pitchFamily="34" charset="0"/>
                <a:cs typeface="Arial" panose="020B0604020202020204" pitchFamily="34" charset="0"/>
              </a:rPr>
              <a:t>- What led you…</a:t>
            </a:r>
          </a:p>
          <a:p>
            <a:pPr algn="l"/>
            <a:r>
              <a:rPr lang="en-US" dirty="0">
                <a:solidFill>
                  <a:schemeClr val="tx1"/>
                </a:solidFill>
                <a:latin typeface="Arial" panose="020B0604020202020204" pitchFamily="34" charset="0"/>
                <a:cs typeface="Arial" panose="020B0604020202020204" pitchFamily="34" charset="0"/>
              </a:rPr>
              <a:t>- How did this…</a:t>
            </a:r>
          </a:p>
          <a:p>
            <a:pPr algn="l"/>
            <a:r>
              <a:rPr lang="en-US" dirty="0">
                <a:solidFill>
                  <a:schemeClr val="tx1"/>
                </a:solidFill>
                <a:latin typeface="Arial" panose="020B0604020202020204" pitchFamily="34" charset="0"/>
                <a:cs typeface="Arial" panose="020B0604020202020204" pitchFamily="34" charset="0"/>
              </a:rPr>
              <a:t>- How did you feel…</a:t>
            </a:r>
          </a:p>
          <a:p>
            <a:pPr algn="l"/>
            <a:r>
              <a:rPr lang="en-US" dirty="0">
                <a:solidFill>
                  <a:schemeClr val="tx1"/>
                </a:solidFill>
                <a:latin typeface="Arial" panose="020B0604020202020204" pitchFamily="34" charset="0"/>
                <a:cs typeface="Arial" panose="020B0604020202020204" pitchFamily="34" charset="0"/>
              </a:rPr>
              <a:t>- Tell me more about…</a:t>
            </a:r>
          </a:p>
          <a:p>
            <a:pPr algn="l"/>
            <a:r>
              <a:rPr lang="en-US" dirty="0">
                <a:solidFill>
                  <a:schemeClr val="tx1"/>
                </a:solidFill>
                <a:latin typeface="Arial" panose="020B0604020202020204" pitchFamily="34" charset="0"/>
                <a:cs typeface="Arial" panose="020B0604020202020204" pitchFamily="34" charset="0"/>
              </a:rPr>
              <a:t>- Help me understand…</a:t>
            </a: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25935146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The Importance of Setting Up the Room</a:t>
            </a:r>
          </a:p>
          <a:p>
            <a:endParaRPr lang="en-US" b="1"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Objective</a:t>
            </a:r>
            <a:r>
              <a:rPr lang="en-US" dirty="0">
                <a:latin typeface="Arial" panose="020B0604020202020204" pitchFamily="34" charset="0"/>
                <a:cs typeface="Arial" panose="020B0604020202020204" pitchFamily="34" charset="0"/>
              </a:rPr>
              <a:t>: Understand that the physical or virtual environment plays a critical role in maintaining privacy, safety, and professionalism during the investigation process.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 Matters</a:t>
            </a:r>
            <a:r>
              <a:rPr lang="en-US" dirty="0">
                <a:latin typeface="Arial" panose="020B0604020202020204" pitchFamily="34" charset="0"/>
                <a:cs typeface="Arial" panose="020B0604020202020204" pitchFamily="34" charset="0"/>
              </a:rPr>
              <a:t>: The setup creates an atmosphere of trust, ensures confidentiality, and allows for a productive interview. Poor room setup can lead to distractions, breaches of privacy, or even jeopardize the integrity of the interview process.</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In-Person Room Setup</a:t>
            </a:r>
          </a:p>
          <a:p>
            <a:pPr>
              <a:buFont typeface="+mj-lt"/>
              <a:buAutoNum type="arabicPeriod"/>
            </a:pPr>
            <a:r>
              <a:rPr lang="en-US" b="1" dirty="0">
                <a:latin typeface="Arial" panose="020B0604020202020204" pitchFamily="34" charset="0"/>
                <a:cs typeface="Arial" panose="020B0604020202020204" pitchFamily="34" charset="0"/>
              </a:rPr>
              <a:t>Privacy and Safety</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b="1" dirty="0">
                <a:latin typeface="Arial" panose="020B0604020202020204" pitchFamily="34" charset="0"/>
                <a:cs typeface="Arial" panose="020B0604020202020204" pitchFamily="34" charset="0"/>
              </a:rPr>
              <a:t>Teach the Importance of Privacy</a:t>
            </a:r>
            <a:r>
              <a:rPr lang="en-US" dirty="0">
                <a:latin typeface="Arial" panose="020B0604020202020204" pitchFamily="34" charset="0"/>
                <a:cs typeface="Arial" panose="020B0604020202020204" pitchFamily="34" charset="0"/>
              </a:rPr>
              <a:t>: The room should be in a location that is not easily accessible or overheard by others.</a:t>
            </a:r>
          </a:p>
          <a:p>
            <a:pPr marL="742950" lvl="1" indent="-285750">
              <a:buFont typeface="+mj-lt"/>
              <a:buAutoNum type="arabicPeriod"/>
            </a:pPr>
            <a:r>
              <a:rPr lang="en-US" b="1" dirty="0">
                <a:latin typeface="Arial" panose="020B0604020202020204" pitchFamily="34" charset="0"/>
                <a:cs typeface="Arial" panose="020B0604020202020204" pitchFamily="34" charset="0"/>
              </a:rPr>
              <a:t>Tip for Investigators</a:t>
            </a:r>
            <a:r>
              <a:rPr lang="en-US" dirty="0">
                <a:latin typeface="Arial" panose="020B0604020202020204" pitchFamily="34" charset="0"/>
                <a:cs typeface="Arial" panose="020B0604020202020204" pitchFamily="34" charset="0"/>
              </a:rPr>
              <a:t>: "Check the door is locked if necessary and ensure there are no windows where people can view in. Be mindful of where other people are in the area."</a:t>
            </a:r>
          </a:p>
          <a:p>
            <a:pPr marL="742950" lvl="1" indent="-285750">
              <a:buFont typeface="+mj-lt"/>
              <a:buAutoNum type="arabicPeriod"/>
            </a:pPr>
            <a:r>
              <a:rPr lang="en-US" b="1" dirty="0">
                <a:latin typeface="Arial" panose="020B0604020202020204" pitchFamily="34" charset="0"/>
                <a:cs typeface="Arial" panose="020B0604020202020204" pitchFamily="34" charset="0"/>
              </a:rPr>
              <a:t>UPD on Standby</a:t>
            </a:r>
            <a:r>
              <a:rPr lang="en-US" dirty="0">
                <a:latin typeface="Arial" panose="020B0604020202020204" pitchFamily="34" charset="0"/>
                <a:cs typeface="Arial" panose="020B0604020202020204" pitchFamily="34" charset="0"/>
              </a:rPr>
              <a:t>: Teach that UPD (University Police Department) or other security measures should be considered if there are concerns about safety, especially if the case involves potential retaliation or violence. </a:t>
            </a:r>
          </a:p>
          <a:p>
            <a:pPr marL="1143000" lvl="2" indent="-228600">
              <a:buFont typeface="+mj-lt"/>
              <a:buAutoNum type="arabicPeriod"/>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"In one case, I requested UPD be nearby when there were concerns of intimidation from one party, and it helped ease the complainant's concerns.“</a:t>
            </a:r>
          </a:p>
          <a:p>
            <a:pPr marL="914400" lvl="2"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Confidentiality Considerations</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b="1" dirty="0">
                <a:latin typeface="Arial" panose="020B0604020202020204" pitchFamily="34" charset="0"/>
                <a:cs typeface="Arial" panose="020B0604020202020204" pitchFamily="34" charset="0"/>
              </a:rPr>
              <a:t>Teach about the importance of confidentiality</a:t>
            </a:r>
            <a:r>
              <a:rPr lang="en-US" dirty="0">
                <a:latin typeface="Arial" panose="020B0604020202020204" pitchFamily="34" charset="0"/>
                <a:cs typeface="Arial" panose="020B0604020202020204" pitchFamily="34" charset="0"/>
              </a:rPr>
              <a:t>: The room should be free from interruptions or prying eyes.</a:t>
            </a:r>
          </a:p>
          <a:p>
            <a:pPr marL="742950" lvl="1" indent="-285750">
              <a:buFont typeface="+mj-lt"/>
              <a:buAutoNum type="arabicPeriod"/>
            </a:pPr>
            <a:r>
              <a:rPr lang="en-US" b="1" dirty="0">
                <a:latin typeface="Arial" panose="020B0604020202020204" pitchFamily="34" charset="0"/>
                <a:cs typeface="Arial" panose="020B0604020202020204" pitchFamily="34" charset="0"/>
              </a:rPr>
              <a:t>Tip for Investigators</a:t>
            </a:r>
            <a:r>
              <a:rPr lang="en-US" dirty="0">
                <a:latin typeface="Arial" panose="020B0604020202020204" pitchFamily="34" charset="0"/>
                <a:cs typeface="Arial" panose="020B0604020202020204" pitchFamily="34" charset="0"/>
              </a:rPr>
              <a:t>: "Be mindful of windows, the hallway, and who is in the vicinity. Consider the timing of interviews to prevent the complainant and respondent from crossing paths.“</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Interview Attire</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b="1" dirty="0">
                <a:latin typeface="Arial" panose="020B0604020202020204" pitchFamily="34" charset="0"/>
                <a:cs typeface="Arial" panose="020B0604020202020204" pitchFamily="34" charset="0"/>
              </a:rPr>
              <a:t>Teach about the importance of professional but approachable attire</a:t>
            </a:r>
            <a:r>
              <a:rPr lang="en-US" dirty="0">
                <a:latin typeface="Arial" panose="020B0604020202020204" pitchFamily="34" charset="0"/>
                <a:cs typeface="Arial" panose="020B0604020202020204" pitchFamily="34" charset="0"/>
              </a:rPr>
              <a:t>: Dress appropriately for the person you're interviewing. </a:t>
            </a:r>
          </a:p>
          <a:p>
            <a:pPr marL="1143000" lvl="2" indent="-228600">
              <a:buFont typeface="+mj-lt"/>
              <a:buAutoNum type="arabicPeriod"/>
            </a:pPr>
            <a:r>
              <a:rPr lang="en-US" b="1" dirty="0">
                <a:latin typeface="Arial" panose="020B0604020202020204" pitchFamily="34" charset="0"/>
                <a:cs typeface="Arial" panose="020B0604020202020204" pitchFamily="34" charset="0"/>
              </a:rPr>
              <a:t>Tip for Investigators</a:t>
            </a:r>
            <a:r>
              <a:rPr lang="en-US" dirty="0">
                <a:latin typeface="Arial" panose="020B0604020202020204" pitchFamily="34" charset="0"/>
                <a:cs typeface="Arial" panose="020B0604020202020204" pitchFamily="34" charset="0"/>
              </a:rPr>
              <a:t>: "If you're interviewing a senior administrator like a dean, a suit may be appropriate. For a student, business casual attire might be more fitting."</a:t>
            </a:r>
          </a:p>
          <a:p>
            <a:pPr marL="742950" lvl="1" indent="-285750">
              <a:buFont typeface="+mj-lt"/>
              <a:buAutoNum type="arabicPeriod"/>
            </a:pPr>
            <a:r>
              <a:rPr lang="en-US" b="1" dirty="0">
                <a:latin typeface="Arial" panose="020B0604020202020204" pitchFamily="34" charset="0"/>
                <a:cs typeface="Arial" panose="020B0604020202020204" pitchFamily="34" charset="0"/>
              </a:rPr>
              <a:t>Why It Matters</a:t>
            </a:r>
            <a:r>
              <a:rPr lang="en-US" dirty="0">
                <a:latin typeface="Arial" panose="020B0604020202020204" pitchFamily="34" charset="0"/>
                <a:cs typeface="Arial" panose="020B0604020202020204" pitchFamily="34" charset="0"/>
              </a:rPr>
              <a:t>: Dressing appropriately helps set the tone for the interview and makes the interviewee feel comfortable, which is crucial for obtaining candid responses.</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Room Setup: Comfort and Readiness</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b="1" dirty="0">
                <a:latin typeface="Arial" panose="020B0604020202020204" pitchFamily="34" charset="0"/>
                <a:cs typeface="Arial" panose="020B0604020202020204" pitchFamily="34" charset="0"/>
              </a:rPr>
              <a:t>Teach Practical Elements</a:t>
            </a:r>
            <a:r>
              <a:rPr lang="en-US" dirty="0">
                <a:latin typeface="Arial" panose="020B0604020202020204" pitchFamily="34" charset="0"/>
                <a:cs typeface="Arial" panose="020B0604020202020204" pitchFamily="34" charset="0"/>
              </a:rPr>
              <a:t>: </a:t>
            </a:r>
          </a:p>
          <a:p>
            <a:pPr marL="1143000" lvl="2" indent="-228600">
              <a:buFont typeface="+mj-lt"/>
              <a:buAutoNum type="arabicPeriod"/>
            </a:pPr>
            <a:r>
              <a:rPr lang="en-US" dirty="0">
                <a:latin typeface="Arial" panose="020B0604020202020204" pitchFamily="34" charset="0"/>
                <a:cs typeface="Arial" panose="020B0604020202020204" pitchFamily="34" charset="0"/>
              </a:rPr>
              <a:t>Ensure basic supplies like water, tissues, paper, pens, and a laptop for note-taking or recording.</a:t>
            </a:r>
          </a:p>
          <a:p>
            <a:pPr marL="1143000" lvl="2" indent="-228600">
              <a:buFont typeface="+mj-lt"/>
              <a:buAutoNum type="arabicPeriod"/>
            </a:pPr>
            <a:r>
              <a:rPr lang="en-US" dirty="0">
                <a:latin typeface="Arial" panose="020B0604020202020204" pitchFamily="34" charset="0"/>
                <a:cs typeface="Arial" panose="020B0604020202020204" pitchFamily="34" charset="0"/>
              </a:rPr>
              <a:t>Think about the seating arrangement. Position yourself at the same level as the interviewee to make them feel more comfortable.</a:t>
            </a:r>
          </a:p>
          <a:p>
            <a:pPr marL="742950" lvl="1" indent="-285750">
              <a:buFont typeface="+mj-lt"/>
              <a:buAutoNum type="arabicPeriod"/>
            </a:pPr>
            <a:r>
              <a:rPr lang="en-US" b="1" dirty="0">
                <a:latin typeface="Arial" panose="020B0604020202020204" pitchFamily="34" charset="0"/>
                <a:cs typeface="Arial" panose="020B0604020202020204" pitchFamily="34" charset="0"/>
              </a:rPr>
              <a:t>Tip for Investigators</a:t>
            </a:r>
            <a:r>
              <a:rPr lang="en-US" dirty="0">
                <a:latin typeface="Arial" panose="020B0604020202020204" pitchFamily="34" charset="0"/>
                <a:cs typeface="Arial" panose="020B0604020202020204" pitchFamily="34" charset="0"/>
              </a:rPr>
              <a:t>: "Make sure your seating doesn’t create a power imbalance. Avoid sitting behind a desk if it feels too formal.“</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Noise Control</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b="1" dirty="0">
                <a:latin typeface="Arial" panose="020B0604020202020204" pitchFamily="34" charset="0"/>
                <a:cs typeface="Arial" panose="020B0604020202020204" pitchFamily="34" charset="0"/>
              </a:rPr>
              <a:t>Teach the Importance of Silence</a:t>
            </a:r>
            <a:r>
              <a:rPr lang="en-US" dirty="0">
                <a:latin typeface="Arial" panose="020B0604020202020204" pitchFamily="34" charset="0"/>
                <a:cs typeface="Arial" panose="020B0604020202020204" pitchFamily="34" charset="0"/>
              </a:rPr>
              <a:t>: Use a noise machine if necessary, especially in areas where external noise is prevalent. </a:t>
            </a:r>
          </a:p>
          <a:p>
            <a:pPr marL="1143000" lvl="2" indent="-228600">
              <a:buFont typeface="+mj-lt"/>
              <a:buAutoNum type="arabicPeriod"/>
            </a:pPr>
            <a:r>
              <a:rPr lang="en-US" b="1" dirty="0">
                <a:latin typeface="Arial" panose="020B0604020202020204" pitchFamily="34" charset="0"/>
                <a:cs typeface="Arial" panose="020B0604020202020204" pitchFamily="34" charset="0"/>
              </a:rPr>
              <a:t>Tip for Investigators</a:t>
            </a:r>
            <a:r>
              <a:rPr lang="en-US" dirty="0">
                <a:latin typeface="Arial" panose="020B0604020202020204" pitchFamily="34" charset="0"/>
                <a:cs typeface="Arial" panose="020B0604020202020204" pitchFamily="34" charset="0"/>
              </a:rPr>
              <a:t>: "A noise machine outside the door can help prevent unwanted sounds from being overheard and distract from the interview.“</a:t>
            </a:r>
          </a:p>
          <a:p>
            <a:pPr marL="914400" lvl="2" indent="0">
              <a:buFont typeface="+mj-lt"/>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Virtual Room Setup</a:t>
            </a:r>
          </a:p>
          <a:p>
            <a:pPr>
              <a:buFont typeface="+mj-lt"/>
              <a:buAutoNum type="arabicPeriod"/>
            </a:pPr>
            <a:r>
              <a:rPr lang="en-US" b="1" dirty="0">
                <a:latin typeface="Arial" panose="020B0604020202020204" pitchFamily="34" charset="0"/>
                <a:cs typeface="Arial" panose="020B0604020202020204" pitchFamily="34" charset="0"/>
              </a:rPr>
              <a:t>Provide Instructions Ahead of Time</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b="1" dirty="0">
                <a:latin typeface="Arial" panose="020B0604020202020204" pitchFamily="34" charset="0"/>
                <a:cs typeface="Arial" panose="020B0604020202020204" pitchFamily="34" charset="0"/>
              </a:rPr>
              <a:t>Teach about the importance of clear communication</a:t>
            </a:r>
            <a:r>
              <a:rPr lang="en-US" dirty="0">
                <a:latin typeface="Arial" panose="020B0604020202020204" pitchFamily="34" charset="0"/>
                <a:cs typeface="Arial" panose="020B0604020202020204" pitchFamily="34" charset="0"/>
              </a:rPr>
              <a:t>: Send detailed instructions to all parties about how to connect, including platform access (Zoom, Teams, etc.) and expectations for the session. </a:t>
            </a:r>
          </a:p>
          <a:p>
            <a:pPr marL="1143000" lvl="2" indent="-228600">
              <a:buFont typeface="+mj-lt"/>
              <a:buAutoNum type="arabicPeriod"/>
            </a:pPr>
            <a:r>
              <a:rPr lang="en-US" b="1" dirty="0">
                <a:latin typeface="Arial" panose="020B0604020202020204" pitchFamily="34" charset="0"/>
                <a:cs typeface="Arial" panose="020B0604020202020204" pitchFamily="34" charset="0"/>
              </a:rPr>
              <a:t>Tip for Investigators</a:t>
            </a:r>
            <a:r>
              <a:rPr lang="en-US" dirty="0">
                <a:latin typeface="Arial" panose="020B0604020202020204" pitchFamily="34" charset="0"/>
                <a:cs typeface="Arial" panose="020B0604020202020204" pitchFamily="34" charset="0"/>
              </a:rPr>
              <a:t>: "Always test the platform ahead of time, and send step-by-step instructions so interviewees can easily join.“</a:t>
            </a:r>
          </a:p>
          <a:p>
            <a:pPr marL="914400" lvl="2"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Neutral and Professional Background</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b="1" dirty="0">
                <a:latin typeface="Arial" panose="020B0604020202020204" pitchFamily="34" charset="0"/>
                <a:cs typeface="Arial" panose="020B0604020202020204" pitchFamily="34" charset="0"/>
              </a:rPr>
              <a:t>Teach the Importance of Neutrality</a:t>
            </a:r>
            <a:r>
              <a:rPr lang="en-US" dirty="0">
                <a:latin typeface="Arial" panose="020B0604020202020204" pitchFamily="34" charset="0"/>
                <a:cs typeface="Arial" panose="020B0604020202020204" pitchFamily="34" charset="0"/>
              </a:rPr>
              <a:t>: Ensure your background isn’t distracting or inappropriate. </a:t>
            </a:r>
          </a:p>
          <a:p>
            <a:pPr marL="1143000" lvl="2" indent="-228600">
              <a:buFont typeface="+mj-lt"/>
              <a:buAutoNum type="arabicPeriod"/>
            </a:pPr>
            <a:r>
              <a:rPr lang="en-US" b="1" dirty="0">
                <a:latin typeface="Arial" panose="020B0604020202020204" pitchFamily="34" charset="0"/>
                <a:cs typeface="Arial" panose="020B0604020202020204" pitchFamily="34" charset="0"/>
              </a:rPr>
              <a:t>Tip for Investigators</a:t>
            </a:r>
            <a:r>
              <a:rPr lang="en-US" dirty="0">
                <a:latin typeface="Arial" panose="020B0604020202020204" pitchFamily="34" charset="0"/>
                <a:cs typeface="Arial" panose="020B0604020202020204" pitchFamily="34" charset="0"/>
              </a:rPr>
              <a:t>: "Check your background before starting the interview. Avoid clutter or anything that might look unprofessional, like a personal space."</a:t>
            </a:r>
          </a:p>
          <a:p>
            <a:pPr marL="1143000" lvl="2" indent="-228600">
              <a:buFont typeface="+mj-lt"/>
              <a:buAutoNum type="arabicPeriod"/>
            </a:pPr>
            <a:r>
              <a:rPr lang="en-US" b="1" dirty="0">
                <a:latin typeface="Arial" panose="020B0604020202020204" pitchFamily="34" charset="0"/>
                <a:cs typeface="Arial" panose="020B0604020202020204" pitchFamily="34" charset="0"/>
              </a:rPr>
              <a:t>Technology Tip</a:t>
            </a:r>
            <a:r>
              <a:rPr lang="en-US" dirty="0">
                <a:latin typeface="Arial" panose="020B0604020202020204" pitchFamily="34" charset="0"/>
                <a:cs typeface="Arial" panose="020B0604020202020204" pitchFamily="34" charset="0"/>
              </a:rPr>
              <a:t>: "Use virtual backgrounds if you feel your physical space is distracting, but ensure it doesn’t look too staged or artificial.“</a:t>
            </a:r>
          </a:p>
          <a:p>
            <a:pPr marL="914400" lvl="2"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Technology Check</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b="1" dirty="0">
                <a:latin typeface="Arial" panose="020B0604020202020204" pitchFamily="34" charset="0"/>
                <a:cs typeface="Arial" panose="020B0604020202020204" pitchFamily="34" charset="0"/>
              </a:rPr>
              <a:t>Teach the Importance of Technology Readiness</a:t>
            </a:r>
            <a:r>
              <a:rPr lang="en-US" dirty="0">
                <a:latin typeface="Arial" panose="020B0604020202020204" pitchFamily="34" charset="0"/>
                <a:cs typeface="Arial" panose="020B0604020202020204" pitchFamily="34" charset="0"/>
              </a:rPr>
              <a:t>: Always check your technology before the interview to avoid technical difficulties. </a:t>
            </a:r>
          </a:p>
          <a:p>
            <a:pPr marL="1143000" lvl="2" indent="-228600">
              <a:buFont typeface="+mj-lt"/>
              <a:buAutoNum type="arabicPeriod"/>
            </a:pPr>
            <a:r>
              <a:rPr lang="en-US" b="1" dirty="0">
                <a:latin typeface="Arial" panose="020B0604020202020204" pitchFamily="34" charset="0"/>
                <a:cs typeface="Arial" panose="020B0604020202020204" pitchFamily="34" charset="0"/>
              </a:rPr>
              <a:t>Tip for Investigators</a:t>
            </a:r>
            <a:r>
              <a:rPr lang="en-US" dirty="0">
                <a:latin typeface="Arial" panose="020B0604020202020204" pitchFamily="34" charset="0"/>
                <a:cs typeface="Arial" panose="020B0604020202020204" pitchFamily="34" charset="0"/>
              </a:rPr>
              <a:t>: "Test your camera, microphone, and speakers beforehand. Ask yourself, 'Can I see and hear clearly?' If you can’t, your interviewee won’t be able to either."</a:t>
            </a:r>
          </a:p>
          <a:p>
            <a:pPr marL="1143000" lvl="2" indent="-228600">
              <a:buFont typeface="+mj-lt"/>
              <a:buAutoNum type="arabicPeriod"/>
            </a:pPr>
            <a:r>
              <a:rPr lang="en-US" b="1" dirty="0">
                <a:latin typeface="Arial" panose="020B0604020202020204" pitchFamily="34" charset="0"/>
                <a:cs typeface="Arial" panose="020B0604020202020204" pitchFamily="34" charset="0"/>
              </a:rPr>
              <a:t>Quick Test</a:t>
            </a:r>
            <a:r>
              <a:rPr lang="en-US" dirty="0">
                <a:latin typeface="Arial" panose="020B0604020202020204" pitchFamily="34" charset="0"/>
                <a:cs typeface="Arial" panose="020B0604020202020204" pitchFamily="34" charset="0"/>
              </a:rPr>
              <a:t>: "Make sure your lighting is appropriate—test whether your face is clearly visible without being overexposed.“</a:t>
            </a:r>
          </a:p>
          <a:p>
            <a:pPr marL="914400" lvl="2"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Accessibility</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b="1" dirty="0">
                <a:latin typeface="Arial" panose="020B0604020202020204" pitchFamily="34" charset="0"/>
                <a:cs typeface="Arial" panose="020B0604020202020204" pitchFamily="34" charset="0"/>
              </a:rPr>
              <a:t>Teach about Accessibility Requests</a:t>
            </a:r>
            <a:r>
              <a:rPr lang="en-US" dirty="0">
                <a:latin typeface="Arial" panose="020B0604020202020204" pitchFamily="34" charset="0"/>
                <a:cs typeface="Arial" panose="020B0604020202020204" pitchFamily="34" charset="0"/>
              </a:rPr>
              <a:t>: Ensure that any required accommodations are provided. </a:t>
            </a:r>
          </a:p>
          <a:p>
            <a:pPr marL="1143000" lvl="2" indent="-228600">
              <a:buFont typeface="+mj-lt"/>
              <a:buAutoNum type="arabicPeriod"/>
            </a:pPr>
            <a:r>
              <a:rPr lang="en-US" b="1" dirty="0">
                <a:latin typeface="Arial" panose="020B0604020202020204" pitchFamily="34" charset="0"/>
                <a:cs typeface="Arial" panose="020B0604020202020204" pitchFamily="34" charset="0"/>
              </a:rPr>
              <a:t>Tip for Investigators</a:t>
            </a:r>
            <a:r>
              <a:rPr lang="en-US" dirty="0">
                <a:latin typeface="Arial" panose="020B0604020202020204" pitchFamily="34" charset="0"/>
                <a:cs typeface="Arial" panose="020B0604020202020204" pitchFamily="34" charset="0"/>
              </a:rPr>
              <a:t>: "If someone requires accommodations (like sign language interpreters or special hardware), ensure those are arranged ahead of time."</a:t>
            </a:r>
          </a:p>
          <a:p>
            <a:pPr marL="1143000" lvl="2" indent="-228600">
              <a:buFont typeface="+mj-lt"/>
              <a:buAutoNum type="arabicPeriod"/>
            </a:pPr>
            <a:r>
              <a:rPr lang="en-US" b="1" dirty="0">
                <a:latin typeface="Arial" panose="020B0604020202020204" pitchFamily="34" charset="0"/>
                <a:cs typeface="Arial" panose="020B0604020202020204" pitchFamily="34" charset="0"/>
              </a:rPr>
              <a:t>Why It Matters</a:t>
            </a:r>
            <a:r>
              <a:rPr lang="en-US" dirty="0">
                <a:latin typeface="Arial" panose="020B0604020202020204" pitchFamily="34" charset="0"/>
                <a:cs typeface="Arial" panose="020B0604020202020204" pitchFamily="34" charset="0"/>
              </a:rPr>
              <a:t>: "An accessible environment helps the interviewee feel comfortable and ensures they can fully participate in the process.“</a:t>
            </a:r>
          </a:p>
          <a:p>
            <a:pPr marL="914400" lvl="2"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Know Who Is Attending</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b="1" dirty="0">
                <a:latin typeface="Arial" panose="020B0604020202020204" pitchFamily="34" charset="0"/>
                <a:cs typeface="Arial" panose="020B0604020202020204" pitchFamily="34" charset="0"/>
              </a:rPr>
              <a:t>Teach the Importance of Identifying Attendees</a:t>
            </a:r>
            <a:r>
              <a:rPr lang="en-US" dirty="0">
                <a:latin typeface="Arial" panose="020B0604020202020204" pitchFamily="34" charset="0"/>
                <a:cs typeface="Arial" panose="020B0604020202020204" pitchFamily="34" charset="0"/>
              </a:rPr>
              <a:t>: Verify and confirm all parties attending the virtual meeting. </a:t>
            </a:r>
          </a:p>
          <a:p>
            <a:pPr marL="1143000" lvl="2" indent="-228600">
              <a:buFont typeface="+mj-lt"/>
              <a:buAutoNum type="arabicPeriod"/>
            </a:pPr>
            <a:r>
              <a:rPr lang="en-US" b="1" dirty="0">
                <a:latin typeface="Arial" panose="020B0604020202020204" pitchFamily="34" charset="0"/>
                <a:cs typeface="Arial" panose="020B0604020202020204" pitchFamily="34" charset="0"/>
              </a:rPr>
              <a:t>Tip for Investigators</a:t>
            </a:r>
            <a:r>
              <a:rPr lang="en-US" dirty="0">
                <a:latin typeface="Arial" panose="020B0604020202020204" pitchFamily="34" charset="0"/>
                <a:cs typeface="Arial" panose="020B0604020202020204" pitchFamily="34" charset="0"/>
              </a:rPr>
              <a:t>: "Before starting, verify the names of all individuals present. If someone unexpected joins the meeting, address it immediately.“</a:t>
            </a:r>
          </a:p>
          <a:p>
            <a:pPr marL="914400" lvl="2" indent="0">
              <a:buFont typeface="+mj-lt"/>
              <a:buNone/>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19637739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Audio/Video Recording of Interviews: Key Considerations</a:t>
            </a:r>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Personal Preference</a:t>
            </a:r>
            <a:r>
              <a:rPr lang="en-US" dirty="0">
                <a:latin typeface="Arial" panose="020B0604020202020204" pitchFamily="34" charset="0"/>
                <a:cs typeface="Arial" panose="020B0604020202020204" pitchFamily="34" charset="0"/>
              </a:rPr>
              <a:t>: Deciding whether to record an in-person interview depends on:</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Investigator Experience </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Complexity of the subject</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Language Barrier</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Texas Law</a:t>
            </a:r>
            <a:r>
              <a:rPr lang="en-US" dirty="0">
                <a:latin typeface="Arial" panose="020B0604020202020204" pitchFamily="34" charset="0"/>
                <a:cs typeface="Arial" panose="020B0604020202020204" pitchFamily="34" charset="0"/>
              </a:rPr>
              <a:t>: Texas is a one-party state, meaning only one person needs to consent to recording. Don’t assume you’re not being recorded – stay neutral and professional. You can ask the interviewee to leave their cell phone outside.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Video Interviews</a:t>
            </a:r>
            <a:r>
              <a:rPr lang="en-US" dirty="0">
                <a:latin typeface="Arial" panose="020B0604020202020204" pitchFamily="34" charset="0"/>
                <a:cs typeface="Arial" panose="020B0604020202020204" pitchFamily="34" charset="0"/>
              </a:rPr>
              <a:t>: Generally less intrusive but still subject to the same considerations. </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Use of Recordings</a:t>
            </a:r>
            <a:r>
              <a:rPr lang="en-US" dirty="0">
                <a:latin typeface="Arial" panose="020B0604020202020204" pitchFamily="34" charset="0"/>
                <a:cs typeface="Arial" panose="020B0604020202020204" pitchFamily="34" charset="0"/>
              </a:rPr>
              <a:t>: Audio and video recordings are temporary tools used to create interview summaries and the final investigation report.</a:t>
            </a:r>
          </a:p>
          <a:p>
            <a:pPr algn="l"/>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1. Texas is a One-Party Consent State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Explanation</a:t>
            </a:r>
            <a:r>
              <a:rPr lang="en-US" dirty="0">
                <a:latin typeface="Arial" panose="020B0604020202020204" pitchFamily="34" charset="0"/>
                <a:cs typeface="Arial" panose="020B0604020202020204" pitchFamily="34" charset="0"/>
              </a:rPr>
              <a:t>: In Texas, only one person involved in the conversation needs to consent to the recording. This means the investigator may record the interview without the other party's explicit consent, but it’s essential to remain transparent and professional.</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Tip for Investigators</a:t>
            </a:r>
            <a:r>
              <a:rPr lang="en-US" dirty="0">
                <a:latin typeface="Arial" panose="020B0604020202020204" pitchFamily="34" charset="0"/>
                <a:cs typeface="Arial" panose="020B0604020202020204" pitchFamily="34" charset="0"/>
              </a:rPr>
              <a:t>: While you don't need to inform the interviewee about recording, it's courteous to let them know, especially if they express concerns.</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2. Respect Interviewee Concerns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Explanation</a:t>
            </a:r>
            <a:r>
              <a:rPr lang="en-US" dirty="0">
                <a:latin typeface="Arial" panose="020B0604020202020204" pitchFamily="34" charset="0"/>
                <a:cs typeface="Arial" panose="020B0604020202020204" pitchFamily="34" charset="0"/>
              </a:rPr>
              <a:t>: If the interviewee expresses discomfort with being recorded, consider alternative methods, like taking detailed notes or asking them to leave their phone outside the room.</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Tip for Investigators</a:t>
            </a:r>
            <a:r>
              <a:rPr lang="en-US" dirty="0">
                <a:latin typeface="Arial" panose="020B0604020202020204" pitchFamily="34" charset="0"/>
                <a:cs typeface="Arial" panose="020B0604020202020204" pitchFamily="34" charset="0"/>
              </a:rPr>
              <a:t>: Acknowledge their concerns respectfully, but also emphasize that recordings ensure accuracy in documenting their participation.</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3. Recording is Not Mandatory</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Explanation</a:t>
            </a:r>
            <a:r>
              <a:rPr lang="en-US" dirty="0">
                <a:latin typeface="Arial" panose="020B0604020202020204" pitchFamily="34" charset="0"/>
                <a:cs typeface="Arial" panose="020B0604020202020204" pitchFamily="34" charset="0"/>
              </a:rPr>
              <a:t>: Recording interviews is a matter of personal preference for the investigator. It is not always necessary unless the subject matter is particularly complex or needs clear documentation.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Tip for Investigators</a:t>
            </a:r>
            <a:r>
              <a:rPr lang="en-US" dirty="0">
                <a:latin typeface="Arial" panose="020B0604020202020204" pitchFamily="34" charset="0"/>
                <a:cs typeface="Arial" panose="020B0604020202020204" pitchFamily="34" charset="0"/>
              </a:rPr>
              <a:t>: Weigh the benefits (accuracy, documentation) against any potential discomfort it may cause. If unsure, err on the side of caution and record.</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4. Temporary Record for Summaries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Explanation</a:t>
            </a:r>
            <a:r>
              <a:rPr lang="en-US" dirty="0">
                <a:latin typeface="Arial" panose="020B0604020202020204" pitchFamily="34" charset="0"/>
                <a:cs typeface="Arial" panose="020B0604020202020204" pitchFamily="34" charset="0"/>
              </a:rPr>
              <a:t>: Audio or video recordings are temporary records that help create interview summaries, which are then used to produce the final investigation report.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Tip for Investigators</a:t>
            </a:r>
            <a:r>
              <a:rPr lang="en-US" dirty="0">
                <a:latin typeface="Arial" panose="020B0604020202020204" pitchFamily="34" charset="0"/>
                <a:cs typeface="Arial" panose="020B0604020202020204" pitchFamily="34" charset="0"/>
              </a:rPr>
              <a:t>: Make it clear to interviewees that recordings are used solely for accuracy and will not be kept beyond the investigation’s conclusion unless required for legal reasons.</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5. Destruction of Records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Explanation</a:t>
            </a:r>
            <a:r>
              <a:rPr lang="en-US" dirty="0">
                <a:latin typeface="Arial" panose="020B0604020202020204" pitchFamily="34" charset="0"/>
                <a:cs typeface="Arial" panose="020B0604020202020204" pitchFamily="34" charset="0"/>
              </a:rPr>
              <a:t>: After the interview summary is completed, recordings and notes should be permanently destroyed unless otherwise directed by OGC (Office of General Counsel) or SECO (State Ethics Compliance Officer) for preservation purposes.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Tip for Investigators</a:t>
            </a:r>
            <a:r>
              <a:rPr lang="en-US" dirty="0">
                <a:latin typeface="Arial" panose="020B0604020202020204" pitchFamily="34" charset="0"/>
                <a:cs typeface="Arial" panose="020B0604020202020204" pitchFamily="34" charset="0"/>
              </a:rPr>
              <a:t>: Ensure you follow proper destruction protocols for confidentiality and compliance.</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6. Video Recording Considerations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Explanation</a:t>
            </a:r>
            <a:r>
              <a:rPr lang="en-US" dirty="0">
                <a:latin typeface="Arial" panose="020B0604020202020204" pitchFamily="34" charset="0"/>
                <a:cs typeface="Arial" panose="020B0604020202020204" pitchFamily="34" charset="0"/>
              </a:rPr>
              <a:t>: Video recordings are generally perceived as less intrusive than audio recordings. However, similar considerations apply regarding transparency and interviewee comfort.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Tip for Investigators</a:t>
            </a:r>
            <a:r>
              <a:rPr lang="en-US" dirty="0">
                <a:latin typeface="Arial" panose="020B0604020202020204" pitchFamily="34" charset="0"/>
                <a:cs typeface="Arial" panose="020B0604020202020204" pitchFamily="34" charset="0"/>
              </a:rPr>
              <a:t>: Remind parties that video recordings ensure the most accurate reflection of their participation in the interview.</a:t>
            </a:r>
          </a:p>
          <a:p>
            <a:pPr algn="l"/>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a:p>
            <a:pPr algn="l"/>
            <a:endParaRPr lang="en-US" sz="19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6720554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solidFill>
                  <a:prstClr val="black"/>
                </a:solidFill>
                <a:latin typeface="Arial" panose="020B0604020202020204" pitchFamily="34" charset="0"/>
                <a:ea typeface="Verdana"/>
                <a:cs typeface="Arial" panose="020B0604020202020204" pitchFamily="34" charset="0"/>
              </a:rPr>
              <a:t>Don’t launch immediately into questions but get a sense of how they communicate by asking them to tell you a little about themselves, their major or employment function, how long they have been at the university or agency, what they have planned that weekend…. This allows them to become more comfortable, but also allows you to get a base line for how they answer questions.</a:t>
            </a:r>
          </a:p>
          <a:p>
            <a:pPr marL="0" indent="0">
              <a:buFontTx/>
              <a:buNone/>
            </a:pPr>
            <a:endParaRPr lang="en-US" dirty="0">
              <a:solidFill>
                <a:prstClr val="black"/>
              </a:solidFill>
              <a:latin typeface="Arial" panose="020B0604020202020204" pitchFamily="34" charset="0"/>
              <a:ea typeface="Verdana"/>
              <a:cs typeface="Arial" panose="020B0604020202020204" pitchFamily="34" charset="0"/>
            </a:endParaRPr>
          </a:p>
          <a:p>
            <a:r>
              <a:rPr lang="en-US" b="1" dirty="0">
                <a:latin typeface="Arial" panose="020B0604020202020204" pitchFamily="34" charset="0"/>
                <a:cs typeface="Arial" panose="020B0604020202020204" pitchFamily="34" charset="0"/>
              </a:rPr>
              <a:t>1. Active Listening</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Active listening shows the interviewee that you value their words and are paying close attention. This can help put them at ease and make them feel heard and respected.</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 to Practice</a:t>
            </a:r>
            <a:r>
              <a:rPr lang="en-US" dirty="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Nod or offer verbal affirmations like "I see" or "Tell me more."</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Reflect back what they said to show understanding, e.g., "It sounds like you felt uncomfortable during that interaction. Can you tell me more about that?“</a:t>
            </a:r>
          </a:p>
          <a:p>
            <a:pPr marL="457200" lvl="1" indent="0">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2. Empathy and Compassion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Showing empathy allows the interviewee to feel understood, especially when discussing sensitive issues. It helps them feel safe and supported, which can encourage honest and thorough responses.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 to Practice</a:t>
            </a:r>
            <a:r>
              <a:rPr lang="en-US" dirty="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Acknowledge the difficulty of the situation without </a:t>
            </a:r>
            <a:r>
              <a:rPr lang="en-US" dirty="0" err="1">
                <a:latin typeface="Arial" panose="020B0604020202020204" pitchFamily="34" charset="0"/>
                <a:cs typeface="Arial" panose="020B0604020202020204" pitchFamily="34" charset="0"/>
              </a:rPr>
              <a:t>overcommiserating</a:t>
            </a:r>
            <a:r>
              <a:rPr lang="en-US" dirty="0">
                <a:latin typeface="Arial" panose="020B0604020202020204" pitchFamily="34" charset="0"/>
                <a:cs typeface="Arial" panose="020B0604020202020204" pitchFamily="34" charset="0"/>
              </a:rPr>
              <a:t>. For example: “I understand that talking about this may be difficult, but I appreciate your willingness to share.”</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Avoid being judgmental or dismissive, and make sure to remain neutral even if the details are emotionally charged.</a:t>
            </a:r>
          </a:p>
          <a:p>
            <a:pPr marL="457200" lvl="1" indent="0">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3. Non-Verbal Communication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Your body language, facial expressions, and tone of voice can greatly affect how the interviewee feels. Positive non-verbal communication creates a welcoming and non-threatening environment.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 to Practice</a:t>
            </a:r>
            <a:r>
              <a:rPr lang="en-US" dirty="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Maintain appropriate eye contact (without staring) to show engagement.</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Use an open posture (e.g., avoid crossing your arms) to appear approachable and non-judgmental.</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Be mindful of your facial expressions to ensure they reflect neutrality and understanding.</a:t>
            </a:r>
          </a:p>
          <a:p>
            <a:pPr marL="457200" lvl="1" indent="0">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4. Setting a Comfortable Environment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The physical environment can influence the level of comfort during an interview. Creating a private, quiet space where the interviewee feels safe is essential for building rapport.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 to Practice</a:t>
            </a:r>
            <a:r>
              <a:rPr lang="en-US" dirty="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Choose a neutral, private setting for the interview (e.g., an office or conference room).</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Ensure that no one will interrupt or overhear the conversation.</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For virtual interviews, make sure the technology is set up properly and that the background is neutral and free of distractions.</a:t>
            </a:r>
          </a:p>
          <a:p>
            <a:pPr marL="457200" lvl="1" indent="0">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5. Be Transparent About the Process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Being upfront about what will happen during the interview process helps set expectations and minimizes anxiety. It shows respect for the interviewee and allows them to prepare mentally for the conversation.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 to Practice</a:t>
            </a:r>
            <a:r>
              <a:rPr lang="en-US" dirty="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At the start of the interview, clearly explain the purpose, what will happen, and how the information will be used.</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Let them know that they can take breaks or ask questions if needed.</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Reassure them that the conversation will be confidential and that they can be honest without fear of retaliation.</a:t>
            </a:r>
          </a:p>
          <a:p>
            <a:pPr marL="457200" lvl="1" indent="0">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6. Respect Boundaries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Showing respect for the interviewee’s emotional and personal boundaries fosters trust and encourages cooperation. This is especially important in sensitive investigations.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 to Practice</a:t>
            </a:r>
            <a:r>
              <a:rPr lang="en-US" dirty="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Allow interviewees to share at their own pace and comfort level. If they seem uncomfortable with a question, acknowledge it and offer to move on.</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Avoid pressuring them for specific details, and give them space to elaborate when they’re ready.</a:t>
            </a:r>
          </a:p>
          <a:p>
            <a:pPr marL="457200" lvl="1" indent="0">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7. Be Neutral and Non-Judgmental</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Interviewees need to feel that you are impartial and that they can speak freely without fear of being judged. If they sense bias, they may be less likely to share important information.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 to Practice</a:t>
            </a:r>
            <a:r>
              <a:rPr lang="en-US" dirty="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Keep your tone and body language neutral at all times, especially when discussing sensitive or emotionally charged topics.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Avoid making assumptions or reacting strongly to any part of the testimony. Instead, focus on gathering facts and providing a safe space for the interviewee.</a:t>
            </a:r>
          </a:p>
          <a:p>
            <a:pPr marL="457200" lvl="1" indent="0">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8. Start with Open-Ended Questions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Open-ended questions invite the interviewee to share their thoughts, feelings, and experiences in their own words. This creates an opportunity for them to tell their story and helps you gather more detailed information.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 to Practice</a:t>
            </a:r>
            <a:r>
              <a:rPr lang="en-US" dirty="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Instead of asking “Did this happen?” use questions like “Can you describe what happened?” or “What was your experience like?”</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Encourage elaboration by asking follow-up questions that show interest in what they are saying.</a:t>
            </a:r>
          </a:p>
          <a:p>
            <a:pPr marL="457200" lvl="1" indent="0">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9. Be Patient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Investigations can be emotionally draining, especially when dealing with sensitive issues. Giving the interviewee time to gather their thoughts and respond ensures that you’re giving them the space they need to share information thoroughly.</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 to Practice</a:t>
            </a:r>
            <a:r>
              <a:rPr lang="en-US" dirty="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Allow moments of silence for the interviewee to think before responding.</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If they are struggling to find words, offer a few moments of quiet before continuing with the questioning.</a:t>
            </a:r>
          </a:p>
          <a:p>
            <a:pPr marL="457200" lvl="1" indent="0">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10. Use Appropriate Language and Tone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The language you use can affect how comfortable the interviewee feels. Using neutral and respectful language helps maintain a professional tone and prevents any accidental miscommunication.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How to Practice</a:t>
            </a:r>
            <a:r>
              <a:rPr lang="en-US" dirty="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Avoid using slang, overly technical terms, or anything that might be seen as dismissive or confrontational.</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Speak in a calm, measured tone that encourages open communication.</a:t>
            </a:r>
          </a:p>
          <a:p>
            <a:pPr marL="0" indent="0">
              <a:buFontTx/>
              <a:buNone/>
            </a:pPr>
            <a:endParaRPr lang="en-US" dirty="0">
              <a:solidFill>
                <a:prstClr val="black"/>
              </a:solidFill>
              <a:latin typeface="Arial" panose="020B0604020202020204" pitchFamily="34" charset="0"/>
              <a:ea typeface="Verdana"/>
              <a:cs typeface="Arial" panose="020B0604020202020204" pitchFamily="34" charset="0"/>
            </a:endParaRPr>
          </a:p>
          <a:p>
            <a:r>
              <a:rPr lang="en-US" dirty="0">
                <a:latin typeface="Arial" panose="020B0604020202020204" pitchFamily="34" charset="0"/>
                <a:cs typeface="Arial" panose="020B0604020202020204" pitchFamily="34" charset="0"/>
              </a:rPr>
              <a:t>Here are five scenario-based examples to help teach new T9 investigators the importance of not immediately jumping into questions and instead allowing interviewees to warm up by sharing some personal background:</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Scenario 1: Interviewing a Student Complainant</a:t>
            </a: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Situation</a:t>
            </a:r>
            <a:r>
              <a:rPr lang="en-US" dirty="0">
                <a:latin typeface="Arial" panose="020B0604020202020204" pitchFamily="34" charset="0"/>
                <a:cs typeface="Arial" panose="020B0604020202020204" pitchFamily="34" charset="0"/>
              </a:rPr>
              <a:t>: You are interviewing a student who has filed a complaint about potential discrimination by a faculty member.</a:t>
            </a:r>
          </a:p>
          <a:p>
            <a:r>
              <a:rPr lang="en-US" b="1" dirty="0">
                <a:latin typeface="Arial" panose="020B0604020202020204" pitchFamily="34" charset="0"/>
                <a:cs typeface="Arial" panose="020B0604020202020204" pitchFamily="34" charset="0"/>
              </a:rPr>
              <a:t>Approach</a:t>
            </a:r>
            <a:r>
              <a:rPr lang="en-US" dirty="0">
                <a:latin typeface="Arial" panose="020B0604020202020204" pitchFamily="34" charset="0"/>
                <a:cs typeface="Arial" panose="020B0604020202020204" pitchFamily="34" charset="0"/>
              </a:rPr>
              <a:t>: Before diving into the specific details of the complaint, you start with a warm-up question.</a:t>
            </a:r>
          </a:p>
          <a:p>
            <a:pPr>
              <a:buFont typeface="Arial" panose="020B0604020202020204" pitchFamily="34" charset="0"/>
              <a:buChar char="•"/>
            </a:pPr>
            <a:r>
              <a:rPr lang="en-US" i="1" dirty="0">
                <a:latin typeface="Arial" panose="020B0604020202020204" pitchFamily="34" charset="0"/>
                <a:cs typeface="Arial" panose="020B0604020202020204" pitchFamily="34" charset="0"/>
              </a:rPr>
              <a:t>“Tell me a little bit about yourself. What’s your major? How long have you been attending this university?”</a:t>
            </a: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Why This Works</a:t>
            </a:r>
            <a:r>
              <a:rPr lang="en-US" dirty="0">
                <a:latin typeface="Arial" panose="020B0604020202020204" pitchFamily="34" charset="0"/>
                <a:cs typeface="Arial" panose="020B0604020202020204" pitchFamily="34" charset="0"/>
              </a:rPr>
              <a:t>: This question helps the student feel at ease and gives you insight into their communication style. You learn whether they tend to be more formal or informal in their responses, how detailed or brief they are, and if they are anxious or relaxed. This baseline is essential for interpreting their responses to more sensitive questions later in the interview.</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Scenario 2: Interviewing a Witness Who Is a Faculty Member</a:t>
            </a: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Situation</a:t>
            </a:r>
            <a:r>
              <a:rPr lang="en-US" dirty="0">
                <a:latin typeface="Arial" panose="020B0604020202020204" pitchFamily="34" charset="0"/>
                <a:cs typeface="Arial" panose="020B0604020202020204" pitchFamily="34" charset="0"/>
              </a:rPr>
              <a:t>: You are interviewing a faculty member who witnessed an incident of possible harassment in a classroom.</a:t>
            </a:r>
          </a:p>
          <a:p>
            <a:r>
              <a:rPr lang="en-US" b="1" dirty="0">
                <a:latin typeface="Arial" panose="020B0604020202020204" pitchFamily="34" charset="0"/>
                <a:cs typeface="Arial" panose="020B0604020202020204" pitchFamily="34" charset="0"/>
              </a:rPr>
              <a:t>Approach</a:t>
            </a:r>
            <a:r>
              <a:rPr lang="en-US" dirty="0">
                <a:latin typeface="Arial" panose="020B0604020202020204" pitchFamily="34" charset="0"/>
                <a:cs typeface="Arial" panose="020B0604020202020204" pitchFamily="34" charset="0"/>
              </a:rPr>
              <a:t>: Instead of starting with questions about the incident, you begin with some general questions about their role.</a:t>
            </a:r>
          </a:p>
          <a:p>
            <a:pPr>
              <a:buFont typeface="Arial" panose="020B0604020202020204" pitchFamily="34" charset="0"/>
              <a:buChar char="•"/>
            </a:pPr>
            <a:r>
              <a:rPr lang="en-US" i="1" dirty="0">
                <a:latin typeface="Arial" panose="020B0604020202020204" pitchFamily="34" charset="0"/>
                <a:cs typeface="Arial" panose="020B0604020202020204" pitchFamily="34" charset="0"/>
              </a:rPr>
              <a:t>“Can you tell me a bit about your position here at the university? How long have you been a faculty member?”</a:t>
            </a: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Why This Works</a:t>
            </a:r>
            <a:r>
              <a:rPr lang="en-US" dirty="0">
                <a:latin typeface="Arial" panose="020B0604020202020204" pitchFamily="34" charset="0"/>
                <a:cs typeface="Arial" panose="020B0604020202020204" pitchFamily="34" charset="0"/>
              </a:rPr>
              <a:t>: Asking about their role gives the witness a chance to speak in a more comfortable, professional tone. It also helps you understand their perspective better. Are they long-tenured and authoritative, or are they a newer faculty member? Understanding their background helps set expectations for the depth of their responses and builds rapport.</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Scenario 3: Interviewing a Staff Member Respondent</a:t>
            </a: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Situation</a:t>
            </a:r>
            <a:r>
              <a:rPr lang="en-US" dirty="0">
                <a:latin typeface="Arial" panose="020B0604020202020204" pitchFamily="34" charset="0"/>
                <a:cs typeface="Arial" panose="020B0604020202020204" pitchFamily="34" charset="0"/>
              </a:rPr>
              <a:t>: You are interviewing a staff member who is being accused of workplace misconduct.</a:t>
            </a:r>
          </a:p>
          <a:p>
            <a:r>
              <a:rPr lang="en-US" b="1" dirty="0">
                <a:latin typeface="Arial" panose="020B0604020202020204" pitchFamily="34" charset="0"/>
                <a:cs typeface="Arial" panose="020B0604020202020204" pitchFamily="34" charset="0"/>
              </a:rPr>
              <a:t>Approach</a:t>
            </a:r>
            <a:r>
              <a:rPr lang="en-US" dirty="0">
                <a:latin typeface="Arial" panose="020B0604020202020204" pitchFamily="34" charset="0"/>
                <a:cs typeface="Arial" panose="020B0604020202020204" pitchFamily="34" charset="0"/>
              </a:rPr>
              <a:t>: Before getting into the specifics of the allegations, you start by making the respondent feel comfortable.</a:t>
            </a:r>
          </a:p>
          <a:p>
            <a:pPr>
              <a:buFont typeface="Arial" panose="020B0604020202020204" pitchFamily="34" charset="0"/>
              <a:buChar char="•"/>
            </a:pPr>
            <a:r>
              <a:rPr lang="en-US" i="1" dirty="0">
                <a:latin typeface="Arial" panose="020B0604020202020204" pitchFamily="34" charset="0"/>
                <a:cs typeface="Arial" panose="020B0604020202020204" pitchFamily="34" charset="0"/>
              </a:rPr>
              <a:t>“Can you tell me a little about your role here at the organization? How long have you been with us?”</a:t>
            </a: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Why This Works</a:t>
            </a:r>
            <a:r>
              <a:rPr lang="en-US" dirty="0">
                <a:latin typeface="Arial" panose="020B0604020202020204" pitchFamily="34" charset="0"/>
                <a:cs typeface="Arial" panose="020B0604020202020204" pitchFamily="34" charset="0"/>
              </a:rPr>
              <a:t>: This allows the staff member to discuss their role in a non-confrontational manner. This first question gives you insight into how they view their position within the organization, and whether they come across as confident, defensive, or more reserved. It also provides an opportunity to gauge their comfort level before transitioning into more difficult or contentious questions.</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Scenario 4: Interviewing a Student Respondent</a:t>
            </a: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Situation</a:t>
            </a:r>
            <a:r>
              <a:rPr lang="en-US" dirty="0">
                <a:latin typeface="Arial" panose="020B0604020202020204" pitchFamily="34" charset="0"/>
                <a:cs typeface="Arial" panose="020B0604020202020204" pitchFamily="34" charset="0"/>
              </a:rPr>
              <a:t>: You are interviewing a student who is accused of violating the university’s code of conduct, potentially involving harassment.</a:t>
            </a:r>
          </a:p>
          <a:p>
            <a:r>
              <a:rPr lang="en-US" b="1" dirty="0">
                <a:latin typeface="Arial" panose="020B0604020202020204" pitchFamily="34" charset="0"/>
                <a:cs typeface="Arial" panose="020B0604020202020204" pitchFamily="34" charset="0"/>
              </a:rPr>
              <a:t>Approach</a:t>
            </a:r>
            <a:r>
              <a:rPr lang="en-US" dirty="0">
                <a:latin typeface="Arial" panose="020B0604020202020204" pitchFamily="34" charset="0"/>
                <a:cs typeface="Arial" panose="020B0604020202020204" pitchFamily="34" charset="0"/>
              </a:rPr>
              <a:t>: You start by asking general questions about their experience at the university, so they have time to relax before getting into the specifics of the incident.</a:t>
            </a:r>
          </a:p>
          <a:p>
            <a:pPr>
              <a:buFont typeface="Arial" panose="020B0604020202020204" pitchFamily="34" charset="0"/>
              <a:buChar char="•"/>
            </a:pPr>
            <a:r>
              <a:rPr lang="en-US" i="1" dirty="0">
                <a:latin typeface="Arial" panose="020B0604020202020204" pitchFamily="34" charset="0"/>
                <a:cs typeface="Arial" panose="020B0604020202020204" pitchFamily="34" charset="0"/>
              </a:rPr>
              <a:t>“How long have you been at the university? What are you studying? What’s been your experience here so far?”</a:t>
            </a: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Why This Works</a:t>
            </a:r>
            <a:r>
              <a:rPr lang="en-US" dirty="0">
                <a:latin typeface="Arial" panose="020B0604020202020204" pitchFamily="34" charset="0"/>
                <a:cs typeface="Arial" panose="020B0604020202020204" pitchFamily="34" charset="0"/>
              </a:rPr>
              <a:t>: By easing them into the conversation, you can assess their baseline behavior. Are they eager to explain themselves, do they hesitate, or are they defensive? This approach will also allow you to evaluate their communication style and emotional state, helping you understand how they might react to more pointed questions about the allegation.</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Scenario 5: Interviewing a New Employee Witness</a:t>
            </a: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Situation</a:t>
            </a:r>
            <a:r>
              <a:rPr lang="en-US" dirty="0">
                <a:latin typeface="Arial" panose="020B0604020202020204" pitchFamily="34" charset="0"/>
                <a:cs typeface="Arial" panose="020B0604020202020204" pitchFamily="34" charset="0"/>
              </a:rPr>
              <a:t>: You are interviewing a new employee who witnessed an interaction between two colleagues that might constitute harassment.</a:t>
            </a:r>
          </a:p>
          <a:p>
            <a:r>
              <a:rPr lang="en-US" b="1" dirty="0">
                <a:latin typeface="Arial" panose="020B0604020202020204" pitchFamily="34" charset="0"/>
                <a:cs typeface="Arial" panose="020B0604020202020204" pitchFamily="34" charset="0"/>
              </a:rPr>
              <a:t>Approach</a:t>
            </a:r>
            <a:r>
              <a:rPr lang="en-US" dirty="0">
                <a:latin typeface="Arial" panose="020B0604020202020204" pitchFamily="34" charset="0"/>
                <a:cs typeface="Arial" panose="020B0604020202020204" pitchFamily="34" charset="0"/>
              </a:rPr>
              <a:t>: Instead of diving directly into the event they witnessed, you ask them about their background and their experience in the role.</a:t>
            </a:r>
          </a:p>
          <a:p>
            <a:pPr>
              <a:buFont typeface="Arial" panose="020B0604020202020204" pitchFamily="34" charset="0"/>
              <a:buChar char="•"/>
            </a:pPr>
            <a:r>
              <a:rPr lang="en-US" i="1" dirty="0">
                <a:latin typeface="Arial" panose="020B0604020202020204" pitchFamily="34" charset="0"/>
                <a:cs typeface="Arial" panose="020B0604020202020204" pitchFamily="34" charset="0"/>
              </a:rPr>
              <a:t>“Can you tell me a bit about how long you've been working here and what your role is within the department?”</a:t>
            </a: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Why This Works</a:t>
            </a:r>
            <a:r>
              <a:rPr lang="en-US" dirty="0">
                <a:latin typeface="Arial" panose="020B0604020202020204" pitchFamily="34" charset="0"/>
                <a:cs typeface="Arial" panose="020B0604020202020204" pitchFamily="34" charset="0"/>
              </a:rPr>
              <a:t>: By asking about their role first, you allow them to settle into the conversation and you get a feel for how comfortable they are in discussing workplace matters. Since this is a new employee, their response could help you gauge whether they feel comfortable speaking up or whether they are still unsure about their position within the organization.</a:t>
            </a:r>
          </a:p>
          <a:p>
            <a:endParaRPr lang="en-US" dirty="0">
              <a:latin typeface="Arial" panose="020B0604020202020204" pitchFamily="34" charset="0"/>
              <a:cs typeface="Arial" panose="020B0604020202020204" pitchFamily="34" charset="0"/>
            </a:endParaRPr>
          </a:p>
          <a:p>
            <a:pPr marL="0" indent="0">
              <a:buFontTx/>
              <a:buNone/>
            </a:pPr>
            <a:endParaRPr lang="en-US" dirty="0">
              <a:solidFill>
                <a:prstClr val="black"/>
              </a:solidFill>
              <a:latin typeface="Arial" panose="020B0604020202020204" pitchFamily="34" charset="0"/>
              <a:ea typeface="Verdana"/>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11278542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latin typeface="Arial" panose="020B0604020202020204" pitchFamily="34" charset="0"/>
                <a:cs typeface="Arial" panose="020B0604020202020204" pitchFamily="34" charset="0"/>
              </a:rPr>
              <a:t>What is the difference between empathy and sympathy?</a:t>
            </a:r>
          </a:p>
          <a:p>
            <a:pPr algn="l"/>
            <a:endParaRPr lang="en-US" dirty="0">
              <a:latin typeface="Arial" panose="020B0604020202020204" pitchFamily="34" charset="0"/>
              <a:cs typeface="Arial" panose="020B0604020202020204" pitchFamily="34" charset="0"/>
            </a:endParaRPr>
          </a:p>
          <a:p>
            <a:pPr algn="l"/>
            <a:r>
              <a:rPr lang="en-US" b="1" dirty="0">
                <a:latin typeface="Arial" panose="020B0604020202020204" pitchFamily="34" charset="0"/>
                <a:cs typeface="Arial" panose="020B0604020202020204" pitchFamily="34" charset="0"/>
              </a:rPr>
              <a:t>Empathy</a:t>
            </a:r>
            <a:r>
              <a:rPr lang="en-US" dirty="0">
                <a:latin typeface="Arial" panose="020B0604020202020204" pitchFamily="34" charset="0"/>
                <a:cs typeface="Arial" panose="020B0604020202020204" pitchFamily="34" charset="0"/>
              </a:rPr>
              <a:t> is an understanding and sharing the feelings of another person, often putting yourself in their shoes. It’s a deep emotional connection.</a:t>
            </a:r>
          </a:p>
          <a:p>
            <a:pPr algn="l"/>
            <a:endParaRPr lang="en-US" dirty="0">
              <a:latin typeface="Arial" panose="020B0604020202020204" pitchFamily="34" charset="0"/>
              <a:cs typeface="Arial" panose="020B0604020202020204" pitchFamily="34" charset="0"/>
            </a:endParaRPr>
          </a:p>
          <a:p>
            <a:pPr algn="l"/>
            <a:r>
              <a:rPr lang="en-US" b="1" dirty="0">
                <a:latin typeface="Arial" panose="020B0604020202020204" pitchFamily="34" charset="0"/>
                <a:cs typeface="Arial" panose="020B0604020202020204" pitchFamily="34" charset="0"/>
              </a:rPr>
              <a:t>Sympathy</a:t>
            </a:r>
            <a:r>
              <a:rPr lang="en-US" dirty="0">
                <a:latin typeface="Arial" panose="020B0604020202020204" pitchFamily="34" charset="0"/>
                <a:cs typeface="Arial" panose="020B0604020202020204" pitchFamily="34" charset="0"/>
              </a:rPr>
              <a:t> is acknowledging someone's emptions/story without necessarily sharing the same feelings. It’s a more compassionate acknowledgment or expression of care for another’s situation without directly feeling what they feel.</a:t>
            </a:r>
          </a:p>
          <a:p>
            <a:pPr algn="l"/>
            <a:endParaRPr lang="en-US"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Imagine you have an interview and the person is sharing their sexual harassment details. </a:t>
            </a:r>
          </a:p>
          <a:p>
            <a:pPr algn="l"/>
            <a:endParaRPr lang="en-US" dirty="0">
              <a:latin typeface="Arial" panose="020B0604020202020204" pitchFamily="34" charset="0"/>
              <a:cs typeface="Arial" panose="020B0604020202020204" pitchFamily="34" charset="0"/>
            </a:endParaRPr>
          </a:p>
          <a:p>
            <a:pPr algn="l"/>
            <a:r>
              <a:rPr lang="en-US" b="1" dirty="0">
                <a:latin typeface="Arial" panose="020B0604020202020204" pitchFamily="34" charset="0"/>
                <a:cs typeface="Arial" panose="020B0604020202020204" pitchFamily="34" charset="0"/>
              </a:rPr>
              <a:t>Empathy</a:t>
            </a:r>
            <a:r>
              <a:rPr lang="en-US" dirty="0">
                <a:latin typeface="Arial" panose="020B0604020202020204" pitchFamily="34" charset="0"/>
                <a:cs typeface="Arial" panose="020B0604020202020204" pitchFamily="34" charset="0"/>
              </a:rPr>
              <a:t> would involve understanding their story, possibly recalling a time when you experienced something similar, and offering assistance or sharing coping strategies. </a:t>
            </a:r>
          </a:p>
          <a:p>
            <a:pPr algn="l"/>
            <a:endParaRPr lang="en-US"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How can we show empathy without agreeing?</a:t>
            </a:r>
          </a:p>
          <a:p>
            <a:pPr algn="l"/>
            <a:r>
              <a:rPr lang="en-US" dirty="0">
                <a:latin typeface="Arial" panose="020B0604020202020204" pitchFamily="34" charset="0"/>
                <a:cs typeface="Arial" panose="020B0604020202020204" pitchFamily="34" charset="0"/>
              </a:rPr>
              <a:t>- acknowledging their story is difficult to share. </a:t>
            </a:r>
          </a:p>
          <a:p>
            <a:pPr marL="171450" indent="-171450" algn="l">
              <a:buFontTx/>
              <a:buChar char="-"/>
            </a:pPr>
            <a:r>
              <a:rPr lang="en-US" dirty="0">
                <a:latin typeface="Arial" panose="020B0604020202020204" pitchFamily="34" charset="0"/>
                <a:cs typeface="Arial" panose="020B0604020202020204" pitchFamily="34" charset="0"/>
              </a:rPr>
              <a:t>Ensuring supportive measures have been offered. </a:t>
            </a:r>
          </a:p>
          <a:p>
            <a:pPr marL="171450" indent="-171450" algn="l">
              <a:buFontTx/>
              <a:buChar char="-"/>
            </a:pPr>
            <a:r>
              <a:rPr lang="en-US" dirty="0">
                <a:latin typeface="Arial" panose="020B0604020202020204" pitchFamily="34" charset="0"/>
                <a:cs typeface="Arial" panose="020B0604020202020204" pitchFamily="34" charset="0"/>
              </a:rPr>
              <a:t>For instance, saying, “I can see that this is challenging for you to share. Let me know if you need help getting in touch with support services.”</a:t>
            </a:r>
          </a:p>
          <a:p>
            <a:pPr algn="l"/>
            <a:endParaRPr lang="en-US"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Acknowledge that a person may be experiencing the effect of a traumatic event, but understand that you cannot diagnose whether or not trauma is present</a:t>
            </a:r>
          </a:p>
          <a:p>
            <a:pPr algn="l"/>
            <a:r>
              <a:rPr lang="en-US" dirty="0">
                <a:latin typeface="Arial" panose="020B0604020202020204" pitchFamily="34" charset="0"/>
                <a:cs typeface="Arial" panose="020B0604020202020204" pitchFamily="34" charset="0"/>
              </a:rPr>
              <a:t>If a person is getting emotional, offer the option of a break. </a:t>
            </a:r>
          </a:p>
          <a:p>
            <a:pPr algn="l"/>
            <a:r>
              <a:rPr lang="en-US" dirty="0">
                <a:latin typeface="Arial" panose="020B0604020202020204" pitchFamily="34" charset="0"/>
                <a:cs typeface="Arial" panose="020B0604020202020204" pitchFamily="34" charset="0"/>
              </a:rPr>
              <a:t>Don’t try to “fix” their emotions; they are allowed to be angry, cry, etc.</a:t>
            </a:r>
          </a:p>
          <a:p>
            <a:pPr algn="l"/>
            <a:endParaRPr lang="en-US"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One of the keys to being a successful investigator is never becoming an issue in the investigation. By conducting oneself professionally and avoiding judgment and unnecessary confrontations, the focus of the investigation remains where it should be – on the parties and on the evidence.</a:t>
            </a:r>
          </a:p>
          <a:p>
            <a:pPr algn="l"/>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Impartial</a:t>
            </a:r>
            <a:r>
              <a:rPr lang="en-US" dirty="0">
                <a:latin typeface="Arial" panose="020B0604020202020204" pitchFamily="34" charset="0"/>
                <a:cs typeface="Arial" panose="020B0604020202020204" pitchFamily="34" charset="0"/>
              </a:rPr>
              <a:t> and </a:t>
            </a:r>
            <a:r>
              <a:rPr lang="en-US" b="1" dirty="0">
                <a:latin typeface="Arial" panose="020B0604020202020204" pitchFamily="34" charset="0"/>
                <a:cs typeface="Arial" panose="020B0604020202020204" pitchFamily="34" charset="0"/>
              </a:rPr>
              <a:t>detached</a:t>
            </a:r>
            <a:r>
              <a:rPr lang="en-US" dirty="0">
                <a:latin typeface="Arial" panose="020B0604020202020204" pitchFamily="34" charset="0"/>
                <a:cs typeface="Arial" panose="020B0604020202020204" pitchFamily="34" charset="0"/>
              </a:rPr>
              <a:t> are related but not the same thing. Here's how they differ:</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Impartial:</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Definition</a:t>
            </a:r>
            <a:r>
              <a:rPr lang="en-US" dirty="0">
                <a:latin typeface="Arial" panose="020B0604020202020204" pitchFamily="34" charset="0"/>
                <a:cs typeface="Arial" panose="020B0604020202020204" pitchFamily="34" charset="0"/>
              </a:rPr>
              <a:t>: Being impartial means being fair and unbiased, without favoring one party over another. An impartial investigator evaluates the facts and evidence without letting personal feelings, relationships, or preconceived notions influence their judgment.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Focus</a:t>
            </a:r>
            <a:r>
              <a:rPr lang="en-US" dirty="0">
                <a:latin typeface="Arial" panose="020B0604020202020204" pitchFamily="34" charset="0"/>
                <a:cs typeface="Arial" panose="020B0604020202020204" pitchFamily="34" charset="0"/>
              </a:rPr>
              <a:t>: The key focus of impartiality is on </a:t>
            </a:r>
            <a:r>
              <a:rPr lang="en-US" b="1" dirty="0">
                <a:latin typeface="Arial" panose="020B0604020202020204" pitchFamily="34" charset="0"/>
                <a:cs typeface="Arial" panose="020B0604020202020204" pitchFamily="34" charset="0"/>
              </a:rPr>
              <a:t>fairness</a:t>
            </a:r>
            <a:r>
              <a:rPr lang="en-US" dirty="0">
                <a:latin typeface="Arial" panose="020B0604020202020204" pitchFamily="34" charset="0"/>
                <a:cs typeface="Arial" panose="020B0604020202020204" pitchFamily="34" charset="0"/>
              </a:rPr>
              <a:t> and </a:t>
            </a:r>
            <a:r>
              <a:rPr lang="en-US" b="1" dirty="0">
                <a:latin typeface="Arial" panose="020B0604020202020204" pitchFamily="34" charset="0"/>
                <a:cs typeface="Arial" panose="020B0604020202020204" pitchFamily="34" charset="0"/>
              </a:rPr>
              <a:t>objectivity</a:t>
            </a:r>
            <a:r>
              <a:rPr lang="en-US" dirty="0">
                <a:latin typeface="Arial" panose="020B0604020202020204" pitchFamily="34" charset="0"/>
                <a:cs typeface="Arial" panose="020B0604020202020204" pitchFamily="34" charset="0"/>
              </a:rPr>
              <a:t>. An impartial investigator does not take sides and ensures that all parties involved are treated equally.</a:t>
            </a: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Detached:</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Definition</a:t>
            </a:r>
            <a:r>
              <a:rPr lang="en-US" dirty="0">
                <a:latin typeface="Arial" panose="020B0604020202020204" pitchFamily="34" charset="0"/>
                <a:cs typeface="Arial" panose="020B0604020202020204" pitchFamily="34" charset="0"/>
              </a:rPr>
              <a:t>: Being detached refers to maintaining an emotional distance and neutrality, not allowing personal emotions, sympathies, or biases to influence the investigation. A detached investigator avoids getting emotionally involved in the case, staying focused purely on the facts and the process.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Focus</a:t>
            </a:r>
            <a:r>
              <a:rPr lang="en-US" dirty="0">
                <a:latin typeface="Arial" panose="020B0604020202020204" pitchFamily="34" charset="0"/>
                <a:cs typeface="Arial" panose="020B0604020202020204" pitchFamily="34" charset="0"/>
              </a:rPr>
              <a:t>: The focus of detachment is on </a:t>
            </a:r>
            <a:r>
              <a:rPr lang="en-US" b="1" dirty="0">
                <a:latin typeface="Arial" panose="020B0604020202020204" pitchFamily="34" charset="0"/>
                <a:cs typeface="Arial" panose="020B0604020202020204" pitchFamily="34" charset="0"/>
              </a:rPr>
              <a:t>emotional neutrality</a:t>
            </a:r>
            <a:r>
              <a:rPr lang="en-US" dirty="0">
                <a:latin typeface="Arial" panose="020B0604020202020204" pitchFamily="34" charset="0"/>
                <a:cs typeface="Arial" panose="020B0604020202020204" pitchFamily="34" charset="0"/>
              </a:rPr>
              <a:t> and </a:t>
            </a:r>
            <a:r>
              <a:rPr lang="en-US" b="1" dirty="0">
                <a:latin typeface="Arial" panose="020B0604020202020204" pitchFamily="34" charset="0"/>
                <a:cs typeface="Arial" panose="020B0604020202020204" pitchFamily="34" charset="0"/>
              </a:rPr>
              <a:t>self-control</a:t>
            </a:r>
            <a:r>
              <a:rPr lang="en-US" dirty="0">
                <a:latin typeface="Arial" panose="020B0604020202020204" pitchFamily="34" charset="0"/>
                <a:cs typeface="Arial" panose="020B0604020202020204" pitchFamily="34" charset="0"/>
              </a:rPr>
              <a:t>. A detached investigator is able to remain calm and objective, preventing emotional reactions from clouding their judgment.</a:t>
            </a: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Key Differences: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Impartiality</a:t>
            </a:r>
            <a:r>
              <a:rPr lang="en-US" dirty="0">
                <a:latin typeface="Arial" panose="020B0604020202020204" pitchFamily="34" charset="0"/>
                <a:cs typeface="Arial" panose="020B0604020202020204" pitchFamily="34" charset="0"/>
              </a:rPr>
              <a:t> is more about the investigator's </a:t>
            </a:r>
            <a:r>
              <a:rPr lang="en-US" b="1" dirty="0">
                <a:latin typeface="Arial" panose="020B0604020202020204" pitchFamily="34" charset="0"/>
                <a:cs typeface="Arial" panose="020B0604020202020204" pitchFamily="34" charset="0"/>
              </a:rPr>
              <a:t>fairness</a:t>
            </a:r>
            <a:r>
              <a:rPr lang="en-US" dirty="0">
                <a:latin typeface="Arial" panose="020B0604020202020204" pitchFamily="34" charset="0"/>
                <a:cs typeface="Arial" panose="020B0604020202020204" pitchFamily="34" charset="0"/>
              </a:rPr>
              <a:t> in their decision-making, ensuring they don't show preference to either side based on the facts and evidence.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Detachment</a:t>
            </a:r>
            <a:r>
              <a:rPr lang="en-US" dirty="0">
                <a:latin typeface="Arial" panose="020B0604020202020204" pitchFamily="34" charset="0"/>
                <a:cs typeface="Arial" panose="020B0604020202020204" pitchFamily="34" charset="0"/>
              </a:rPr>
              <a:t> is about the investigator's </a:t>
            </a:r>
            <a:r>
              <a:rPr lang="en-US" b="1" dirty="0">
                <a:latin typeface="Arial" panose="020B0604020202020204" pitchFamily="34" charset="0"/>
                <a:cs typeface="Arial" panose="020B0604020202020204" pitchFamily="34" charset="0"/>
              </a:rPr>
              <a:t>emotional control</a:t>
            </a:r>
            <a:r>
              <a:rPr lang="en-US" dirty="0">
                <a:latin typeface="Arial" panose="020B0604020202020204" pitchFamily="34" charset="0"/>
                <a:cs typeface="Arial" panose="020B0604020202020204" pitchFamily="34" charset="0"/>
              </a:rPr>
              <a:t>, ensuring they don't allow personal feelings or emotional connections to interfere with their judgment.</a:t>
            </a:r>
          </a:p>
          <a:p>
            <a:pPr algn="l"/>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41416669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73CC9-FA8B-C4A6-7F85-9D146A7C5B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16F6AA-0EEC-0912-26C4-B37C9C7575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318B6C-BB5D-73EE-E7DF-6981D9F240A9}"/>
              </a:ext>
            </a:extLst>
          </p:cNvPr>
          <p:cNvSpPr>
            <a:spLocks noGrp="1"/>
          </p:cNvSpPr>
          <p:nvPr>
            <p:ph type="body" idx="1"/>
          </p:nvPr>
        </p:nvSpPr>
        <p:spPr/>
        <p:txBody>
          <a:bodyPr/>
          <a:lstStyle/>
          <a:p>
            <a:r>
              <a:rPr lang="en-US" b="1" dirty="0"/>
              <a:t>Icebreaker Questions:</a:t>
            </a:r>
          </a:p>
          <a:p>
            <a:pPr>
              <a:buFont typeface="+mj-lt"/>
              <a:buAutoNum type="arabicPeriod"/>
            </a:pPr>
            <a:r>
              <a:rPr lang="en-US" b="1" dirty="0"/>
              <a:t>If you could instantly become an expert in any skill or field, what would it be and why?</a:t>
            </a:r>
            <a:endParaRPr lang="en-US" dirty="0"/>
          </a:p>
          <a:p>
            <a:pPr marL="742950" lvl="1" indent="-285750">
              <a:buFont typeface="+mj-lt"/>
              <a:buAutoNum type="arabicPeriod"/>
            </a:pPr>
            <a:r>
              <a:rPr lang="en-US" dirty="0"/>
              <a:t>A great question to learn about people's interests and aspirations in a lighthearted way!</a:t>
            </a:r>
          </a:p>
          <a:p>
            <a:pPr marL="457200" lvl="1" indent="0">
              <a:buFont typeface="+mj-lt"/>
              <a:buNone/>
            </a:pPr>
            <a:endParaRPr lang="en-US" dirty="0"/>
          </a:p>
          <a:p>
            <a:pPr marL="742950" lvl="1" indent="-285750">
              <a:buFont typeface="+mj-lt"/>
              <a:buAutoNum type="arabicPeriod"/>
            </a:pPr>
            <a:endParaRPr lang="en-US" dirty="0"/>
          </a:p>
          <a:p>
            <a:pPr marL="457200" lvl="1" indent="0">
              <a:buFont typeface="+mj-lt"/>
              <a:buNone/>
            </a:pPr>
            <a:endParaRPr lang="en-US" dirty="0"/>
          </a:p>
          <a:p>
            <a:pPr>
              <a:buFont typeface="+mj-lt"/>
              <a:buAutoNum type="arabicPeriod"/>
            </a:pPr>
            <a:r>
              <a:rPr lang="en-US" b="1" dirty="0"/>
              <a:t>What’s the most random thing you’ve Googled recently?</a:t>
            </a:r>
            <a:endParaRPr lang="en-US" dirty="0"/>
          </a:p>
          <a:p>
            <a:pPr marL="742950" lvl="1" indent="-285750">
              <a:buFont typeface="+mj-lt"/>
              <a:buAutoNum type="arabicPeriod"/>
            </a:pPr>
            <a:r>
              <a:rPr lang="en-US" dirty="0"/>
              <a:t>A fun way to hear about quirky, interesting, or funny searches people have made.</a:t>
            </a:r>
          </a:p>
          <a:p>
            <a:pPr>
              <a:buFont typeface="+mj-lt"/>
              <a:buAutoNum type="arabicPeriod"/>
            </a:pPr>
            <a:r>
              <a:rPr lang="en-US" b="1" dirty="0"/>
              <a:t>If you could have any superpower for one day, what would you choose?</a:t>
            </a:r>
            <a:endParaRPr lang="en-US" dirty="0"/>
          </a:p>
          <a:p>
            <a:pPr marL="742950" lvl="1" indent="-285750">
              <a:buFont typeface="+mj-lt"/>
              <a:buAutoNum type="arabicPeriod"/>
            </a:pPr>
            <a:r>
              <a:rPr lang="en-US" dirty="0"/>
              <a:t>This opens up creative and humorous conversations, and you’ll learn something interesting about your colleagues.</a:t>
            </a:r>
          </a:p>
          <a:p>
            <a:pPr>
              <a:buFont typeface="+mj-lt"/>
              <a:buAutoNum type="arabicPeriod"/>
            </a:pPr>
            <a:r>
              <a:rPr lang="en-US" b="1" dirty="0"/>
              <a:t>If you were a vegetable, what kind would you be and why?</a:t>
            </a:r>
            <a:endParaRPr lang="en-US" dirty="0"/>
          </a:p>
          <a:p>
            <a:pPr marL="742950" lvl="1" indent="-285750">
              <a:buFont typeface="+mj-lt"/>
              <a:buAutoNum type="arabicPeriod"/>
            </a:pPr>
            <a:r>
              <a:rPr lang="en-US" dirty="0"/>
              <a:t>Silly, but it can lead to some fun and unexpected responses, plus it helps people feel more relaxed.</a:t>
            </a:r>
          </a:p>
          <a:p>
            <a:pPr>
              <a:buFont typeface="+mj-lt"/>
              <a:buAutoNum type="arabicPeriod"/>
            </a:pPr>
            <a:r>
              <a:rPr lang="en-US" b="1" dirty="0"/>
              <a:t>What’s the worst haircut you’ve ever had?</a:t>
            </a:r>
            <a:endParaRPr lang="en-US" dirty="0"/>
          </a:p>
          <a:p>
            <a:pPr marL="742950" lvl="1" indent="-285750">
              <a:buFont typeface="+mj-lt"/>
              <a:buAutoNum type="arabicPeriod"/>
            </a:pPr>
            <a:r>
              <a:rPr lang="en-US" dirty="0"/>
              <a:t>People are usually happy to share funny or embarrassing stories about past haircuts, which creates bonding moments.</a:t>
            </a:r>
          </a:p>
          <a:p>
            <a:pPr>
              <a:buFont typeface="+mj-lt"/>
              <a:buAutoNum type="arabicPeriod"/>
            </a:pPr>
            <a:r>
              <a:rPr lang="en-US" b="1" dirty="0"/>
              <a:t>What’s your go-to karaoke song, or what would it be if you had to perform?</a:t>
            </a:r>
            <a:endParaRPr lang="en-US" dirty="0"/>
          </a:p>
          <a:p>
            <a:pPr marL="742950" lvl="1" indent="-285750">
              <a:buFont typeface="+mj-lt"/>
              <a:buAutoNum type="arabicPeriod"/>
            </a:pPr>
            <a:r>
              <a:rPr lang="en-US" dirty="0"/>
              <a:t>This question often leads to laughter and may reveal some hidden talents!</a:t>
            </a:r>
          </a:p>
          <a:p>
            <a:pPr>
              <a:buFont typeface="+mj-lt"/>
              <a:buAutoNum type="arabicPeriod"/>
            </a:pPr>
            <a:r>
              <a:rPr lang="en-US" b="1" dirty="0"/>
              <a:t>If animals could talk, which one do you think would be the funniest to have a conversation with?</a:t>
            </a:r>
            <a:endParaRPr lang="en-US" dirty="0"/>
          </a:p>
          <a:p>
            <a:pPr marL="742950" lvl="1" indent="-285750">
              <a:buFont typeface="+mj-lt"/>
              <a:buAutoNum type="arabicPeriod"/>
            </a:pPr>
            <a:r>
              <a:rPr lang="en-US" dirty="0"/>
              <a:t>A lighthearted way to get people thinking and laughing together.</a:t>
            </a:r>
          </a:p>
          <a:p>
            <a:pPr>
              <a:buFont typeface="+mj-lt"/>
              <a:buAutoNum type="arabicPeriod"/>
            </a:pPr>
            <a:r>
              <a:rPr lang="en-US" b="1" dirty="0"/>
              <a:t>What’s your "guilty pleasure" TV show or movie?</a:t>
            </a:r>
            <a:endParaRPr lang="en-US" dirty="0"/>
          </a:p>
          <a:p>
            <a:pPr marL="742950" lvl="1" indent="-285750">
              <a:buFont typeface="+mj-lt"/>
              <a:buAutoNum type="arabicPeriod"/>
            </a:pPr>
            <a:r>
              <a:rPr lang="en-US" dirty="0"/>
              <a:t>This opens up fun conversations and can spark discussions about shared interests.</a:t>
            </a:r>
          </a:p>
          <a:p>
            <a:pPr>
              <a:buFont typeface="+mj-lt"/>
              <a:buAutoNum type="arabicPeriod"/>
            </a:pPr>
            <a:r>
              <a:rPr lang="en-US" b="1" dirty="0"/>
              <a:t>If you could live in any fictional world (from books, movies, etc.), which one would it be and why?</a:t>
            </a:r>
            <a:endParaRPr lang="en-US" dirty="0"/>
          </a:p>
          <a:p>
            <a:pPr marL="742950" lvl="1" indent="-285750">
              <a:buFont typeface="+mj-lt"/>
              <a:buAutoNum type="arabicPeriod"/>
            </a:pPr>
            <a:r>
              <a:rPr lang="en-US" dirty="0"/>
              <a:t>It’s a fun question that encourages creativity and imagination.</a:t>
            </a:r>
          </a:p>
          <a:p>
            <a:pPr>
              <a:buFont typeface="+mj-lt"/>
              <a:buAutoNum type="arabicPeriod"/>
            </a:pPr>
            <a:r>
              <a:rPr lang="en-US" b="1" dirty="0"/>
              <a:t>What’s your go-to order at a coffee shop or café?</a:t>
            </a:r>
            <a:endParaRPr lang="en-US" dirty="0"/>
          </a:p>
          <a:p>
            <a:pPr marL="742950" lvl="1" indent="-285750">
              <a:buFont typeface="+mj-lt"/>
              <a:buAutoNum type="arabicPeriod"/>
            </a:pPr>
            <a:r>
              <a:rPr lang="en-US" dirty="0"/>
              <a:t>This is an easy question to get people talking about their preferences and can lead to bonding over shared tastes.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18BE2C7-4DAC-2992-9E22-935CDCC7ADF1}"/>
              </a:ext>
            </a:extLst>
          </p:cNvPr>
          <p:cNvSpPr>
            <a:spLocks noGrp="1"/>
          </p:cNvSpPr>
          <p:nvPr>
            <p:ph type="sldNum" sz="quarter" idx="10"/>
          </p:nvPr>
        </p:nvSpPr>
        <p:spPr/>
        <p:txBody>
          <a:bodyPr/>
          <a:lstStyle/>
          <a:p>
            <a:fld id="{1A039E17-BEEE-45B0-A1B7-830DEB7C1347}"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8946779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BC466-148D-17BA-F29B-08F6AEB96D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121E03-97D1-9BE5-D8E1-A46AE95332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734886-9C02-1BB0-0D5C-C0BFC1F0EBFF}"/>
              </a:ext>
            </a:extLst>
          </p:cNvPr>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Scenario 1: Complainant Describes Emotional Distress</a:t>
            </a: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Empathy</a:t>
            </a:r>
            <a:r>
              <a:rPr lang="en-US" dirty="0">
                <a:latin typeface="Arial" panose="020B0604020202020204" pitchFamily="34" charset="0"/>
                <a:cs typeface="Arial" panose="020B0604020202020204" pitchFamily="34" charset="0"/>
              </a:rPr>
              <a:t>:</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Investigator</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"I can understand how overwhelming this situation must be for you. Can you share with me more about how this has been affecting your day-to-day life?"</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Why It's Empathy</a:t>
            </a:r>
            <a:r>
              <a:rPr lang="en-US" dirty="0">
                <a:latin typeface="Arial" panose="020B0604020202020204" pitchFamily="34" charset="0"/>
                <a:cs typeface="Arial" panose="020B0604020202020204" pitchFamily="34" charset="0"/>
              </a:rPr>
              <a:t>: The investigator acknowledges the emotions and expresses understanding without taking on the same feelings or offering pity. This allows the complainant to feel heard and validated while maintaining neutrality.</a:t>
            </a:r>
          </a:p>
          <a:p>
            <a:r>
              <a:rPr lang="en-US" b="1" dirty="0">
                <a:latin typeface="Arial" panose="020B0604020202020204" pitchFamily="34" charset="0"/>
                <a:cs typeface="Arial" panose="020B0604020202020204" pitchFamily="34" charset="0"/>
              </a:rPr>
              <a:t>Sympathy</a:t>
            </a:r>
            <a:r>
              <a:rPr lang="en-US" dirty="0">
                <a:latin typeface="Arial" panose="020B0604020202020204" pitchFamily="34" charset="0"/>
                <a:cs typeface="Arial" panose="020B0604020202020204" pitchFamily="34" charset="0"/>
              </a:rPr>
              <a:t>:</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Investigator</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"That sounds terrible, I feel so bad for you. I can't imagine what you're going through."</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Why It's Sympathy</a:t>
            </a:r>
            <a:r>
              <a:rPr lang="en-US" dirty="0">
                <a:latin typeface="Arial" panose="020B0604020202020204" pitchFamily="34" charset="0"/>
                <a:cs typeface="Arial" panose="020B0604020202020204" pitchFamily="34" charset="0"/>
              </a:rPr>
              <a:t>: While it may seem supportive, sympathy can unintentionally shift the focus to the investigator's emotional response, which risks losing the necessary neutrality to maintain an objective investigation.</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Scenario 2: Respondent Denies the Allegation</a:t>
            </a:r>
          </a:p>
          <a:p>
            <a:r>
              <a:rPr lang="en-US" b="1" dirty="0">
                <a:latin typeface="Arial" panose="020B0604020202020204" pitchFamily="34" charset="0"/>
                <a:cs typeface="Arial" panose="020B0604020202020204" pitchFamily="34" charset="0"/>
              </a:rPr>
              <a:t>Empathy</a:t>
            </a:r>
            <a:r>
              <a:rPr lang="en-US" dirty="0">
                <a:latin typeface="Arial" panose="020B0604020202020204" pitchFamily="34" charset="0"/>
                <a:cs typeface="Arial" panose="020B0604020202020204" pitchFamily="34" charset="0"/>
              </a:rPr>
              <a:t>:</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Investigator</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"I hear that you’re feeling frustrated by the accusations. Let’s explore your side of the story in more detail so I can fully understand your perspective."</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Why It's Empathy</a:t>
            </a:r>
            <a:r>
              <a:rPr lang="en-US" dirty="0">
                <a:latin typeface="Arial" panose="020B0604020202020204" pitchFamily="34" charset="0"/>
                <a:cs typeface="Arial" panose="020B0604020202020204" pitchFamily="34" charset="0"/>
              </a:rPr>
              <a:t>: The investigator listens to the respondent’s feelings and focuses on understanding their viewpoint, which helps keep the conversation neutral and fact-based.</a:t>
            </a:r>
          </a:p>
          <a:p>
            <a:r>
              <a:rPr lang="en-US" b="1" dirty="0">
                <a:latin typeface="Arial" panose="020B0604020202020204" pitchFamily="34" charset="0"/>
                <a:cs typeface="Arial" panose="020B0604020202020204" pitchFamily="34" charset="0"/>
              </a:rPr>
              <a:t>Sympathy</a:t>
            </a:r>
            <a:r>
              <a:rPr lang="en-US" dirty="0">
                <a:latin typeface="Arial" panose="020B0604020202020204" pitchFamily="34" charset="0"/>
                <a:cs typeface="Arial" panose="020B0604020202020204" pitchFamily="34" charset="0"/>
              </a:rPr>
              <a:t>:</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Investigator</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"I can’t believe someone would say something like that about you. That must be really hard."</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Why It's Sympathy</a:t>
            </a:r>
            <a:r>
              <a:rPr lang="en-US" dirty="0">
                <a:latin typeface="Arial" panose="020B0604020202020204" pitchFamily="34" charset="0"/>
                <a:cs typeface="Arial" panose="020B0604020202020204" pitchFamily="34" charset="0"/>
              </a:rPr>
              <a:t>: While this statement may be intended to comfort, it can imply a bias in favor of the respondent, which could undermine the investigator's impartiality in the process.</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Scenario 3: Witness Shares a Traumatic Event</a:t>
            </a:r>
          </a:p>
          <a:p>
            <a:r>
              <a:rPr lang="en-US" b="1" dirty="0">
                <a:latin typeface="Arial" panose="020B0604020202020204" pitchFamily="34" charset="0"/>
                <a:cs typeface="Arial" panose="020B0604020202020204" pitchFamily="34" charset="0"/>
              </a:rPr>
              <a:t>Empathy</a:t>
            </a:r>
            <a:r>
              <a:rPr lang="en-US" dirty="0">
                <a:latin typeface="Arial" panose="020B0604020202020204" pitchFamily="34" charset="0"/>
                <a:cs typeface="Arial" panose="020B0604020202020204" pitchFamily="34" charset="0"/>
              </a:rPr>
              <a:t>:</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Investigator</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"That sounds like a really challenging experience. Can you tell me more about what happened and how it might relate to the situation we’re investigating?"</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Why It's Empathy</a:t>
            </a:r>
            <a:r>
              <a:rPr lang="en-US" dirty="0">
                <a:latin typeface="Arial" panose="020B0604020202020204" pitchFamily="34" charset="0"/>
                <a:cs typeface="Arial" panose="020B0604020202020204" pitchFamily="34" charset="0"/>
              </a:rPr>
              <a:t>: The investigator acknowledges the difficulty of the situation but redirects the conversation back to the facts relevant to the investigation, maintaining neutrality.</a:t>
            </a:r>
          </a:p>
          <a:p>
            <a:r>
              <a:rPr lang="en-US" b="1" dirty="0">
                <a:latin typeface="Arial" panose="020B0604020202020204" pitchFamily="34" charset="0"/>
                <a:cs typeface="Arial" panose="020B0604020202020204" pitchFamily="34" charset="0"/>
              </a:rPr>
              <a:t>Sympathy</a:t>
            </a:r>
            <a:r>
              <a:rPr lang="en-US" dirty="0">
                <a:latin typeface="Arial" panose="020B0604020202020204" pitchFamily="34" charset="0"/>
                <a:cs typeface="Arial" panose="020B0604020202020204" pitchFamily="34" charset="0"/>
              </a:rPr>
              <a:t>:</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Investigator</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"That’s awful. I can’t believe you had to go through that. I really feel for you."</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Why It's Sympathy</a:t>
            </a:r>
            <a:r>
              <a:rPr lang="en-US" dirty="0">
                <a:latin typeface="Arial" panose="020B0604020202020204" pitchFamily="34" charset="0"/>
                <a:cs typeface="Arial" panose="020B0604020202020204" pitchFamily="34" charset="0"/>
              </a:rPr>
              <a:t>: While sympathy expresses emotional support, it also shifts focus away from the facts and could create a biased tone in the investigation. The investigator is aligning emotionally with the witness rather than staying neutral.</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Scenario 4: Complainant Describes Retaliation Concerns</a:t>
            </a:r>
          </a:p>
          <a:p>
            <a:r>
              <a:rPr lang="en-US" b="1" dirty="0">
                <a:latin typeface="Arial" panose="020B0604020202020204" pitchFamily="34" charset="0"/>
                <a:cs typeface="Arial" panose="020B0604020202020204" pitchFamily="34" charset="0"/>
              </a:rPr>
              <a:t>Empathy</a:t>
            </a:r>
            <a:r>
              <a:rPr lang="en-US" dirty="0">
                <a:latin typeface="Arial" panose="020B0604020202020204" pitchFamily="34" charset="0"/>
                <a:cs typeface="Arial" panose="020B0604020202020204" pitchFamily="34" charset="0"/>
              </a:rPr>
              <a:t>:</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Investigator</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"I understand your concern about retaliation. Let’s go over the steps we’ll take to ensure your safety and privacy throughout this process."</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Why It's Empathy</a:t>
            </a:r>
            <a:r>
              <a:rPr lang="en-US" dirty="0">
                <a:latin typeface="Arial" panose="020B0604020202020204" pitchFamily="34" charset="0"/>
                <a:cs typeface="Arial" panose="020B0604020202020204" pitchFamily="34" charset="0"/>
              </a:rPr>
              <a:t>: The investigator acknowledges the complainant’s concern but immediately shifts to providing practical solutions, demonstrating an understanding of their concerns while focusing on the process.</a:t>
            </a:r>
          </a:p>
          <a:p>
            <a:r>
              <a:rPr lang="en-US" b="1" dirty="0">
                <a:latin typeface="Arial" panose="020B0604020202020204" pitchFamily="34" charset="0"/>
                <a:cs typeface="Arial" panose="020B0604020202020204" pitchFamily="34" charset="0"/>
              </a:rPr>
              <a:t>Sympathy</a:t>
            </a:r>
            <a:r>
              <a:rPr lang="en-US" dirty="0">
                <a:latin typeface="Arial" panose="020B0604020202020204" pitchFamily="34" charset="0"/>
                <a:cs typeface="Arial" panose="020B0604020202020204" pitchFamily="34" charset="0"/>
              </a:rPr>
              <a:t>:</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Investigator</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"That sounds awful. I’m so sorry you’re going through this. Retaliation is really terrible, and it’s wrong that it’s happening to you."</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Why It's Sympathy</a:t>
            </a:r>
            <a:r>
              <a:rPr lang="en-US" dirty="0">
                <a:latin typeface="Arial" panose="020B0604020202020204" pitchFamily="34" charset="0"/>
                <a:cs typeface="Arial" panose="020B0604020202020204" pitchFamily="34" charset="0"/>
              </a:rPr>
              <a:t>: This statement expresses personal sorrow but can imply judgment about the situation, which can lead to bias and may affect the investigator's ability to remain impartial.</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Scenario 5: Respondent Expresses Stress Over the Investigation</a:t>
            </a:r>
          </a:p>
          <a:p>
            <a:r>
              <a:rPr lang="en-US" b="1" dirty="0">
                <a:latin typeface="Arial" panose="020B0604020202020204" pitchFamily="34" charset="0"/>
                <a:cs typeface="Arial" panose="020B0604020202020204" pitchFamily="34" charset="0"/>
              </a:rPr>
              <a:t>Empathy</a:t>
            </a:r>
            <a:r>
              <a:rPr lang="en-US" dirty="0">
                <a:latin typeface="Arial" panose="020B0604020202020204" pitchFamily="34" charset="0"/>
                <a:cs typeface="Arial" panose="020B0604020202020204" pitchFamily="34" charset="0"/>
              </a:rPr>
              <a:t>:</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Investigator</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"I understand that this process can be stressful. Let’s go over the steps and make sure you feel comfortable and informed about everything moving forward."</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Why It's Empathy</a:t>
            </a:r>
            <a:r>
              <a:rPr lang="en-US" dirty="0">
                <a:latin typeface="Arial" panose="020B0604020202020204" pitchFamily="34" charset="0"/>
                <a:cs typeface="Arial" panose="020B0604020202020204" pitchFamily="34" charset="0"/>
              </a:rPr>
              <a:t>: The investigator acknowledges the stress but focuses on providing clarity and transparency about the process, helping the respondent feel heard without aligning emotionally.</a:t>
            </a:r>
          </a:p>
          <a:p>
            <a:r>
              <a:rPr lang="en-US" b="1" dirty="0">
                <a:latin typeface="Arial" panose="020B0604020202020204" pitchFamily="34" charset="0"/>
                <a:cs typeface="Arial" panose="020B0604020202020204" pitchFamily="34" charset="0"/>
              </a:rPr>
              <a:t>Sympathy</a:t>
            </a:r>
            <a:r>
              <a:rPr lang="en-US" dirty="0">
                <a:latin typeface="Arial" panose="020B0604020202020204" pitchFamily="34" charset="0"/>
                <a:cs typeface="Arial" panose="020B0604020202020204" pitchFamily="34" charset="0"/>
              </a:rPr>
              <a:t>:</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Investigator</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"I can imagine how stressful this must be for you. You must be feeling so overwhelmed right now."</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Why It's Sympathy</a:t>
            </a:r>
            <a:r>
              <a:rPr lang="en-US" dirty="0">
                <a:latin typeface="Arial" panose="020B0604020202020204" pitchFamily="34" charset="0"/>
                <a:cs typeface="Arial" panose="020B0604020202020204" pitchFamily="34" charset="0"/>
              </a:rPr>
              <a:t>: While this expresses understanding, it leans toward emotional involvement, which may inadvertently suggest the investigator is taking sides or expressing pity, compromising the neutrality of the investigation.</a:t>
            </a:r>
          </a:p>
          <a:p>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9548B625-A7DC-5014-B395-3C3268408EE0}"/>
              </a:ext>
            </a:extLst>
          </p:cNvPr>
          <p:cNvSpPr>
            <a:spLocks noGrp="1"/>
          </p:cNvSpPr>
          <p:nvPr>
            <p:ph type="sldNum" sz="quarter" idx="10"/>
          </p:nvPr>
        </p:nvSpPr>
        <p:spPr/>
        <p:txBody>
          <a:bodyPr/>
          <a:lstStyle/>
          <a:p>
            <a:fld id="{1A039E17-BEEE-45B0-A1B7-830DEB7C1347}"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36743406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039E17-BEEE-45B0-A1B7-830DEB7C1347}" type="slidenum">
              <a:rPr lang="en-US" smtClean="0"/>
              <a:t>44</a:t>
            </a:fld>
            <a:endParaRPr lang="en-US"/>
          </a:p>
        </p:txBody>
      </p:sp>
    </p:spTree>
    <p:extLst>
      <p:ext uri="{BB962C8B-B14F-4D97-AF65-F5344CB8AC3E}">
        <p14:creationId xmlns:p14="http://schemas.microsoft.com/office/powerpoint/2010/main" val="40966120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1. Preparing the Interview Summary</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Objective</a:t>
            </a:r>
            <a:r>
              <a:rPr lang="en-US" dirty="0">
                <a:latin typeface="Arial" panose="020B0604020202020204" pitchFamily="34" charset="0"/>
                <a:cs typeface="Arial" panose="020B0604020202020204" pitchFamily="34" charset="0"/>
              </a:rPr>
              <a:t>: Ensure that the summary accurately reflects the content of the interview without being a verbatim transcript.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Format Requirements</a:t>
            </a:r>
            <a:r>
              <a:rPr lang="en-US" dirty="0">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Do not create a transcript</a:t>
            </a:r>
            <a:r>
              <a:rPr lang="en-US" dirty="0">
                <a:latin typeface="Arial" panose="020B0604020202020204" pitchFamily="34" charset="0"/>
                <a:cs typeface="Arial" panose="020B0604020202020204" pitchFamily="34" charset="0"/>
              </a:rPr>
              <a:t>: The summary should capture key points, not word-for-word dialogue.</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File Format</a:t>
            </a:r>
            <a:r>
              <a:rPr lang="en-US" dirty="0">
                <a:latin typeface="Arial" panose="020B0604020202020204" pitchFamily="34" charset="0"/>
                <a:cs typeface="Arial" panose="020B0604020202020204" pitchFamily="34" charset="0"/>
              </a:rPr>
              <a:t>: Use a PDF for the final version. If editing is needed, use a Word document locked with tracked changes.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Content of the Summary</a:t>
            </a:r>
            <a:r>
              <a:rPr lang="en-US" dirty="0">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Overall Topic List</a:t>
            </a:r>
            <a:r>
              <a:rPr lang="en-US" dirty="0">
                <a:latin typeface="Arial" panose="020B0604020202020204" pitchFamily="34" charset="0"/>
                <a:cs typeface="Arial" panose="020B0604020202020204" pitchFamily="34" charset="0"/>
              </a:rPr>
              <a:t>: Outline the main subjects discussed in the interview.</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Relevant Details</a:t>
            </a:r>
            <a:r>
              <a:rPr lang="en-US" dirty="0">
                <a:latin typeface="Arial" panose="020B0604020202020204" pitchFamily="34" charset="0"/>
                <a:cs typeface="Arial" panose="020B0604020202020204" pitchFamily="34" charset="0"/>
              </a:rPr>
              <a:t>: Focus on information directly related to the allegations, as well as facts or evidence that support or refute the claims.</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Direct Quotes</a:t>
            </a:r>
            <a:r>
              <a:rPr lang="en-US" dirty="0">
                <a:latin typeface="Arial" panose="020B0604020202020204" pitchFamily="34" charset="0"/>
                <a:cs typeface="Arial" panose="020B0604020202020204" pitchFamily="34" charset="0"/>
              </a:rPr>
              <a:t>: Include quotes you believe may be relevant, especially if they are critical to the case.</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Format</a:t>
            </a:r>
            <a:r>
              <a:rPr lang="en-US" dirty="0">
                <a:latin typeface="Arial" panose="020B0604020202020204" pitchFamily="34" charset="0"/>
                <a:cs typeface="Arial" panose="020B0604020202020204" pitchFamily="34" charset="0"/>
              </a:rPr>
              <a:t>: The summary can be in any format (e.g., paragraph, bullet points, etc.) that ensures clarity.</a:t>
            </a:r>
          </a:p>
          <a:p>
            <a:pPr marL="457200" lvl="1" indent="0">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2. Review and Accuracy Check</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It's Important</a:t>
            </a:r>
            <a:r>
              <a:rPr lang="en-US" dirty="0">
                <a:latin typeface="Arial" panose="020B0604020202020204" pitchFamily="34" charset="0"/>
                <a:cs typeface="Arial" panose="020B0604020202020204" pitchFamily="34" charset="0"/>
              </a:rPr>
              <a:t>: The interview summary should be reviewed by the party or witness interviewed to confirm its accuracy.</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Process</a:t>
            </a:r>
            <a:r>
              <a:rPr lang="en-US" dirty="0">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Provide the Summary</a:t>
            </a:r>
            <a:r>
              <a:rPr lang="en-US" dirty="0">
                <a:latin typeface="Arial" panose="020B0604020202020204" pitchFamily="34" charset="0"/>
                <a:cs typeface="Arial" panose="020B0604020202020204" pitchFamily="34" charset="0"/>
              </a:rPr>
              <a:t>: Share the summary with the party or witness within </a:t>
            </a:r>
            <a:r>
              <a:rPr lang="en-US" b="1" dirty="0">
                <a:latin typeface="Arial" panose="020B0604020202020204" pitchFamily="34" charset="0"/>
                <a:cs typeface="Arial" panose="020B0604020202020204" pitchFamily="34" charset="0"/>
              </a:rPr>
              <a:t>5 business days</a:t>
            </a:r>
            <a:r>
              <a:rPr lang="en-US" dirty="0">
                <a:latin typeface="Arial" panose="020B0604020202020204" pitchFamily="34" charset="0"/>
                <a:cs typeface="Arial" panose="020B0604020202020204" pitchFamily="34" charset="0"/>
              </a:rPr>
              <a:t> via email.</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Set Expectations</a:t>
            </a:r>
            <a:r>
              <a:rPr lang="en-US" dirty="0">
                <a:latin typeface="Arial" panose="020B0604020202020204" pitchFamily="34" charset="0"/>
                <a:cs typeface="Arial" panose="020B0604020202020204" pitchFamily="34" charset="0"/>
              </a:rPr>
              <a:t>: Specify a deadline for them to review and respond (e.g., "Please confirm by XYZ date").</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Confirm Accuracy</a:t>
            </a:r>
            <a:r>
              <a:rPr lang="en-US" dirty="0">
                <a:latin typeface="Arial" panose="020B0604020202020204" pitchFamily="34" charset="0"/>
                <a:cs typeface="Arial" panose="020B0604020202020204" pitchFamily="34" charset="0"/>
              </a:rPr>
              <a:t>: The party should either confirm that the summary is accurate or note any objections. If there's no response by the deadline, it will be assumed the summary is correct.</a:t>
            </a:r>
          </a:p>
          <a:p>
            <a:pPr marL="457200" lvl="1" indent="0">
              <a:buFont typeface="Arial" panose="020B0604020202020204" pitchFamily="34" charset="0"/>
              <a:buNone/>
            </a:pPr>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Handling Discrepancies</a:t>
            </a:r>
            <a:r>
              <a:rPr lang="en-US" dirty="0">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If Disagreements Arise</a:t>
            </a:r>
            <a:r>
              <a:rPr lang="en-US" dirty="0">
                <a:latin typeface="Arial" panose="020B0604020202020204" pitchFamily="34" charset="0"/>
                <a:cs typeface="Arial" panose="020B0604020202020204" pitchFamily="34" charset="0"/>
              </a:rPr>
              <a:t>: When a party challenges the summary, compare their comments to your own notes and recollections.</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Only Make Changes if Necessary</a:t>
            </a:r>
            <a:r>
              <a:rPr lang="en-US" dirty="0">
                <a:latin typeface="Arial" panose="020B0604020202020204" pitchFamily="34" charset="0"/>
                <a:cs typeface="Arial" panose="020B0604020202020204" pitchFamily="34" charset="0"/>
              </a:rPr>
              <a:t>: Modify the summary </a:t>
            </a:r>
            <a:r>
              <a:rPr lang="en-US" b="1" dirty="0">
                <a:latin typeface="Arial" panose="020B0604020202020204" pitchFamily="34" charset="0"/>
                <a:cs typeface="Arial" panose="020B0604020202020204" pitchFamily="34" charset="0"/>
              </a:rPr>
              <a:t>only if you believe their version is more accurate</a:t>
            </a:r>
            <a:r>
              <a:rPr lang="en-US" dirty="0">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If You Disagree</a:t>
            </a:r>
            <a:r>
              <a:rPr lang="en-US" dirty="0">
                <a:latin typeface="Arial" panose="020B0604020202020204" pitchFamily="34" charset="0"/>
                <a:cs typeface="Arial" panose="020B0604020202020204" pitchFamily="34" charset="0"/>
              </a:rPr>
              <a:t>: If you cannot agree on the accuracy of a statement, include the challenged version as a separate exhibit and reference it in the final report.</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Adjudication Considerations</a:t>
            </a:r>
            <a:r>
              <a:rPr lang="en-US" dirty="0">
                <a:latin typeface="Arial" panose="020B0604020202020204" pitchFamily="34" charset="0"/>
                <a:cs typeface="Arial" panose="020B0604020202020204" pitchFamily="34" charset="0"/>
              </a:rPr>
              <a:t>: The adjudicatory process cannot begin until all parties agree on the summary’s accuracy.</a:t>
            </a:r>
          </a:p>
          <a:p>
            <a:pPr marL="457200" lvl="1" indent="0">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3. Organization and Finalization of Exhibits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Exhibit Handling</a:t>
            </a:r>
            <a:r>
              <a:rPr lang="en-US" dirty="0">
                <a:latin typeface="Arial" panose="020B0604020202020204" pitchFamily="34" charset="0"/>
                <a:cs typeface="Arial" panose="020B0604020202020204" pitchFamily="34" charset="0"/>
              </a:rPr>
              <a:t>: Each interview summary is considered an </a:t>
            </a:r>
            <a:r>
              <a:rPr lang="en-US" b="1" dirty="0">
                <a:latin typeface="Arial" panose="020B0604020202020204" pitchFamily="34" charset="0"/>
                <a:cs typeface="Arial" panose="020B0604020202020204" pitchFamily="34" charset="0"/>
              </a:rPr>
              <a:t>individual exhibit</a:t>
            </a:r>
            <a:r>
              <a:rPr lang="en-US" dirty="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If you interview multiple parties (e.g., 5 witnesses), each will have its own exhibit.</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If you re-interview a party (e.g., the complainant), you can </a:t>
            </a:r>
            <a:r>
              <a:rPr lang="en-US" b="1" dirty="0">
                <a:latin typeface="Arial" panose="020B0604020202020204" pitchFamily="34" charset="0"/>
                <a:cs typeface="Arial" panose="020B0604020202020204" pitchFamily="34" charset="0"/>
              </a:rPr>
              <a:t>add to the original summary</a:t>
            </a:r>
            <a:r>
              <a:rPr lang="en-US" dirty="0">
                <a:latin typeface="Arial" panose="020B0604020202020204" pitchFamily="34" charset="0"/>
                <a:cs typeface="Arial" panose="020B0604020202020204" pitchFamily="34" charset="0"/>
              </a:rPr>
              <a:t>, including the new date and time of the interview. However, it remains one exhibit.</a:t>
            </a:r>
          </a:p>
          <a:p>
            <a:pPr marL="457200" lvl="1" indent="0">
              <a:buFont typeface="Arial" panose="020B0604020202020204" pitchFamily="34" charset="0"/>
              <a:buNone/>
            </a:pPr>
            <a:endParaRPr lang="en-US" dirty="0">
              <a:latin typeface="Arial" panose="020B0604020202020204" pitchFamily="34" charset="0"/>
              <a:cs typeface="Arial" panose="020B0604020202020204" pitchFamily="34" charset="0"/>
            </a:endParaRPr>
          </a:p>
          <a:p>
            <a:endParaRPr lang="en-US" sz="17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25686886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Active Listening for Investigators:</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Asking questions is important, but </a:t>
            </a:r>
            <a:r>
              <a:rPr lang="en-US" b="1" dirty="0">
                <a:latin typeface="Arial" panose="020B0604020202020204" pitchFamily="34" charset="0"/>
                <a:cs typeface="Arial" panose="020B0604020202020204" pitchFamily="34" charset="0"/>
              </a:rPr>
              <a:t>active listening</a:t>
            </a:r>
            <a:r>
              <a:rPr lang="en-US" dirty="0">
                <a:latin typeface="Arial" panose="020B0604020202020204" pitchFamily="34" charset="0"/>
                <a:cs typeface="Arial" panose="020B0604020202020204" pitchFamily="34" charset="0"/>
              </a:rPr>
              <a:t> is key to accurately understanding what took place. Effective listening helps the investigator gather important details that may not be immediately obvious.</a:t>
            </a:r>
          </a:p>
          <a:p>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Better Questions</a:t>
            </a:r>
            <a:r>
              <a:rPr lang="en-US" dirty="0">
                <a:latin typeface="Arial" panose="020B0604020202020204" pitchFamily="34" charset="0"/>
                <a:cs typeface="Arial" panose="020B0604020202020204" pitchFamily="34" charset="0"/>
              </a:rPr>
              <a:t>: Ask </a:t>
            </a:r>
            <a:r>
              <a:rPr lang="en-US" i="1" dirty="0">
                <a:latin typeface="Arial" panose="020B0604020202020204" pitchFamily="34" charset="0"/>
                <a:cs typeface="Arial" panose="020B0604020202020204" pitchFamily="34" charset="0"/>
              </a:rPr>
              <a:t>how</a:t>
            </a:r>
            <a:r>
              <a:rPr lang="en-US" dirty="0">
                <a:latin typeface="Arial" panose="020B0604020202020204" pitchFamily="34" charset="0"/>
                <a:cs typeface="Arial" panose="020B0604020202020204" pitchFamily="34" charset="0"/>
              </a:rPr>
              <a:t> someone feels or </a:t>
            </a:r>
            <a:r>
              <a:rPr lang="en-US" i="1" dirty="0">
                <a:latin typeface="Arial" panose="020B0604020202020204" pitchFamily="34" charset="0"/>
                <a:cs typeface="Arial" panose="020B0604020202020204" pitchFamily="34" charset="0"/>
              </a:rPr>
              <a:t>where</a:t>
            </a:r>
            <a:r>
              <a:rPr lang="en-US" dirty="0">
                <a:latin typeface="Arial" panose="020B0604020202020204" pitchFamily="34" charset="0"/>
                <a:cs typeface="Arial" panose="020B0604020202020204" pitchFamily="34" charset="0"/>
              </a:rPr>
              <a:t> they’d like to start, rather than just asking what happened.</a:t>
            </a:r>
          </a:p>
          <a:p>
            <a:pPr>
              <a:buFont typeface="Arial" panose="020B0604020202020204" pitchFamily="34" charset="0"/>
              <a:buChar char="•"/>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Positive Listening:</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Stay Present</a:t>
            </a:r>
            <a:r>
              <a:rPr lang="en-US" dirty="0">
                <a:latin typeface="Arial" panose="020B0604020202020204" pitchFamily="34" charset="0"/>
                <a:cs typeface="Arial" panose="020B0604020202020204" pitchFamily="34" charset="0"/>
              </a:rPr>
              <a:t>: Focus on the conversation without distractions.</a:t>
            </a:r>
          </a:p>
          <a:p>
            <a:pPr>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Positive Listening Skills</a:t>
            </a:r>
            <a:r>
              <a:rPr lang="en-US" dirty="0">
                <a:latin typeface="Arial" panose="020B0604020202020204" pitchFamily="34" charset="0"/>
                <a:cs typeface="Arial" panose="020B0604020202020204" pitchFamily="34" charset="0"/>
              </a:rPr>
              <a:t>: Fully engage, maintain eye contact, and show empathy. This makes the storyteller feel heard and respected.</a:t>
            </a:r>
          </a:p>
          <a:p>
            <a:pPr>
              <a:buFont typeface="Arial" panose="020B0604020202020204" pitchFamily="34" charset="0"/>
              <a:buChar char="•"/>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Negative Listening:</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Signs of Negative Listening</a:t>
            </a:r>
            <a:r>
              <a:rPr lang="en-US" dirty="0">
                <a:latin typeface="Arial" panose="020B0604020202020204" pitchFamily="34" charset="0"/>
                <a:cs typeface="Arial" panose="020B0604020202020204" pitchFamily="34" charset="0"/>
              </a:rPr>
              <a:t>: Distractions (e.g., phones, computers), nervous behaviors (e.g., foot tapping, pen clicking), and thinking about the next question.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Impact on Storyteller</a:t>
            </a:r>
            <a:r>
              <a:rPr lang="en-US" dirty="0">
                <a:latin typeface="Arial" panose="020B0604020202020204" pitchFamily="34" charset="0"/>
                <a:cs typeface="Arial" panose="020B0604020202020204" pitchFamily="34" charset="0"/>
              </a:rPr>
              <a:t>: Makes the person feel dismissed or undervalued.</a:t>
            </a:r>
          </a:p>
          <a:p>
            <a:pPr>
              <a:buFont typeface="Arial" panose="020B0604020202020204" pitchFamily="34" charset="0"/>
              <a:buChar char="•"/>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Self-Reflection: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First Impressions Matter</a:t>
            </a:r>
            <a:r>
              <a:rPr lang="en-US" dirty="0">
                <a:latin typeface="Arial" panose="020B0604020202020204" pitchFamily="34" charset="0"/>
                <a:cs typeface="Arial" panose="020B0604020202020204" pitchFamily="34" charset="0"/>
              </a:rPr>
              <a:t>: How you present yourself in virtual interviews affects communication from the start. Review your demeanor and body language to ensure you’re coming across as attentive.</a:t>
            </a:r>
          </a:p>
          <a:p>
            <a:r>
              <a:rPr lang="en-US" dirty="0">
                <a:latin typeface="Arial" panose="020B0604020202020204" pitchFamily="34" charset="0"/>
                <a:cs typeface="Arial" panose="020B0604020202020204" pitchFamily="34" charset="0"/>
              </a:rPr>
              <a:t>Being mindful and engaged during interviews helps collect accurate, thorough information and builds rapport with the interviewee.</a:t>
            </a: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4258686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Active Listening for Investigators:</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Asking questions is important, but </a:t>
            </a:r>
            <a:r>
              <a:rPr lang="en-US" b="1" dirty="0">
                <a:latin typeface="Arial" panose="020B0604020202020204" pitchFamily="34" charset="0"/>
                <a:cs typeface="Arial" panose="020B0604020202020204" pitchFamily="34" charset="0"/>
              </a:rPr>
              <a:t>active listening</a:t>
            </a:r>
            <a:r>
              <a:rPr lang="en-US" dirty="0">
                <a:latin typeface="Arial" panose="020B0604020202020204" pitchFamily="34" charset="0"/>
                <a:cs typeface="Arial" panose="020B0604020202020204" pitchFamily="34" charset="0"/>
              </a:rPr>
              <a:t> is essential for gathering accurate information. Effective listening helps investigators capture both verbal and non-verbal cues that are critical for the investigation.</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Listening Tips: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Stay Focused</a:t>
            </a:r>
            <a:r>
              <a:rPr lang="en-US" dirty="0">
                <a:latin typeface="Arial" panose="020B0604020202020204" pitchFamily="34" charset="0"/>
                <a:cs typeface="Arial" panose="020B0604020202020204" pitchFamily="34" charset="0"/>
              </a:rPr>
              <a:t>: Keep your attention on the interviewee and avoid distractions (e.g., cell phones, computers).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Open Body Posture</a:t>
            </a:r>
            <a:r>
              <a:rPr lang="en-US" dirty="0">
                <a:latin typeface="Arial" panose="020B0604020202020204" pitchFamily="34" charset="0"/>
                <a:cs typeface="Arial" panose="020B0604020202020204" pitchFamily="34" charset="0"/>
              </a:rPr>
              <a:t>: Use body language that invites engagement and trust.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Maintain Eye Contact</a:t>
            </a:r>
            <a:r>
              <a:rPr lang="en-US" dirty="0">
                <a:latin typeface="Arial" panose="020B0604020202020204" pitchFamily="34" charset="0"/>
                <a:cs typeface="Arial" panose="020B0604020202020204" pitchFamily="34" charset="0"/>
              </a:rPr>
              <a:t>: Regularly offer eye contact to show attentiveness.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Be Mindful of Personal Habits</a:t>
            </a:r>
            <a:r>
              <a:rPr lang="en-US" dirty="0">
                <a:latin typeface="Arial" panose="020B0604020202020204" pitchFamily="34" charset="0"/>
                <a:cs typeface="Arial" panose="020B0604020202020204" pitchFamily="34" charset="0"/>
              </a:rPr>
              <a:t>: Avoid distractions like foot tapping, pen clicking, or thinking about the next question.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Minimize External Distractions</a:t>
            </a:r>
            <a:r>
              <a:rPr lang="en-US" dirty="0">
                <a:latin typeface="Arial" panose="020B0604020202020204" pitchFamily="34" charset="0"/>
                <a:cs typeface="Arial" panose="020B0604020202020204" pitchFamily="34" charset="0"/>
              </a:rPr>
              <a:t>: Ensure the interview environment is free of interruptions.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Provide Time for Storytelling</a:t>
            </a:r>
            <a:r>
              <a:rPr lang="en-US" dirty="0">
                <a:latin typeface="Arial" panose="020B0604020202020204" pitchFamily="34" charset="0"/>
                <a:cs typeface="Arial" panose="020B0604020202020204" pitchFamily="34" charset="0"/>
              </a:rPr>
              <a:t>: Allow uninterrupted time for the interviewee to share relevant information.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Validate and Restate</a:t>
            </a:r>
            <a:r>
              <a:rPr lang="en-US" dirty="0">
                <a:latin typeface="Arial" panose="020B0604020202020204" pitchFamily="34" charset="0"/>
                <a:cs typeface="Arial" panose="020B0604020202020204" pitchFamily="34" charset="0"/>
              </a:rPr>
              <a:t>: Mirror the exact words they used to confirm their message (avoid substituting your interpretation). Ask for clarification if needed (e.g., “I was uncomfortable”).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Use Affirmations</a:t>
            </a:r>
            <a:r>
              <a:rPr lang="en-US" dirty="0">
                <a:latin typeface="Arial" panose="020B0604020202020204" pitchFamily="34" charset="0"/>
                <a:cs typeface="Arial" panose="020B0604020202020204" pitchFamily="34" charset="0"/>
              </a:rPr>
              <a:t>: Nodding can encourage the person to continue, but don’t imply agreement.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Clarify Ambiguous Terms</a:t>
            </a:r>
            <a:r>
              <a:rPr lang="en-US" dirty="0">
                <a:latin typeface="Arial" panose="020B0604020202020204" pitchFamily="34" charset="0"/>
                <a:cs typeface="Arial" panose="020B0604020202020204" pitchFamily="34" charset="0"/>
              </a:rPr>
              <a:t>: Note vague terms and ask for specifics (e.g., "What do you mean by uncomfortable?").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Remain Emotionally Neutral</a:t>
            </a:r>
            <a:r>
              <a:rPr lang="en-US" dirty="0">
                <a:latin typeface="Arial" panose="020B0604020202020204" pitchFamily="34" charset="0"/>
                <a:cs typeface="Arial" panose="020B0604020202020204" pitchFamily="34" charset="0"/>
              </a:rPr>
              <a:t>: Stay detached from the content of the story, ensuring impartiality.</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Utilize Positive Silence</a:t>
            </a:r>
            <a:r>
              <a:rPr lang="en-US" dirty="0">
                <a:latin typeface="Arial" panose="020B0604020202020204" pitchFamily="34" charset="0"/>
                <a:cs typeface="Arial" panose="020B0604020202020204" pitchFamily="34" charset="0"/>
              </a:rPr>
              <a:t>: Allow space for the interviewee to think and reflect.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Stay on Track</a:t>
            </a:r>
            <a:r>
              <a:rPr lang="en-US" dirty="0">
                <a:latin typeface="Arial" panose="020B0604020202020204" pitchFamily="34" charset="0"/>
                <a:cs typeface="Arial" panose="020B0604020202020204" pitchFamily="34" charset="0"/>
              </a:rPr>
              <a:t>: Gently steer the conversation back to relevant topics when necessary.</a:t>
            </a:r>
          </a:p>
          <a:p>
            <a:r>
              <a:rPr lang="en-US" b="1" dirty="0">
                <a:latin typeface="Arial" panose="020B0604020202020204" pitchFamily="34" charset="0"/>
                <a:cs typeface="Arial" panose="020B0604020202020204" pitchFamily="34" charset="0"/>
              </a:rPr>
              <a:t>Why This Matters: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First Impressions</a:t>
            </a:r>
            <a:r>
              <a:rPr lang="en-US" dirty="0">
                <a:latin typeface="Arial" panose="020B0604020202020204" pitchFamily="34" charset="0"/>
                <a:cs typeface="Arial" panose="020B0604020202020204" pitchFamily="34" charset="0"/>
              </a:rPr>
              <a:t>: Your non-verbal communication sets the tone before you even speak.</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Enhanced Accuracy</a:t>
            </a:r>
            <a:r>
              <a:rPr lang="en-US" dirty="0">
                <a:latin typeface="Arial" panose="020B0604020202020204" pitchFamily="34" charset="0"/>
                <a:cs typeface="Arial" panose="020B0604020202020204" pitchFamily="34" charset="0"/>
              </a:rPr>
              <a:t>: Being present and engaged ensures that you don’t miss important details, both spoken and unspoken.</a:t>
            </a:r>
          </a:p>
          <a:p>
            <a:r>
              <a:rPr lang="en-US" dirty="0">
                <a:latin typeface="Arial" panose="020B0604020202020204" pitchFamily="34" charset="0"/>
                <a:cs typeface="Arial" panose="020B0604020202020204" pitchFamily="34" charset="0"/>
              </a:rPr>
              <a:t>By practicing active listening, you build rapport and ensure that all relevant information is captured, allowing for a thorough and accurate investigation.</a:t>
            </a:r>
          </a:p>
          <a:p>
            <a:pPr defTabSz="966554">
              <a:defRPr/>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17490907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Handling Suspicion of Deception in Investigations</a:t>
            </a:r>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Suspicion of Deception</a:t>
            </a:r>
            <a:r>
              <a:rPr lang="en-US" dirty="0">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Investigators may suspect that a party or witness is providing incomplete, misleading, or false information.</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This suspicion should not dominate the investigation or distract the investigator from the overall process.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Credibility and Evidence</a:t>
            </a:r>
            <a:r>
              <a:rPr lang="en-US" dirty="0">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Suspicion alone does not undermine a party’s credibility in the report.</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Investigators must identify factors that may affect credibility (covered under </a:t>
            </a:r>
            <a:r>
              <a:rPr lang="en-US" i="1" dirty="0">
                <a:latin typeface="Arial" panose="020B0604020202020204" pitchFamily="34" charset="0"/>
                <a:cs typeface="Arial" panose="020B0604020202020204" pitchFamily="34" charset="0"/>
              </a:rPr>
              <a:t>Credibility Assessment</a:t>
            </a:r>
            <a:r>
              <a:rPr lang="en-US" dirty="0">
                <a:latin typeface="Arial" panose="020B0604020202020204" pitchFamily="34" charset="0"/>
                <a:cs typeface="Arial" panose="020B0604020202020204" pitchFamily="34" charset="0"/>
              </a:rPr>
              <a: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Myths About Deception</a:t>
            </a:r>
            <a:r>
              <a:rPr lang="en-US" dirty="0">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There is no proven link between eye contact and deception.</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Popular myths (e.g., “looking up to the left means recalling, up to the right means lying”) are unsupported by evidence.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Next Steps When Suspicion Arises</a:t>
            </a:r>
            <a:r>
              <a:rPr lang="en-US" dirty="0">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Use suspicion as a reason to ask more questions and gather additional details.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Seek corroborating evidence by "pulling the thread" to uncover inconsistencies.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Reporting Findings</a:t>
            </a:r>
            <a:r>
              <a:rPr lang="en-US" dirty="0">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Investigators should not conclude someone is lying outright.</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Instead, present the party’s statement and compare it with the evidence: </a:t>
            </a:r>
          </a:p>
          <a:p>
            <a:pPr marL="1143000" lvl="2" indent="-228600">
              <a:buFont typeface="Arial" panose="020B0604020202020204" pitchFamily="34" charset="0"/>
              <a:buChar char="•"/>
            </a:pPr>
            <a:r>
              <a:rPr lang="en-US" dirty="0">
                <a:latin typeface="Arial" panose="020B0604020202020204" pitchFamily="34" charset="0"/>
                <a:cs typeface="Arial" panose="020B0604020202020204" pitchFamily="34" charset="0"/>
              </a:rPr>
              <a:t>Example: </a:t>
            </a:r>
            <a:r>
              <a:rPr lang="en-US" i="1" dirty="0">
                <a:latin typeface="Arial" panose="020B0604020202020204" pitchFamily="34" charset="0"/>
                <a:cs typeface="Arial" panose="020B0604020202020204" pitchFamily="34" charset="0"/>
              </a:rPr>
              <a:t>“Smith claims he was not in the room, but this is contradicted by video evidence and the testimony of three witnesses.”</a:t>
            </a:r>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14353579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BC3F6-F7EA-2689-3ED5-E75061077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077823-0222-DE7D-D78B-AC14839BA7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257A59-309C-8235-D415-D55CBD820D11}"/>
              </a:ext>
            </a:extLst>
          </p:cNvPr>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1. Introduce the Concepts Clearly:</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"I don't remember":</a:t>
            </a:r>
            <a:r>
              <a:rPr lang="en-US" dirty="0">
                <a:latin typeface="Arial" panose="020B0604020202020204" pitchFamily="34" charset="0"/>
                <a:cs typeface="Arial" panose="020B0604020202020204" pitchFamily="34" charset="0"/>
              </a:rPr>
              <a:t> This statement indicates that the person might have been involved in the event but cannot recall specific details. It's a gap in memory, not a denial. It could be due to stress, confusion, time elapsed, or other factors.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Strong Denial:</a:t>
            </a:r>
            <a:r>
              <a:rPr lang="en-US" dirty="0">
                <a:latin typeface="Arial" panose="020B0604020202020204" pitchFamily="34" charset="0"/>
                <a:cs typeface="Arial" panose="020B0604020202020204" pitchFamily="34" charset="0"/>
              </a:rPr>
              <a:t> A strong denial, on the other hand, is an explicit statement where the person rejects the event, often accompanied by definitive language such as "I did not do that" or "That didn’t happen.“</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2. Explain the Importance of Clarification: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Why This Matters:</a:t>
            </a:r>
            <a:r>
              <a:rPr lang="en-US" dirty="0">
                <a:latin typeface="Arial" panose="020B0604020202020204" pitchFamily="34" charset="0"/>
                <a:cs typeface="Arial" panose="020B0604020202020204" pitchFamily="34" charset="0"/>
              </a:rPr>
              <a:t> Investigators need to differentiate between someone who is genuinely unsure (due to memory loss or confusion) and someone who is categorically rejecting the occurrence of an event. Failing to distinguish the two can lead to inaccurate conclusions in the investigation.</a:t>
            </a:r>
          </a:p>
          <a:p>
            <a:pPr>
              <a:buFont typeface="Arial" panose="020B0604020202020204" pitchFamily="34" charset="0"/>
              <a:buChar char="•"/>
            </a:pPr>
            <a:r>
              <a:rPr lang="en-US" dirty="0">
                <a:latin typeface="Arial" panose="020B0604020202020204" pitchFamily="34" charset="0"/>
                <a:cs typeface="Arial" panose="020B0604020202020204" pitchFamily="34" charset="0"/>
              </a:rPr>
              <a:t>A clear and unambiguous answer is essential for the investigation, and an investigator must clarify when someone is not giving a definitive answer.</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3. Teach Investigators How to Respond to "I Don't Remember":</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Rephrase and Clarify:</a:t>
            </a:r>
            <a:r>
              <a:rPr lang="en-US" dirty="0">
                <a:latin typeface="Arial" panose="020B0604020202020204" pitchFamily="34" charset="0"/>
                <a:cs typeface="Arial" panose="020B0604020202020204" pitchFamily="34" charset="0"/>
              </a:rPr>
              <a:t> Teach investigators how to ask follow-up questions to get more clarity. The key is to remain neutral and non-judgmental while guiding the person toward providing as much information as possible. </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Examples:</a:t>
            </a:r>
            <a:r>
              <a:rPr lang="en-US" dirty="0">
                <a:latin typeface="Arial" panose="020B0604020202020204" pitchFamily="34" charset="0"/>
                <a:cs typeface="Arial" panose="020B0604020202020204" pitchFamily="34" charset="0"/>
              </a:rPr>
              <a:t> </a:t>
            </a:r>
          </a:p>
          <a:p>
            <a:pPr marL="1143000" lvl="2" indent="-228600">
              <a:buFont typeface="Arial" panose="020B0604020202020204" pitchFamily="34" charset="0"/>
              <a:buChar char="•"/>
            </a:pPr>
            <a:r>
              <a:rPr lang="en-US" dirty="0">
                <a:latin typeface="Arial" panose="020B0604020202020204" pitchFamily="34" charset="0"/>
                <a:cs typeface="Arial" panose="020B0604020202020204" pitchFamily="34" charset="0"/>
              </a:rPr>
              <a:t>“It’s okay if you don’t remember. Is it possible that you said this, or do you have any recollection of the conversation at all?”</a:t>
            </a:r>
          </a:p>
          <a:p>
            <a:pPr marL="1143000" lvl="2" indent="-228600">
              <a:buFont typeface="Arial" panose="020B0604020202020204" pitchFamily="34" charset="0"/>
              <a:buChar char="•"/>
            </a:pPr>
            <a:r>
              <a:rPr lang="en-US" dirty="0">
                <a:latin typeface="Arial" panose="020B0604020202020204" pitchFamily="34" charset="0"/>
                <a:cs typeface="Arial" panose="020B0604020202020204" pitchFamily="34" charset="0"/>
              </a:rPr>
              <a:t>“I understand it may be hard to recall. Can you tell me if this sounds familiar, or are there any details you can remember?”</a:t>
            </a:r>
          </a:p>
          <a:p>
            <a:pPr marL="1143000" lvl="2" indent="-228600">
              <a:buFont typeface="Arial" panose="020B0604020202020204" pitchFamily="34" charset="0"/>
              <a:buChar char="•"/>
            </a:pPr>
            <a:r>
              <a:rPr lang="en-US" dirty="0">
                <a:latin typeface="Arial" panose="020B0604020202020204" pitchFamily="34" charset="0"/>
                <a:cs typeface="Arial" panose="020B0604020202020204" pitchFamily="34" charset="0"/>
              </a:rPr>
              <a:t>“Sometimes people don’t remember everything clearly. Is it possible this conversation took place, or do you deny it?”</a:t>
            </a:r>
          </a:p>
          <a:p>
            <a:pPr>
              <a:buFont typeface="Arial" panose="020B0604020202020204" pitchFamily="34" charset="0"/>
              <a:buChar char="•"/>
            </a:pPr>
            <a:r>
              <a:rPr lang="en-US" dirty="0">
                <a:latin typeface="Arial" panose="020B0604020202020204" pitchFamily="34" charset="0"/>
                <a:cs typeface="Arial" panose="020B0604020202020204" pitchFamily="34" charset="0"/>
              </a:rPr>
              <a:t>These questions open the door for the person to reflect on whether their memory might be incomplete or whether they are rejecting the allegation outright.</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4. Teach Investigators How to Handle a Strong Denial:</a:t>
            </a:r>
          </a:p>
          <a:p>
            <a:pPr>
              <a:buFont typeface="Arial" panose="020B0604020202020204" pitchFamily="34" charset="0"/>
              <a:buChar char="•"/>
            </a:pPr>
            <a:r>
              <a:rPr lang="en-US" dirty="0">
                <a:latin typeface="Arial" panose="020B0604020202020204" pitchFamily="34" charset="0"/>
                <a:cs typeface="Arial" panose="020B0604020202020204" pitchFamily="34" charset="0"/>
              </a:rPr>
              <a:t>A strong denial usually comes with certainty, such as “I didn’t say that” or “I didn’t do that.”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Clarification of Denial:</a:t>
            </a:r>
            <a:r>
              <a:rPr lang="en-US" dirty="0">
                <a:latin typeface="Arial" panose="020B0604020202020204" pitchFamily="34" charset="0"/>
                <a:cs typeface="Arial" panose="020B0604020202020204" pitchFamily="34" charset="0"/>
              </a:rPr>
              <a:t> Teach investigators to ask for confirmation and take note of how the person expresses their denial. Strong denials usually come with clear, specific language, and you want to ensure you're capturing that distinctly. </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Examples:</a:t>
            </a:r>
            <a:r>
              <a:rPr lang="en-US" dirty="0">
                <a:latin typeface="Arial" panose="020B0604020202020204" pitchFamily="34" charset="0"/>
                <a:cs typeface="Arial" panose="020B0604020202020204" pitchFamily="34" charset="0"/>
              </a:rPr>
              <a:t> </a:t>
            </a:r>
          </a:p>
          <a:p>
            <a:pPr marL="1143000" lvl="2" indent="-228600">
              <a:buFont typeface="Arial" panose="020B0604020202020204" pitchFamily="34" charset="0"/>
              <a:buChar char="•"/>
            </a:pPr>
            <a:r>
              <a:rPr lang="en-US" dirty="0">
                <a:latin typeface="Arial" panose="020B0604020202020204" pitchFamily="34" charset="0"/>
                <a:cs typeface="Arial" panose="020B0604020202020204" pitchFamily="34" charset="0"/>
              </a:rPr>
              <a:t>“So, just to be clear, you are denying saying or doing [X]?”</a:t>
            </a:r>
          </a:p>
          <a:p>
            <a:pPr marL="1143000" lvl="2" indent="-228600">
              <a:buFont typeface="Arial" panose="020B0604020202020204" pitchFamily="34" charset="0"/>
              <a:buChar char="•"/>
            </a:pPr>
            <a:r>
              <a:rPr lang="en-US" dirty="0">
                <a:latin typeface="Arial" panose="020B0604020202020204" pitchFamily="34" charset="0"/>
                <a:cs typeface="Arial" panose="020B0604020202020204" pitchFamily="34" charset="0"/>
              </a:rPr>
              <a:t>“You are stating, unequivocally, that this did not happen, correct?”</a:t>
            </a:r>
          </a:p>
          <a:p>
            <a:pPr>
              <a:buFont typeface="Arial" panose="020B0604020202020204" pitchFamily="34" charset="0"/>
              <a:buChar char="•"/>
            </a:pPr>
            <a:r>
              <a:rPr lang="en-US" dirty="0">
                <a:latin typeface="Arial" panose="020B0604020202020204" pitchFamily="34" charset="0"/>
                <a:cs typeface="Arial" panose="020B0604020202020204" pitchFamily="34" charset="0"/>
              </a:rPr>
              <a:t>This approach affirms their denial and ensures that the investigator captures the exact phrasing, tone, and certainty.</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5. Use Follow-Up Questions to Compare and Test Responses: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Comparing the Details:</a:t>
            </a:r>
            <a:r>
              <a:rPr lang="en-US" dirty="0">
                <a:latin typeface="Arial" panose="020B0604020202020204" pitchFamily="34" charset="0"/>
                <a:cs typeface="Arial" panose="020B0604020202020204" pitchFamily="34" charset="0"/>
              </a:rPr>
              <a:t> In some cases, you may need to test whether the person truly doesn't remember or is denying something that occurred. </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If someone says they don’t remember an event, and the investigator has information that contradicts that statement (e.g., evidence or a witness statement), the investigator can ask: </a:t>
            </a:r>
          </a:p>
          <a:p>
            <a:pPr marL="1143000" lvl="2" indent="-228600">
              <a:buFont typeface="Arial" panose="020B0604020202020204" pitchFamily="34" charset="0"/>
              <a:buChar char="•"/>
            </a:pPr>
            <a:r>
              <a:rPr lang="en-US" dirty="0">
                <a:latin typeface="Arial" panose="020B0604020202020204" pitchFamily="34" charset="0"/>
                <a:cs typeface="Arial" panose="020B0604020202020204" pitchFamily="34" charset="0"/>
              </a:rPr>
              <a:t>“You mentioned that you don’t remember the event, but we have testimony that suggests you were there. Can you help me understand what might have happened?”</a:t>
            </a:r>
          </a:p>
          <a:p>
            <a:pPr>
              <a:buFont typeface="Arial" panose="020B0604020202020204" pitchFamily="34" charset="0"/>
              <a:buChar char="•"/>
            </a:pPr>
            <a:r>
              <a:rPr lang="en-US" dirty="0">
                <a:latin typeface="Arial" panose="020B0604020202020204" pitchFamily="34" charset="0"/>
                <a:cs typeface="Arial" panose="020B0604020202020204" pitchFamily="34" charset="0"/>
              </a:rPr>
              <a:t>This helps distinguish a memory issue from a possible lie or avoidance.</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6. Avoid Pushing for a "Yes" or "No" Answer Too Quickly:</a:t>
            </a:r>
          </a:p>
          <a:p>
            <a:pPr>
              <a:buFont typeface="Arial" panose="020B0604020202020204" pitchFamily="34" charset="0"/>
              <a:buChar char="•"/>
            </a:pPr>
            <a:r>
              <a:rPr lang="en-US" dirty="0">
                <a:latin typeface="Arial" panose="020B0604020202020204" pitchFamily="34" charset="0"/>
                <a:cs typeface="Arial" panose="020B0604020202020204" pitchFamily="34" charset="0"/>
              </a:rPr>
              <a:t>Encourage new investigators to be patient and non-confrontational. Investigators should let the person explain the situation without rushing them. The goal is to get them to reflect on the event and their role in it.</a:t>
            </a:r>
          </a:p>
          <a:p>
            <a:pPr>
              <a:buFont typeface="Arial" panose="020B0604020202020204" pitchFamily="34" charset="0"/>
              <a:buChar char="•"/>
            </a:pPr>
            <a:r>
              <a:rPr lang="en-US" dirty="0">
                <a:latin typeface="Arial" panose="020B0604020202020204" pitchFamily="34" charset="0"/>
                <a:cs typeface="Arial" panose="020B0604020202020204" pitchFamily="34" charset="0"/>
              </a:rPr>
              <a:t>In cases where there is uncertainty or vagueness, the investigator can gently probe by asking for more detail.</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7. Role-Playing and Practice:</a:t>
            </a:r>
          </a:p>
          <a:p>
            <a:pPr>
              <a:buFont typeface="Arial" panose="020B0604020202020204" pitchFamily="34" charset="0"/>
              <a:buChar char="•"/>
            </a:pPr>
            <a:r>
              <a:rPr lang="en-US" dirty="0">
                <a:latin typeface="Arial" panose="020B0604020202020204" pitchFamily="34" charset="0"/>
                <a:cs typeface="Arial" panose="020B0604020202020204" pitchFamily="34" charset="0"/>
              </a:rPr>
              <a:t>Use role-playing scenarios to practice these situations. Have one person play the complainant or respondent, while the other practices the investigative questioning. </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Scenario 1: "I don't remember"</a:t>
            </a:r>
            <a:r>
              <a:rPr lang="en-US" dirty="0">
                <a:latin typeface="Arial" panose="020B0604020202020204" pitchFamily="34" charset="0"/>
                <a:cs typeface="Arial" panose="020B0604020202020204" pitchFamily="34" charset="0"/>
              </a:rPr>
              <a:t>: Create a scenario where a witness can’t recall an event. Teach the investigator to ask questions like, "Is it possible that you said [</a:t>
            </a:r>
            <a:r>
              <a:rPr lang="en-US" dirty="0" err="1">
                <a:latin typeface="Arial" panose="020B0604020202020204" pitchFamily="34" charset="0"/>
                <a:cs typeface="Arial" panose="020B0604020202020204" pitchFamily="34" charset="0"/>
              </a:rPr>
              <a:t>xyz</a:t>
            </a:r>
            <a:r>
              <a:rPr lang="en-US" dirty="0">
                <a:latin typeface="Arial" panose="020B0604020202020204" pitchFamily="34" charset="0"/>
                <a:cs typeface="Arial" panose="020B0604020202020204" pitchFamily="34" charset="0"/>
              </a:rPr>
              <a:t>]?" or "Can you recall any details surrounding the incident?"</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Scenario 2: Strong Denial</a:t>
            </a:r>
            <a:r>
              <a:rPr lang="en-US" dirty="0">
                <a:latin typeface="Arial" panose="020B0604020202020204" pitchFamily="34" charset="0"/>
                <a:cs typeface="Arial" panose="020B0604020202020204" pitchFamily="34" charset="0"/>
              </a:rPr>
              <a:t>: In a different role-play, a person denies an action occurred completely. Practice framing questions like, “You are denying saying [</a:t>
            </a:r>
            <a:r>
              <a:rPr lang="en-US" dirty="0" err="1">
                <a:latin typeface="Arial" panose="020B0604020202020204" pitchFamily="34" charset="0"/>
                <a:cs typeface="Arial" panose="020B0604020202020204" pitchFamily="34" charset="0"/>
              </a:rPr>
              <a:t>xyz</a:t>
            </a:r>
            <a:r>
              <a:rPr lang="en-US" dirty="0">
                <a:latin typeface="Arial" panose="020B0604020202020204" pitchFamily="34" charset="0"/>
                <a:cs typeface="Arial" panose="020B0604020202020204" pitchFamily="34" charset="0"/>
              </a:rPr>
              <a:t>]?”</a:t>
            </a:r>
          </a:p>
          <a:p>
            <a:pPr marL="457200" lvl="1" indent="0">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8. Reinforce with Feedback:</a:t>
            </a:r>
          </a:p>
          <a:p>
            <a:pPr>
              <a:buFont typeface="Arial" panose="020B0604020202020204" pitchFamily="34" charset="0"/>
              <a:buChar char="•"/>
            </a:pPr>
            <a:r>
              <a:rPr lang="en-US" dirty="0">
                <a:latin typeface="Arial" panose="020B0604020202020204" pitchFamily="34" charset="0"/>
                <a:cs typeface="Arial" panose="020B0604020202020204" pitchFamily="34" charset="0"/>
              </a:rPr>
              <a:t>After each role-play, give feedback on how the investigator handled the situation. Did they allow for memory gaps while still gathering enough information? Did they identify when someone was clearly denying something, and did they respond accordingly?</a:t>
            </a:r>
          </a:p>
          <a:p>
            <a:pPr>
              <a:buFont typeface="Arial" panose="020B0604020202020204" pitchFamily="34" charset="0"/>
              <a:buChar char="•"/>
            </a:pPr>
            <a:r>
              <a:rPr lang="en-US" dirty="0">
                <a:latin typeface="Arial" panose="020B0604020202020204" pitchFamily="34" charset="0"/>
                <a:cs typeface="Arial" panose="020B0604020202020204" pitchFamily="34" charset="0"/>
              </a:rPr>
              <a:t>Encourage investigators to stay neutral, acknowledge the possibility of memory issues, and record their findings based on the clarity or denial they receive.</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Summary Teaching Points: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"I don’t remember"</a:t>
            </a:r>
            <a:r>
              <a:rPr lang="en-US" dirty="0">
                <a:latin typeface="Arial" panose="020B0604020202020204" pitchFamily="34" charset="0"/>
                <a:cs typeface="Arial" panose="020B0604020202020204" pitchFamily="34" charset="0"/>
              </a:rPr>
              <a:t> indicates uncertainty, while a </a:t>
            </a:r>
            <a:r>
              <a:rPr lang="en-US" b="1" dirty="0">
                <a:latin typeface="Arial" panose="020B0604020202020204" pitchFamily="34" charset="0"/>
                <a:cs typeface="Arial" panose="020B0604020202020204" pitchFamily="34" charset="0"/>
              </a:rPr>
              <a:t>strong denial</a:t>
            </a:r>
            <a:r>
              <a:rPr lang="en-US" dirty="0">
                <a:latin typeface="Arial" panose="020B0604020202020204" pitchFamily="34" charset="0"/>
                <a:cs typeface="Arial" panose="020B0604020202020204" pitchFamily="34" charset="0"/>
              </a:rPr>
              <a:t> is a clear rejection of the event.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Clarify memory issues</a:t>
            </a:r>
            <a:r>
              <a:rPr lang="en-US" dirty="0">
                <a:latin typeface="Arial" panose="020B0604020202020204" pitchFamily="34" charset="0"/>
                <a:cs typeface="Arial" panose="020B0604020202020204" pitchFamily="34" charset="0"/>
              </a:rPr>
              <a:t> with questions that allow for reflection and help the person recall details.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Confirm denials</a:t>
            </a:r>
            <a:r>
              <a:rPr lang="en-US" dirty="0">
                <a:latin typeface="Arial" panose="020B0604020202020204" pitchFamily="34" charset="0"/>
                <a:cs typeface="Arial" panose="020B0604020202020204" pitchFamily="34" charset="0"/>
              </a:rPr>
              <a:t> by asking for explicit statements like, “Are you denying that this occurred?”</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Test for consistency</a:t>
            </a:r>
            <a:r>
              <a:rPr lang="en-US" dirty="0">
                <a:latin typeface="Arial" panose="020B0604020202020204" pitchFamily="34" charset="0"/>
                <a:cs typeface="Arial" panose="020B0604020202020204" pitchFamily="34" charset="0"/>
              </a:rPr>
              <a:t> if someone doesn't remember, but evidence or other testimony suggests otherwise.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Allow time and patience</a:t>
            </a:r>
            <a:r>
              <a:rPr lang="en-US" dirty="0">
                <a:latin typeface="Arial" panose="020B0604020202020204" pitchFamily="34" charset="0"/>
                <a:cs typeface="Arial" panose="020B0604020202020204" pitchFamily="34" charset="0"/>
              </a:rPr>
              <a:t> for parties to provide thoughtful responses without rushing to conclusions.</a:t>
            </a:r>
          </a:p>
          <a:p>
            <a:r>
              <a:rPr lang="en-US" dirty="0">
                <a:latin typeface="Arial" panose="020B0604020202020204" pitchFamily="34" charset="0"/>
                <a:cs typeface="Arial" panose="020B0604020202020204" pitchFamily="34" charset="0"/>
              </a:rPr>
              <a:t>By helping new T9 investigators understand how to distinguish between these two responses and providing them with strategies to handle both, they can gather more precise and useful information during the investigation.</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Example 1:</a:t>
            </a:r>
          </a:p>
          <a:p>
            <a:r>
              <a:rPr lang="en-US" b="1" dirty="0">
                <a:latin typeface="Arial" panose="020B0604020202020204" pitchFamily="34" charset="0"/>
                <a:cs typeface="Arial" panose="020B0604020202020204" pitchFamily="34" charset="0"/>
              </a:rPr>
              <a:t>Question:</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"Is it possible that you said something offensive to the complainant during the meeting?"</a:t>
            </a:r>
          </a:p>
          <a:p>
            <a:r>
              <a:rPr lang="en-US" b="1" dirty="0">
                <a:latin typeface="Arial" panose="020B0604020202020204" pitchFamily="34" charset="0"/>
                <a:cs typeface="Arial" panose="020B0604020202020204" pitchFamily="34" charset="0"/>
              </a:rPr>
              <a:t>Response:</a:t>
            </a:r>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Don’t remember:</a:t>
            </a:r>
            <a:r>
              <a:rPr lang="en-US" dirty="0">
                <a:latin typeface="Arial" panose="020B0604020202020204" pitchFamily="34" charset="0"/>
                <a:cs typeface="Arial" panose="020B0604020202020204" pitchFamily="34" charset="0"/>
              </a:rPr>
              <a:t> "I really don’t remember saying anything like that, but I suppose it’s possible."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Strong denial:</a:t>
            </a:r>
            <a:r>
              <a:rPr lang="en-US" dirty="0">
                <a:latin typeface="Arial" panose="020B0604020202020204" pitchFamily="34" charset="0"/>
                <a:cs typeface="Arial" panose="020B0604020202020204" pitchFamily="34" charset="0"/>
              </a:rPr>
              <a:t> "I absolutely did not say anything offensive. That’s not something I would ever do."</a:t>
            </a:r>
          </a:p>
          <a:p>
            <a:r>
              <a:rPr lang="en-US" b="1" dirty="0">
                <a:latin typeface="Arial" panose="020B0604020202020204" pitchFamily="34" charset="0"/>
                <a:cs typeface="Arial" panose="020B0604020202020204" pitchFamily="34" charset="0"/>
              </a:rPr>
              <a:t>Follow-up question (for both responses):</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"If you don't remember, can you describe what was happening at the time that might help you recall any interactions? If you deny it, can you explain why you are so certain you didn’t say anything offensive?“</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Example 2:</a:t>
            </a:r>
          </a:p>
          <a:p>
            <a:r>
              <a:rPr lang="en-US" b="1" dirty="0">
                <a:latin typeface="Arial" panose="020B0604020202020204" pitchFamily="34" charset="0"/>
                <a:cs typeface="Arial" panose="020B0604020202020204" pitchFamily="34" charset="0"/>
              </a:rPr>
              <a:t>Question:</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"Do you deny making that comment about the complainant’s appearance?"</a:t>
            </a:r>
          </a:p>
          <a:p>
            <a:r>
              <a:rPr lang="en-US" b="1" dirty="0">
                <a:latin typeface="Arial" panose="020B0604020202020204" pitchFamily="34" charset="0"/>
                <a:cs typeface="Arial" panose="020B0604020202020204" pitchFamily="34" charset="0"/>
              </a:rPr>
              <a:t>Response:</a:t>
            </a:r>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Don’t remember:</a:t>
            </a:r>
            <a:r>
              <a:rPr lang="en-US" dirty="0">
                <a:latin typeface="Arial" panose="020B0604020202020204" pitchFamily="34" charset="0"/>
                <a:cs typeface="Arial" panose="020B0604020202020204" pitchFamily="34" charset="0"/>
              </a:rPr>
              <a:t> "I don’t recall saying that, but I could have. It’s hard to say for sure."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Strong denial:</a:t>
            </a:r>
            <a:r>
              <a:rPr lang="en-US" dirty="0">
                <a:latin typeface="Arial" panose="020B0604020202020204" pitchFamily="34" charset="0"/>
                <a:cs typeface="Arial" panose="020B0604020202020204" pitchFamily="34" charset="0"/>
              </a:rPr>
              <a:t> "I did not say that. I would never make a comment like that."</a:t>
            </a:r>
          </a:p>
          <a:p>
            <a:r>
              <a:rPr lang="en-US" b="1" dirty="0">
                <a:latin typeface="Arial" panose="020B0604020202020204" pitchFamily="34" charset="0"/>
                <a:cs typeface="Arial" panose="020B0604020202020204" pitchFamily="34" charset="0"/>
              </a:rPr>
              <a:t>Follow-up question (for both responses):</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"If you don’t recall saying it, can you think of any circumstances that might have led to a misunderstanding? If you didn’t make the comment, could you think of anyone else who might have said something similar?“</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Example 3:</a:t>
            </a:r>
          </a:p>
          <a:p>
            <a:r>
              <a:rPr lang="en-US" b="1" dirty="0">
                <a:latin typeface="Arial" panose="020B0604020202020204" pitchFamily="34" charset="0"/>
                <a:cs typeface="Arial" panose="020B0604020202020204" pitchFamily="34" charset="0"/>
              </a:rPr>
              <a:t>Question:</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"Is it possible that you were involved in an argument with the complainant last Tuesday?"</a:t>
            </a:r>
          </a:p>
          <a:p>
            <a:r>
              <a:rPr lang="en-US" b="1" dirty="0">
                <a:latin typeface="Arial" panose="020B0604020202020204" pitchFamily="34" charset="0"/>
                <a:cs typeface="Arial" panose="020B0604020202020204" pitchFamily="34" charset="0"/>
              </a:rPr>
              <a:t>Response:</a:t>
            </a:r>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Don’t remember:</a:t>
            </a:r>
            <a:r>
              <a:rPr lang="en-US" dirty="0">
                <a:latin typeface="Arial" panose="020B0604020202020204" pitchFamily="34" charset="0"/>
                <a:cs typeface="Arial" panose="020B0604020202020204" pitchFamily="34" charset="0"/>
              </a:rPr>
              <a:t> "I’m not sure, honestly. It’s possible we had a disagreement, but I don’t remember the details."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Strong denial:</a:t>
            </a:r>
            <a:r>
              <a:rPr lang="en-US" dirty="0">
                <a:latin typeface="Arial" panose="020B0604020202020204" pitchFamily="34" charset="0"/>
                <a:cs typeface="Arial" panose="020B0604020202020204" pitchFamily="34" charset="0"/>
              </a:rPr>
              <a:t> "I wasn’t involved in any argument. I would never argue with someone like that."</a:t>
            </a:r>
          </a:p>
          <a:p>
            <a:r>
              <a:rPr lang="en-US" b="1" dirty="0">
                <a:latin typeface="Arial" panose="020B0604020202020204" pitchFamily="34" charset="0"/>
                <a:cs typeface="Arial" panose="020B0604020202020204" pitchFamily="34" charset="0"/>
              </a:rPr>
              <a:t>Follow-up question (for both responses):</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"If you don’t remember, can you think of anything that happened that day that might have triggered a disagreement? If you weren’t involved, could anyone else have been in an argument that might have been mistaken for one involving you?“</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Example 4:</a:t>
            </a:r>
          </a:p>
          <a:p>
            <a:r>
              <a:rPr lang="en-US" b="1" dirty="0">
                <a:latin typeface="Arial" panose="020B0604020202020204" pitchFamily="34" charset="0"/>
                <a:cs typeface="Arial" panose="020B0604020202020204" pitchFamily="34" charset="0"/>
              </a:rPr>
              <a:t>Question:</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"Can you confirm if you were near the area where the incident took place?"</a:t>
            </a:r>
          </a:p>
          <a:p>
            <a:r>
              <a:rPr lang="en-US" b="1" dirty="0">
                <a:latin typeface="Arial" panose="020B0604020202020204" pitchFamily="34" charset="0"/>
                <a:cs typeface="Arial" panose="020B0604020202020204" pitchFamily="34" charset="0"/>
              </a:rPr>
              <a:t>Response:</a:t>
            </a:r>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Don’t remember:</a:t>
            </a:r>
            <a:r>
              <a:rPr lang="en-US" dirty="0">
                <a:latin typeface="Arial" panose="020B0604020202020204" pitchFamily="34" charset="0"/>
                <a:cs typeface="Arial" panose="020B0604020202020204" pitchFamily="34" charset="0"/>
              </a:rPr>
              <a:t> "I don’t remember if I was there, but it’s possible I passed by."</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Strong denial:</a:t>
            </a:r>
            <a:r>
              <a:rPr lang="en-US" dirty="0">
                <a:latin typeface="Arial" panose="020B0604020202020204" pitchFamily="34" charset="0"/>
                <a:cs typeface="Arial" panose="020B0604020202020204" pitchFamily="34" charset="0"/>
              </a:rPr>
              <a:t> "I wasn’t anywhere near that area. I don’t know what happened there."</a:t>
            </a:r>
          </a:p>
          <a:p>
            <a:r>
              <a:rPr lang="en-US" b="1" dirty="0">
                <a:latin typeface="Arial" panose="020B0604020202020204" pitchFamily="34" charset="0"/>
                <a:cs typeface="Arial" panose="020B0604020202020204" pitchFamily="34" charset="0"/>
              </a:rPr>
              <a:t>Follow-up question (for both responses):</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"If you’re unsure, can you think of anything else you were doing around that time that might help confirm whether you were nearby? If you weren’t near that area, can you describe where you were during that time?“</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Example 5:</a:t>
            </a:r>
          </a:p>
          <a:p>
            <a:r>
              <a:rPr lang="en-US" b="1" dirty="0">
                <a:latin typeface="Arial" panose="020B0604020202020204" pitchFamily="34" charset="0"/>
                <a:cs typeface="Arial" panose="020B0604020202020204" pitchFamily="34" charset="0"/>
              </a:rPr>
              <a:t>Question:</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"Do you deny that you ignored the complainant’s requests for help?"</a:t>
            </a:r>
          </a:p>
          <a:p>
            <a:r>
              <a:rPr lang="en-US" b="1" dirty="0">
                <a:latin typeface="Arial" panose="020B0604020202020204" pitchFamily="34" charset="0"/>
                <a:cs typeface="Arial" panose="020B0604020202020204" pitchFamily="34" charset="0"/>
              </a:rPr>
              <a:t>Response:</a:t>
            </a:r>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Don’t remember:</a:t>
            </a:r>
            <a:r>
              <a:rPr lang="en-US" dirty="0">
                <a:latin typeface="Arial" panose="020B0604020202020204" pitchFamily="34" charset="0"/>
                <a:cs typeface="Arial" panose="020B0604020202020204" pitchFamily="34" charset="0"/>
              </a:rPr>
              <a:t> "I don’t remember exactly, but I could have missed their request. I wasn’t paying full attention."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Strong denial:</a:t>
            </a:r>
            <a:r>
              <a:rPr lang="en-US" dirty="0">
                <a:latin typeface="Arial" panose="020B0604020202020204" pitchFamily="34" charset="0"/>
                <a:cs typeface="Arial" panose="020B0604020202020204" pitchFamily="34" charset="0"/>
              </a:rPr>
              <a:t> "I did not ignore anyone. I always try to help when needed, so I absolutely deny that."</a:t>
            </a:r>
          </a:p>
          <a:p>
            <a:r>
              <a:rPr lang="en-US" b="1" dirty="0">
                <a:latin typeface="Arial" panose="020B0604020202020204" pitchFamily="34" charset="0"/>
                <a:cs typeface="Arial" panose="020B0604020202020204" pitchFamily="34" charset="0"/>
              </a:rPr>
              <a:t>Follow-up question (for both responses):</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"If you weren’t paying attention, can you think of any reason why you might not have noticed the request? If you didn’t ignore them, can you describe what you did when the request was made?"</a:t>
            </a:r>
          </a:p>
          <a:p>
            <a:r>
              <a:rPr lang="en-US" dirty="0">
                <a:latin typeface="Arial" panose="020B0604020202020204" pitchFamily="34" charset="0"/>
                <a:cs typeface="Arial" panose="020B0604020202020204" pitchFamily="34" charset="0"/>
              </a:rPr>
              <a:t>In each follow-up question, the goal is to either probe for more details when the individual is uncertain or to ask them to clarify their certainty, ensuring the investigator gathers as much relevant information as possible. This helps distinguish between genuine memory lapses and strong denials that may require further explanation.</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Example 6:</a:t>
            </a:r>
          </a:p>
          <a:p>
            <a:r>
              <a:rPr lang="en-US" b="1" dirty="0">
                <a:latin typeface="Arial" panose="020B0604020202020204" pitchFamily="34" charset="0"/>
                <a:cs typeface="Arial" panose="020B0604020202020204" pitchFamily="34" charset="0"/>
              </a:rPr>
              <a:t>Question:</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"Is it possible that you made a comment about the complainant's work performance?"</a:t>
            </a:r>
          </a:p>
          <a:p>
            <a:r>
              <a:rPr lang="en-US" b="1" dirty="0">
                <a:latin typeface="Arial" panose="020B0604020202020204" pitchFamily="34" charset="0"/>
                <a:cs typeface="Arial" panose="020B0604020202020204" pitchFamily="34" charset="0"/>
              </a:rPr>
              <a:t>Response:</a:t>
            </a:r>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Don’t remember:</a:t>
            </a:r>
            <a:r>
              <a:rPr lang="en-US" dirty="0">
                <a:latin typeface="Arial" panose="020B0604020202020204" pitchFamily="34" charset="0"/>
                <a:cs typeface="Arial" panose="020B0604020202020204" pitchFamily="34" charset="0"/>
              </a:rPr>
              <a:t> "I can’t recall saying anything about their work, but maybe I did. It’s hard to say."</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Strong denial:</a:t>
            </a:r>
            <a:r>
              <a:rPr lang="en-US" dirty="0">
                <a:latin typeface="Arial" panose="020B0604020202020204" pitchFamily="34" charset="0"/>
                <a:cs typeface="Arial" panose="020B0604020202020204" pitchFamily="34" charset="0"/>
              </a:rPr>
              <a:t> "I never said anything like that. I would never criticize someone’s work like that."</a:t>
            </a:r>
          </a:p>
          <a:p>
            <a:r>
              <a:rPr lang="en-US" b="1" dirty="0">
                <a:latin typeface="Arial" panose="020B0604020202020204" pitchFamily="34" charset="0"/>
                <a:cs typeface="Arial" panose="020B0604020202020204" pitchFamily="34" charset="0"/>
              </a:rPr>
              <a:t>Follow-up question (for both responses):</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"If you don’t remember, could there have been a time you gave feedback, even if you don’t recall the specifics? If you didn’t say anything, do you know if someone else might have said something similar?“</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Example 7:</a:t>
            </a:r>
          </a:p>
          <a:p>
            <a:r>
              <a:rPr lang="en-US" b="1" dirty="0">
                <a:latin typeface="Arial" panose="020B0604020202020204" pitchFamily="34" charset="0"/>
                <a:cs typeface="Arial" panose="020B0604020202020204" pitchFamily="34" charset="0"/>
              </a:rPr>
              <a:t>Question:</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"Do you deny being in the break room when the incident occurred?"</a:t>
            </a:r>
          </a:p>
          <a:p>
            <a:r>
              <a:rPr lang="en-US" b="1" dirty="0">
                <a:latin typeface="Arial" panose="020B0604020202020204" pitchFamily="34" charset="0"/>
                <a:cs typeface="Arial" panose="020B0604020202020204" pitchFamily="34" charset="0"/>
              </a:rPr>
              <a:t>Response:</a:t>
            </a:r>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Don’t remember:</a:t>
            </a:r>
            <a:r>
              <a:rPr lang="en-US" dirty="0">
                <a:latin typeface="Arial" panose="020B0604020202020204" pitchFamily="34" charset="0"/>
                <a:cs typeface="Arial" panose="020B0604020202020204" pitchFamily="34" charset="0"/>
              </a:rPr>
              <a:t> "I don’t recall being there, but it’s possible I was."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Strong denial:</a:t>
            </a:r>
            <a:r>
              <a:rPr lang="en-US" dirty="0">
                <a:latin typeface="Arial" panose="020B0604020202020204" pitchFamily="34" charset="0"/>
                <a:cs typeface="Arial" panose="020B0604020202020204" pitchFamily="34" charset="0"/>
              </a:rPr>
              <a:t> "I wasn’t in the break room at that time. I was in a different part of the building."</a:t>
            </a:r>
          </a:p>
          <a:p>
            <a:r>
              <a:rPr lang="en-US" b="1" dirty="0">
                <a:latin typeface="Arial" panose="020B0604020202020204" pitchFamily="34" charset="0"/>
                <a:cs typeface="Arial" panose="020B0604020202020204" pitchFamily="34" charset="0"/>
              </a:rPr>
              <a:t>Follow-up question (for both responses):</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"If you don’t remember, can you think of anything else you were doing that could help confirm where you were? If you weren’t in the break room, can you tell me exactly where you were at that time?“</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Example 8:</a:t>
            </a:r>
          </a:p>
          <a:p>
            <a:r>
              <a:rPr lang="en-US" b="1" dirty="0">
                <a:latin typeface="Arial" panose="020B0604020202020204" pitchFamily="34" charset="0"/>
                <a:cs typeface="Arial" panose="020B0604020202020204" pitchFamily="34" charset="0"/>
              </a:rPr>
              <a:t>Question:</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"Did you make any physical contact with the complainant during the event?"</a:t>
            </a:r>
          </a:p>
          <a:p>
            <a:r>
              <a:rPr lang="en-US" b="1" dirty="0">
                <a:latin typeface="Arial" panose="020B0604020202020204" pitchFamily="34" charset="0"/>
                <a:cs typeface="Arial" panose="020B0604020202020204" pitchFamily="34" charset="0"/>
              </a:rPr>
              <a:t>Response:</a:t>
            </a:r>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Don’t remember:</a:t>
            </a:r>
            <a:r>
              <a:rPr lang="en-US" dirty="0">
                <a:latin typeface="Arial" panose="020B0604020202020204" pitchFamily="34" charset="0"/>
                <a:cs typeface="Arial" panose="020B0604020202020204" pitchFamily="34" charset="0"/>
              </a:rPr>
              <a:t> "I honestly can’t remember if I did or not. It’s possible I touched their arm or something, but I can’t be sure."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Strong denial:</a:t>
            </a:r>
            <a:r>
              <a:rPr lang="en-US" dirty="0">
                <a:latin typeface="Arial" panose="020B0604020202020204" pitchFamily="34" charset="0"/>
                <a:cs typeface="Arial" panose="020B0604020202020204" pitchFamily="34" charset="0"/>
              </a:rPr>
              <a:t> "I did not touch them. I would never do that."</a:t>
            </a:r>
          </a:p>
          <a:p>
            <a:r>
              <a:rPr lang="en-US" b="1" dirty="0">
                <a:latin typeface="Arial" panose="020B0604020202020204" pitchFamily="34" charset="0"/>
                <a:cs typeface="Arial" panose="020B0604020202020204" pitchFamily="34" charset="0"/>
              </a:rPr>
              <a:t>Follow-up question (for both responses):</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"If you don’t remember, could you describe any interactions you had with the complainant during that time? If you didn’t touch them, can you explain how the interaction unfolded?“</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Example 9:</a:t>
            </a:r>
          </a:p>
          <a:p>
            <a:r>
              <a:rPr lang="en-US" b="1" dirty="0">
                <a:latin typeface="Arial" panose="020B0604020202020204" pitchFamily="34" charset="0"/>
                <a:cs typeface="Arial" panose="020B0604020202020204" pitchFamily="34" charset="0"/>
              </a:rPr>
              <a:t>Question:</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"Is it possible that you ignored the complainant when they asked for help?"</a:t>
            </a:r>
          </a:p>
          <a:p>
            <a:r>
              <a:rPr lang="en-US" b="1" dirty="0">
                <a:latin typeface="Arial" panose="020B0604020202020204" pitchFamily="34" charset="0"/>
                <a:cs typeface="Arial" panose="020B0604020202020204" pitchFamily="34" charset="0"/>
              </a:rPr>
              <a:t>Response:</a:t>
            </a:r>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Don’t remember:</a:t>
            </a:r>
            <a:r>
              <a:rPr lang="en-US" dirty="0">
                <a:latin typeface="Arial" panose="020B0604020202020204" pitchFamily="34" charset="0"/>
                <a:cs typeface="Arial" panose="020B0604020202020204" pitchFamily="34" charset="0"/>
              </a:rPr>
              <a:t> "I don’t recall if they asked for help, but I might not have noticed."</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Strong denial:</a:t>
            </a:r>
            <a:r>
              <a:rPr lang="en-US" dirty="0">
                <a:latin typeface="Arial" panose="020B0604020202020204" pitchFamily="34" charset="0"/>
                <a:cs typeface="Arial" panose="020B0604020202020204" pitchFamily="34" charset="0"/>
              </a:rPr>
              <a:t> "I did not ignore them. I would have helped if they asked."</a:t>
            </a:r>
          </a:p>
          <a:p>
            <a:r>
              <a:rPr lang="en-US" b="1" dirty="0">
                <a:latin typeface="Arial" panose="020B0604020202020204" pitchFamily="34" charset="0"/>
                <a:cs typeface="Arial" panose="020B0604020202020204" pitchFamily="34" charset="0"/>
              </a:rPr>
              <a:t>Follow-up question (for both responses):</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"If you don’t remember, do you recall any details about what was happening around that time that might explain why you didn’t notice? If you didn’t ignore them, can you describe what happened when they asked for help?“</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Example 10:</a:t>
            </a:r>
          </a:p>
          <a:p>
            <a:r>
              <a:rPr lang="en-US" b="1" dirty="0">
                <a:latin typeface="Arial" panose="020B0604020202020204" pitchFamily="34" charset="0"/>
                <a:cs typeface="Arial" panose="020B0604020202020204" pitchFamily="34" charset="0"/>
              </a:rPr>
              <a:t>Question:</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"Do you deny making the statement about the complainant being unfit for their role?"</a:t>
            </a:r>
          </a:p>
          <a:p>
            <a:r>
              <a:rPr lang="en-US" b="1" dirty="0">
                <a:latin typeface="Arial" panose="020B0604020202020204" pitchFamily="34" charset="0"/>
                <a:cs typeface="Arial" panose="020B0604020202020204" pitchFamily="34" charset="0"/>
              </a:rPr>
              <a:t>Response:</a:t>
            </a:r>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Don’t remember:</a:t>
            </a:r>
            <a:r>
              <a:rPr lang="en-US" dirty="0">
                <a:latin typeface="Arial" panose="020B0604020202020204" pitchFamily="34" charset="0"/>
                <a:cs typeface="Arial" panose="020B0604020202020204" pitchFamily="34" charset="0"/>
              </a:rPr>
              <a:t> "I don’t remember making that comment, but it’s possible I did. It might have been said in passing."</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Strong denial:</a:t>
            </a:r>
            <a:r>
              <a:rPr lang="en-US" dirty="0">
                <a:latin typeface="Arial" panose="020B0604020202020204" pitchFamily="34" charset="0"/>
                <a:cs typeface="Arial" panose="020B0604020202020204" pitchFamily="34" charset="0"/>
              </a:rPr>
              <a:t> "I never said that. I would never say something like that about anyone."</a:t>
            </a:r>
          </a:p>
          <a:p>
            <a:r>
              <a:rPr lang="en-US" b="1" dirty="0">
                <a:latin typeface="Arial" panose="020B0604020202020204" pitchFamily="34" charset="0"/>
                <a:cs typeface="Arial" panose="020B0604020202020204" pitchFamily="34" charset="0"/>
              </a:rPr>
              <a:t>Follow-up question (for both responses):</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"If you don’t remember, can you think of any circumstances where you might have made a comment like that, even unintentionally? If you didn’t say it, do you know if someone else might have made a similar remark?"</a:t>
            </a:r>
          </a:p>
          <a:p>
            <a:r>
              <a:rPr lang="en-US" dirty="0">
                <a:latin typeface="Arial" panose="020B0604020202020204" pitchFamily="34" charset="0"/>
                <a:cs typeface="Arial" panose="020B0604020202020204" pitchFamily="34" charset="0"/>
              </a:rPr>
              <a:t>These follow-up questions ensure that the investigator presses for more clarity and provides the person being interviewed the opportunity to either recall missing details or further explain their actions, while also distinguishing between genuine forgetfulness and a strong denial.</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BE4F3049-7D89-E159-F1A3-CB51ADBB5C95}"/>
              </a:ext>
            </a:extLst>
          </p:cNvPr>
          <p:cNvSpPr>
            <a:spLocks noGrp="1"/>
          </p:cNvSpPr>
          <p:nvPr>
            <p:ph type="sldNum" sz="quarter" idx="10"/>
          </p:nvPr>
        </p:nvSpPr>
        <p:spPr/>
        <p:txBody>
          <a:bodyPr/>
          <a:lstStyle/>
          <a:p>
            <a:fld id="{1A039E17-BEEE-45B0-A1B7-830DEB7C1347}"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31392473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latin typeface="Arial" panose="020B0604020202020204" pitchFamily="34" charset="0"/>
                <a:cs typeface="Arial" panose="020B0604020202020204" pitchFamily="34" charset="0"/>
              </a:rPr>
              <a:t>When dealing with people who are reluctant to provide information, </a:t>
            </a:r>
            <a:r>
              <a:rPr lang="en-US" b="1" u="sng" dirty="0">
                <a:latin typeface="Arial" panose="020B0604020202020204" pitchFamily="34" charset="0"/>
                <a:cs typeface="Arial" panose="020B0604020202020204" pitchFamily="34" charset="0"/>
              </a:rPr>
              <a:t>seek to understand where this reluctance may be coming from.</a:t>
            </a:r>
          </a:p>
          <a:p>
            <a:pPr algn="l"/>
            <a:endParaRPr lang="en-US" b="1" u="sng"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Is it that the process is not clear to them? </a:t>
            </a:r>
          </a:p>
          <a:p>
            <a:pPr algn="l"/>
            <a:r>
              <a:rPr lang="en-US" dirty="0">
                <a:latin typeface="Arial" panose="020B0604020202020204" pitchFamily="34" charset="0"/>
                <a:cs typeface="Arial" panose="020B0604020202020204" pitchFamily="34" charset="0"/>
              </a:rPr>
              <a:t>Has the investigator done something to scare or confuse them? </a:t>
            </a:r>
          </a:p>
          <a:p>
            <a:pPr algn="l"/>
            <a:r>
              <a:rPr lang="en-US" dirty="0">
                <a:latin typeface="Arial" panose="020B0604020202020204" pitchFamily="34" charset="0"/>
                <a:cs typeface="Arial" panose="020B0604020202020204" pitchFamily="34" charset="0"/>
              </a:rPr>
              <a:t>Are they worried about retaliation? </a:t>
            </a:r>
          </a:p>
          <a:p>
            <a:pPr algn="l"/>
            <a:r>
              <a:rPr lang="en-US" dirty="0">
                <a:latin typeface="Arial" panose="020B0604020202020204" pitchFamily="34" charset="0"/>
                <a:cs typeface="Arial" panose="020B0604020202020204" pitchFamily="34" charset="0"/>
              </a:rPr>
              <a:t>Are they worried about privacy? </a:t>
            </a:r>
          </a:p>
          <a:p>
            <a:pPr algn="l"/>
            <a:r>
              <a:rPr lang="en-US" dirty="0">
                <a:latin typeface="Arial" panose="020B0604020202020204" pitchFamily="34" charset="0"/>
                <a:cs typeface="Arial" panose="020B0604020202020204" pitchFamily="34" charset="0"/>
              </a:rPr>
              <a:t>Seek to create a safe environment where people can freely participate</a:t>
            </a:r>
          </a:p>
          <a:p>
            <a:pPr algn="l"/>
            <a:endParaRPr lang="en-US" dirty="0">
              <a:latin typeface="Arial" panose="020B0604020202020204" pitchFamily="34" charset="0"/>
              <a:cs typeface="Arial" panose="020B0604020202020204" pitchFamily="34" charset="0"/>
            </a:endParaRPr>
          </a:p>
          <a:p>
            <a:pPr algn="l"/>
            <a:r>
              <a:rPr lang="en-US" u="sng" dirty="0">
                <a:latin typeface="Arial" panose="020B0604020202020204" pitchFamily="34" charset="0"/>
                <a:cs typeface="Arial" panose="020B0604020202020204" pitchFamily="34" charset="0"/>
              </a:rPr>
              <a:t>Reluctant Complainants </a:t>
            </a:r>
            <a:r>
              <a:rPr lang="en-US" dirty="0">
                <a:latin typeface="Arial" panose="020B0604020202020204" pitchFamily="34" charset="0"/>
                <a:cs typeface="Arial" panose="020B0604020202020204" pitchFamily="34" charset="0"/>
              </a:rPr>
              <a:t>– It is important to remind the reluctant person pursuing a complaint that this process is underway because they have initiated it; their best opportunity to achieve the resolution that they are seeking is to assist us in the investigatory process</a:t>
            </a:r>
          </a:p>
          <a:p>
            <a:pPr algn="l"/>
            <a:endParaRPr lang="en-US" dirty="0">
              <a:latin typeface="Arial" panose="020B0604020202020204" pitchFamily="34" charset="0"/>
              <a:cs typeface="Arial" panose="020B0604020202020204" pitchFamily="34" charset="0"/>
            </a:endParaRPr>
          </a:p>
          <a:p>
            <a:pPr algn="l"/>
            <a:r>
              <a:rPr lang="en-US" u="sng" dirty="0">
                <a:latin typeface="Arial" panose="020B0604020202020204" pitchFamily="34" charset="0"/>
                <a:cs typeface="Arial" panose="020B0604020202020204" pitchFamily="34" charset="0"/>
              </a:rPr>
              <a:t>Reluctant Respondents </a:t>
            </a:r>
            <a:r>
              <a:rPr lang="en-US" dirty="0">
                <a:latin typeface="Arial" panose="020B0604020202020204" pitchFamily="34" charset="0"/>
                <a:cs typeface="Arial" panose="020B0604020202020204" pitchFamily="34" charset="0"/>
              </a:rPr>
              <a:t>– It is important to remind the reluctant person responding to a complaint that this process will ultimately reflect the information that has been provided to us, and that in order to be able to present a complete picture that includes their point of view, their cooperation with the process is needed.</a:t>
            </a:r>
          </a:p>
          <a:p>
            <a:pPr algn="l"/>
            <a:endParaRPr lang="en-US" dirty="0">
              <a:latin typeface="Arial" panose="020B0604020202020204" pitchFamily="34" charset="0"/>
              <a:cs typeface="Arial" panose="020B0604020202020204" pitchFamily="34" charset="0"/>
            </a:endParaRPr>
          </a:p>
          <a:p>
            <a:pPr algn="l"/>
            <a:r>
              <a:rPr lang="en-US" u="sng" dirty="0">
                <a:latin typeface="Arial" panose="020B0604020202020204" pitchFamily="34" charset="0"/>
                <a:cs typeface="Arial" panose="020B0604020202020204" pitchFamily="34" charset="0"/>
              </a:rPr>
              <a:t>Reluctant Witnesses </a:t>
            </a:r>
            <a:r>
              <a:rPr lang="en-US" dirty="0">
                <a:latin typeface="Arial" panose="020B0604020202020204" pitchFamily="34" charset="0"/>
                <a:cs typeface="Arial" panose="020B0604020202020204" pitchFamily="34" charset="0"/>
              </a:rPr>
              <a:t>– There are numerous reasons why witnesses may not wish to be involved; it is helpful to allow these parties to ease into the process by asking global questions about the people and relationships involved (whenever possible) before mining for details.</a:t>
            </a:r>
          </a:p>
          <a:p>
            <a:pPr algn="l"/>
            <a:endParaRPr lang="en-US" dirty="0">
              <a:latin typeface="Arial" panose="020B0604020202020204" pitchFamily="34" charset="0"/>
              <a:cs typeface="Arial" panose="020B0604020202020204" pitchFamily="34" charset="0"/>
            </a:endParaRPr>
          </a:p>
          <a:p>
            <a:r>
              <a:rPr lang="en-US" u="sng" dirty="0">
                <a:latin typeface="Arial" panose="020B0604020202020204" pitchFamily="34" charset="0"/>
                <a:cs typeface="Arial" panose="020B0604020202020204" pitchFamily="34" charset="0"/>
              </a:rPr>
              <a:t>Reluctant Employees </a:t>
            </a:r>
            <a:r>
              <a:rPr lang="en-US" dirty="0">
                <a:latin typeface="Arial" panose="020B0604020202020204" pitchFamily="34" charset="0"/>
                <a:cs typeface="Arial" panose="020B0604020202020204" pitchFamily="34" charset="0"/>
              </a:rPr>
              <a:t>– Whenever encountering employees who are reluctant (or even refuse) to cooperate with your investigation, we may need to remind them that per Texas A&amp;M regulation 08.01.01 (2.10)  </a:t>
            </a:r>
            <a:r>
              <a:rPr lang="en-US" b="1" u="sng" dirty="0">
                <a:latin typeface="Arial" panose="020B0604020202020204" pitchFamily="34" charset="0"/>
                <a:cs typeface="Arial" panose="020B0604020202020204" pitchFamily="34" charset="0"/>
              </a:rPr>
              <a:t>all employees must, and students should, cooperate fully with those performing an investigation</a:t>
            </a:r>
            <a:r>
              <a:rPr lang="en-US" dirty="0">
                <a:latin typeface="Arial" panose="020B0604020202020204" pitchFamily="34" charset="0"/>
                <a:cs typeface="Arial" panose="020B0604020202020204" pitchFamily="34" charset="0"/>
              </a:rPr>
              <a:t>.  Employees failing to cooperate with those performing an investigation may be disciplined, up to and including dismissal.  </a:t>
            </a:r>
          </a:p>
          <a:p>
            <a:pPr algn="l"/>
            <a:endParaRPr lang="en-US"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Although our first thought in dealing with reluctance should not be the threat of disciplinary action, it is ultimately a very real consideration. </a:t>
            </a:r>
          </a:p>
          <a:p>
            <a:pPr algn="l"/>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Understanding Resistance in Interviews</a:t>
            </a:r>
          </a:p>
          <a:p>
            <a:r>
              <a:rPr lang="en-US" dirty="0">
                <a:latin typeface="Arial" panose="020B0604020202020204" pitchFamily="34" charset="0"/>
                <a:cs typeface="Arial" panose="020B0604020202020204" pitchFamily="34" charset="0"/>
              </a:rPr>
              <a:t>When dealing with reluctant parties in an investigation, it's important to explore the root causes of their reluctance. Consider the following factors and approach each scenario with care:</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1. Understand the Cause of Resistance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Clarity of the Process</a:t>
            </a:r>
            <a:r>
              <a:rPr lang="en-US" dirty="0">
                <a:latin typeface="Arial" panose="020B0604020202020204" pitchFamily="34" charset="0"/>
                <a:cs typeface="Arial" panose="020B0604020202020204" pitchFamily="34" charset="0"/>
              </a:rPr>
              <a:t>: Does the person understand the process, or is there confusion?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Investigator Actions</a:t>
            </a:r>
            <a:r>
              <a:rPr lang="en-US" dirty="0">
                <a:latin typeface="Arial" panose="020B0604020202020204" pitchFamily="34" charset="0"/>
                <a:cs typeface="Arial" panose="020B0604020202020204" pitchFamily="34" charset="0"/>
              </a:rPr>
              <a:t>: Have any of your actions, such as tone or body language, unintentionally caused discomfort?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Fear of Retaliation</a:t>
            </a:r>
            <a:r>
              <a:rPr lang="en-US" dirty="0">
                <a:latin typeface="Arial" panose="020B0604020202020204" pitchFamily="34" charset="0"/>
                <a:cs typeface="Arial" panose="020B0604020202020204" pitchFamily="34" charset="0"/>
              </a:rPr>
              <a:t>: Is the person concerned about retaliation (for example, from peers, supervisors, or others)?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Privacy Concerns</a:t>
            </a:r>
            <a:r>
              <a:rPr lang="en-US" dirty="0">
                <a:latin typeface="Arial" panose="020B0604020202020204" pitchFamily="34" charset="0"/>
                <a:cs typeface="Arial" panose="020B0604020202020204" pitchFamily="34" charset="0"/>
              </a:rPr>
              <a:t>: Are they worried about confidentiality or how their statements might be used?</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2. Create a Safe and Open Environment</a:t>
            </a:r>
          </a:p>
          <a:p>
            <a:pPr>
              <a:buFont typeface="Arial" panose="020B0604020202020204" pitchFamily="34" charset="0"/>
              <a:buChar char="•"/>
            </a:pPr>
            <a:r>
              <a:rPr lang="en-US" dirty="0">
                <a:latin typeface="Arial" panose="020B0604020202020204" pitchFamily="34" charset="0"/>
                <a:cs typeface="Arial" panose="020B0604020202020204" pitchFamily="34" charset="0"/>
              </a:rPr>
              <a:t>Focus on establishing trust and transparency. Show empathy for their concerns and ensure they understand the confidentiality of the process.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For Complainants</a:t>
            </a:r>
            <a:r>
              <a:rPr lang="en-US" dirty="0">
                <a:latin typeface="Arial" panose="020B0604020202020204" pitchFamily="34" charset="0"/>
                <a:cs typeface="Arial" panose="020B0604020202020204" pitchFamily="34" charset="0"/>
              </a:rPr>
              <a:t>: Remind them that the investigation was initiated based on their complaint, and their full cooperation is essential for resolution.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For Respondents</a:t>
            </a:r>
            <a:r>
              <a:rPr lang="en-US" dirty="0">
                <a:latin typeface="Arial" panose="020B0604020202020204" pitchFamily="34" charset="0"/>
                <a:cs typeface="Arial" panose="020B0604020202020204" pitchFamily="34" charset="0"/>
              </a:rPr>
              <a:t>: Clarify that providing their perspective helps to present a complete picture and is necessary for a fair process.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For Witnesses</a:t>
            </a:r>
            <a:r>
              <a:rPr lang="en-US" dirty="0">
                <a:latin typeface="Arial" panose="020B0604020202020204" pitchFamily="34" charset="0"/>
                <a:cs typeface="Arial" panose="020B0604020202020204" pitchFamily="34" charset="0"/>
              </a:rPr>
              <a:t>: Begin by asking general, non-threatening questions about the people and relationships involved before diving into specifics. This will help ease them into the process.</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3. Handling Reluctant Employees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Acknowledge Concerns, Then Explain Regulations</a:t>
            </a:r>
            <a:r>
              <a:rPr lang="en-US" dirty="0">
                <a:latin typeface="Arial" panose="020B0604020202020204" pitchFamily="34" charset="0"/>
                <a:cs typeface="Arial" panose="020B0604020202020204" pitchFamily="34" charset="0"/>
              </a:rPr>
              <a:t>: If an employee is reluctant to cooperate, remind them of their duty under Texas A&amp;M regulation 08.01.01 (2.10). Employees must cooperate, or they could face disciplinary actions, including dismissal.</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Don’t Lead with Threats</a:t>
            </a:r>
            <a:r>
              <a:rPr lang="en-US" dirty="0">
                <a:latin typeface="Arial" panose="020B0604020202020204" pitchFamily="34" charset="0"/>
                <a:cs typeface="Arial" panose="020B0604020202020204" pitchFamily="34" charset="0"/>
              </a:rPr>
              <a:t>: Use this as a last resort. Start by addressing the individual’s concerns and ensuring they understand the importance of cooperation.</a:t>
            </a:r>
          </a:p>
          <a:p>
            <a:pPr>
              <a:buFont typeface="Arial" panose="020B0604020202020204" pitchFamily="34" charset="0"/>
              <a:buChar char="•"/>
            </a:pPr>
            <a:endParaRPr lang="en-US" b="1" dirty="0">
              <a:latin typeface="Arial" panose="020B0604020202020204" pitchFamily="34" charset="0"/>
              <a:cs typeface="Arial" panose="020B0604020202020204" pitchFamily="34" charset="0"/>
            </a:endParaRPr>
          </a:p>
          <a:p>
            <a:pPr>
              <a:buFont typeface="Arial" panose="020B0604020202020204" pitchFamily="34" charset="0"/>
              <a:buNone/>
            </a:pPr>
            <a:r>
              <a:rPr lang="en-US" b="1" dirty="0">
                <a:latin typeface="Arial" panose="020B0604020202020204" pitchFamily="34" charset="0"/>
                <a:cs typeface="Arial" panose="020B0604020202020204" pitchFamily="34" charset="0"/>
              </a:rPr>
              <a:t>TIPS</a:t>
            </a:r>
          </a:p>
          <a:p>
            <a:pPr>
              <a:buFont typeface="+mj-lt"/>
              <a:buAutoNum type="arabicPeriod"/>
            </a:pPr>
            <a:r>
              <a:rPr lang="en-US" b="1" dirty="0">
                <a:latin typeface="Arial" panose="020B0604020202020204" pitchFamily="34" charset="0"/>
                <a:cs typeface="Arial" panose="020B0604020202020204" pitchFamily="34" charset="0"/>
              </a:rPr>
              <a:t>Focus on Empathy</a:t>
            </a:r>
            <a:r>
              <a:rPr lang="en-US" dirty="0">
                <a:latin typeface="Arial" panose="020B0604020202020204" pitchFamily="34" charset="0"/>
                <a:cs typeface="Arial" panose="020B0604020202020204" pitchFamily="34" charset="0"/>
              </a:rPr>
              <a:t>: </a:t>
            </a:r>
          </a:p>
          <a:p>
            <a:pPr marL="742950" lvl="1" indent="-285750">
              <a:buFont typeface="+mj-lt"/>
              <a:buAutoNum type="arabicPeriod"/>
            </a:pPr>
            <a:r>
              <a:rPr lang="en-US" dirty="0">
                <a:latin typeface="Arial" panose="020B0604020202020204" pitchFamily="34" charset="0"/>
                <a:cs typeface="Arial" panose="020B0604020202020204" pitchFamily="34" charset="0"/>
              </a:rPr>
              <a:t>Empathy helps build rapport. Encourage investigators to actively listen, validate concerns, and express understanding.</a:t>
            </a:r>
          </a:p>
          <a:p>
            <a:pPr>
              <a:buFont typeface="+mj-lt"/>
              <a:buAutoNum type="arabicPeriod"/>
            </a:pPr>
            <a:r>
              <a:rPr lang="en-US" b="1" dirty="0">
                <a:latin typeface="Arial" panose="020B0604020202020204" pitchFamily="34" charset="0"/>
                <a:cs typeface="Arial" panose="020B0604020202020204" pitchFamily="34" charset="0"/>
              </a:rPr>
              <a:t>Address Concerns Early</a:t>
            </a:r>
            <a:r>
              <a:rPr lang="en-US" dirty="0">
                <a:latin typeface="Arial" panose="020B0604020202020204" pitchFamily="34" charset="0"/>
                <a:cs typeface="Arial" panose="020B0604020202020204" pitchFamily="34" charset="0"/>
              </a:rPr>
              <a:t>: </a:t>
            </a:r>
          </a:p>
          <a:p>
            <a:pPr marL="742950" lvl="1" indent="-285750">
              <a:buFont typeface="+mj-lt"/>
              <a:buAutoNum type="arabicPeriod"/>
            </a:pPr>
            <a:r>
              <a:rPr lang="en-US" dirty="0">
                <a:latin typeface="Arial" panose="020B0604020202020204" pitchFamily="34" charset="0"/>
                <a:cs typeface="Arial" panose="020B0604020202020204" pitchFamily="34" charset="0"/>
              </a:rPr>
              <a:t>Teach investigators to ask open-ended questions about any fears or hesitations upfront. This helps address barriers before they escalate.</a:t>
            </a:r>
          </a:p>
          <a:p>
            <a:pPr>
              <a:buFont typeface="+mj-lt"/>
              <a:buAutoNum type="arabicPeriod"/>
            </a:pPr>
            <a:r>
              <a:rPr lang="en-US" b="1" dirty="0">
                <a:latin typeface="Arial" panose="020B0604020202020204" pitchFamily="34" charset="0"/>
                <a:cs typeface="Arial" panose="020B0604020202020204" pitchFamily="34" charset="0"/>
              </a:rPr>
              <a:t>Remind Parties of Their Role</a:t>
            </a:r>
            <a:r>
              <a:rPr lang="en-US" dirty="0">
                <a:latin typeface="Arial" panose="020B0604020202020204" pitchFamily="34" charset="0"/>
                <a:cs typeface="Arial" panose="020B0604020202020204" pitchFamily="34" charset="0"/>
              </a:rPr>
              <a:t>: </a:t>
            </a:r>
          </a:p>
          <a:p>
            <a:pPr marL="742950" lvl="1" indent="-285750">
              <a:buFont typeface="+mj-lt"/>
              <a:buAutoNum type="arabicPeriod"/>
            </a:pPr>
            <a:r>
              <a:rPr lang="en-US" dirty="0">
                <a:latin typeface="Arial" panose="020B0604020202020204" pitchFamily="34" charset="0"/>
                <a:cs typeface="Arial" panose="020B0604020202020204" pitchFamily="34" charset="0"/>
              </a:rPr>
              <a:t>Teach investigators how to respectfully remind complainants, respondents, and witnesses of the importance of their cooperation in the process, framing it as essential for achieving resolution.</a:t>
            </a:r>
          </a:p>
          <a:p>
            <a:pPr>
              <a:buFont typeface="+mj-lt"/>
              <a:buAutoNum type="arabicPeriod"/>
            </a:pPr>
            <a:r>
              <a:rPr lang="en-US" b="1" dirty="0">
                <a:latin typeface="Arial" panose="020B0604020202020204" pitchFamily="34" charset="0"/>
                <a:cs typeface="Arial" panose="020B0604020202020204" pitchFamily="34" charset="0"/>
              </a:rPr>
              <a:t>Explain Process Clearly</a:t>
            </a:r>
            <a:r>
              <a:rPr lang="en-US" dirty="0">
                <a:latin typeface="Arial" panose="020B0604020202020204" pitchFamily="34" charset="0"/>
                <a:cs typeface="Arial" panose="020B0604020202020204" pitchFamily="34" charset="0"/>
              </a:rPr>
              <a:t>: </a:t>
            </a:r>
          </a:p>
          <a:p>
            <a:pPr marL="742950" lvl="1" indent="-285750">
              <a:buFont typeface="+mj-lt"/>
              <a:buAutoNum type="arabicPeriod"/>
            </a:pPr>
            <a:r>
              <a:rPr lang="en-US" dirty="0">
                <a:latin typeface="Arial" panose="020B0604020202020204" pitchFamily="34" charset="0"/>
                <a:cs typeface="Arial" panose="020B0604020202020204" pitchFamily="34" charset="0"/>
              </a:rPr>
              <a:t>New investigators should be trained on how to clearly explain the process at the beginning of each interview. This can help alleviate confusion and establish transparency.</a:t>
            </a:r>
          </a:p>
          <a:p>
            <a:pPr>
              <a:buFont typeface="+mj-lt"/>
              <a:buAutoNum type="arabicPeriod"/>
            </a:pPr>
            <a:r>
              <a:rPr lang="en-US" b="1" dirty="0">
                <a:latin typeface="Arial" panose="020B0604020202020204" pitchFamily="34" charset="0"/>
                <a:cs typeface="Arial" panose="020B0604020202020204" pitchFamily="34" charset="0"/>
              </a:rPr>
              <a:t>Be Mindful of Power Dynamics</a:t>
            </a:r>
            <a:r>
              <a:rPr lang="en-US" dirty="0">
                <a:latin typeface="Arial" panose="020B0604020202020204" pitchFamily="34" charset="0"/>
                <a:cs typeface="Arial" panose="020B0604020202020204" pitchFamily="34" charset="0"/>
              </a:rPr>
              <a:t>: </a:t>
            </a:r>
          </a:p>
          <a:p>
            <a:pPr marL="742950" lvl="1" indent="-285750">
              <a:buFont typeface="+mj-lt"/>
              <a:buAutoNum type="arabicPeriod"/>
            </a:pPr>
            <a:r>
              <a:rPr lang="en-US" dirty="0">
                <a:latin typeface="Arial" panose="020B0604020202020204" pitchFamily="34" charset="0"/>
                <a:cs typeface="Arial" panose="020B0604020202020204" pitchFamily="34" charset="0"/>
              </a:rPr>
              <a:t>Emphasize that a non-threatening, non-judgmental approach should be used, particularly when dealing with reluctance from employees or witnesses who may feel vulnerable in the process.</a:t>
            </a:r>
          </a:p>
          <a:p>
            <a:pPr marL="457200" lvl="1" indent="0">
              <a:buFont typeface="+mj-lt"/>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Role-Playing Scenarios: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Scenario 1</a:t>
            </a:r>
            <a:r>
              <a:rPr lang="en-US" dirty="0">
                <a:latin typeface="Arial" panose="020B0604020202020204" pitchFamily="34" charset="0"/>
                <a:cs typeface="Arial" panose="020B0604020202020204" pitchFamily="34" charset="0"/>
              </a:rPr>
              <a:t>: A complainant is reluctant to proceed with the investigation.</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Trainer Tip</a:t>
            </a:r>
            <a:r>
              <a:rPr lang="en-US" dirty="0">
                <a:latin typeface="Arial" panose="020B0604020202020204" pitchFamily="34" charset="0"/>
                <a:cs typeface="Arial" panose="020B0604020202020204" pitchFamily="34" charset="0"/>
              </a:rPr>
              <a:t>: Walk new investigators through a response where they validate the complainant’s feelings, explain the importance of their cooperation, and assure them that the process is designed to be confidential.</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Scenario 2</a:t>
            </a:r>
            <a:r>
              <a:rPr lang="en-US" dirty="0">
                <a:latin typeface="Arial" panose="020B0604020202020204" pitchFamily="34" charset="0"/>
                <a:cs typeface="Arial" panose="020B0604020202020204" pitchFamily="34" charset="0"/>
              </a:rPr>
              <a:t>: A respondent is denying any wrongdoing but is defensive throughout the interview.</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Trainer Tip</a:t>
            </a:r>
            <a:r>
              <a:rPr lang="en-US" dirty="0">
                <a:latin typeface="Arial" panose="020B0604020202020204" pitchFamily="34" charset="0"/>
                <a:cs typeface="Arial" panose="020B0604020202020204" pitchFamily="34" charset="0"/>
              </a:rPr>
              <a:t>: Teach investigators to maintain composure, give the respondent space to explain their perspective, and remind them that their cooperation helps to present a complete picture.</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Scenario 3</a:t>
            </a:r>
            <a:r>
              <a:rPr lang="en-US" dirty="0">
                <a:latin typeface="Arial" panose="020B0604020202020204" pitchFamily="34" charset="0"/>
                <a:cs typeface="Arial" panose="020B0604020202020204" pitchFamily="34" charset="0"/>
              </a:rPr>
              <a:t>: A witness is hesitant to provide any details.</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Trainer Tip</a:t>
            </a:r>
            <a:r>
              <a:rPr lang="en-US" dirty="0">
                <a:latin typeface="Arial" panose="020B0604020202020204" pitchFamily="34" charset="0"/>
                <a:cs typeface="Arial" panose="020B0604020202020204" pitchFamily="34" charset="0"/>
              </a:rPr>
              <a:t>: Use a gradual approach—start by discussing the general situation and gradually ask more specific questions as the witness becomes more comfortable.</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37862774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a:latin typeface="Arial" panose="020B0604020202020204" pitchFamily="34" charset="0"/>
                <a:cs typeface="Arial" panose="020B0604020202020204" pitchFamily="34" charset="0"/>
              </a:rPr>
              <a:t>Initial Draft Report</a:t>
            </a:r>
          </a:p>
          <a:p>
            <a:pPr algn="l"/>
            <a:endParaRPr lang="en-US">
              <a:latin typeface="Arial" panose="020B0604020202020204" pitchFamily="34" charset="0"/>
              <a:cs typeface="Arial" panose="020B0604020202020204" pitchFamily="34" charset="0"/>
            </a:endParaRPr>
          </a:p>
          <a:p>
            <a:pPr algn="l"/>
            <a:r>
              <a:rPr lang="en-US">
                <a:latin typeface="Arial" panose="020B0604020202020204" pitchFamily="34" charset="0"/>
                <a:cs typeface="Arial" panose="020B0604020202020204" pitchFamily="34" charset="0"/>
              </a:rPr>
              <a:t>Be sure to </a:t>
            </a:r>
            <a:r>
              <a:rPr lang="en-US" b="1">
                <a:latin typeface="Arial" panose="020B0604020202020204" pitchFamily="34" charset="0"/>
                <a:cs typeface="Arial" panose="020B0604020202020204" pitchFamily="34" charset="0"/>
              </a:rPr>
              <a:t>spell and grammar check</a:t>
            </a:r>
          </a:p>
          <a:p>
            <a:pPr algn="l"/>
            <a:endParaRPr lang="en-US">
              <a:latin typeface="Arial" panose="020B0604020202020204" pitchFamily="34" charset="0"/>
              <a:cs typeface="Arial" panose="020B0604020202020204" pitchFamily="34" charset="0"/>
            </a:endParaRPr>
          </a:p>
          <a:p>
            <a:pPr algn="l"/>
            <a:r>
              <a:rPr lang="en-US">
                <a:latin typeface="Arial" panose="020B0604020202020204" pitchFamily="34" charset="0"/>
                <a:cs typeface="Arial" panose="020B0604020202020204" pitchFamily="34" charset="0"/>
              </a:rPr>
              <a:t>Provide report to Civil Rights Officer or T9 coordinator for spot check</a:t>
            </a:r>
          </a:p>
          <a:p>
            <a:pPr algn="l"/>
            <a:r>
              <a:rPr lang="en-US">
                <a:latin typeface="Arial" panose="020B0604020202020204" pitchFamily="34" charset="0"/>
                <a:cs typeface="Arial" panose="020B0604020202020204" pitchFamily="34" charset="0"/>
              </a:rPr>
              <a:t>Add </a:t>
            </a:r>
            <a:r>
              <a:rPr lang="en-US" b="1">
                <a:latin typeface="Arial" panose="020B0604020202020204" pitchFamily="34" charset="0"/>
                <a:cs typeface="Arial" panose="020B0604020202020204" pitchFamily="34" charset="0"/>
              </a:rPr>
              <a:t>watermark “draft”</a:t>
            </a:r>
          </a:p>
          <a:p>
            <a:pPr algn="l"/>
            <a:r>
              <a:rPr lang="en-US">
                <a:latin typeface="Arial" panose="020B0604020202020204" pitchFamily="34" charset="0"/>
                <a:cs typeface="Arial" panose="020B0604020202020204" pitchFamily="34" charset="0"/>
              </a:rPr>
              <a:t>- Civil Rights Officer forwards the report to SECO Staff, OGC Staff, </a:t>
            </a:r>
            <a:r>
              <a:rPr lang="en-US" u="sng">
                <a:latin typeface="Arial" panose="020B0604020202020204" pitchFamily="34" charset="0"/>
                <a:cs typeface="Arial" panose="020B0604020202020204" pitchFamily="34" charset="0"/>
              </a:rPr>
              <a:t>and OGC Legal Assistant </a:t>
            </a:r>
            <a:r>
              <a:rPr lang="en-US">
                <a:latin typeface="Arial" panose="020B0604020202020204" pitchFamily="34" charset="0"/>
                <a:cs typeface="Arial" panose="020B0604020202020204" pitchFamily="34" charset="0"/>
              </a:rPr>
              <a:t>– copying Investigator(s)</a:t>
            </a:r>
          </a:p>
          <a:p>
            <a:pPr algn="l"/>
            <a:r>
              <a:rPr lang="en-US">
                <a:latin typeface="Arial" panose="020B0604020202020204" pitchFamily="34" charset="0"/>
                <a:cs typeface="Arial" panose="020B0604020202020204" pitchFamily="34" charset="0"/>
              </a:rPr>
              <a:t>- Feedback from OGC/SECO to be provided directly to the Investigator(s), but will copy the Civil Rights Officer</a:t>
            </a:r>
          </a:p>
          <a:p>
            <a:pPr algn="l"/>
            <a:r>
              <a:rPr lang="en-US">
                <a:latin typeface="Arial" panose="020B0604020202020204" pitchFamily="34" charset="0"/>
                <a:cs typeface="Arial" panose="020B0604020202020204" pitchFamily="34" charset="0"/>
              </a:rPr>
              <a:t>- </a:t>
            </a:r>
            <a:r>
              <a:rPr lang="en-US" b="1" u="sng">
                <a:latin typeface="Arial" panose="020B0604020202020204" pitchFamily="34" charset="0"/>
                <a:cs typeface="Arial" panose="020B0604020202020204" pitchFamily="34" charset="0"/>
              </a:rPr>
              <a:t>NO OTHER PEOPLE ARE TO HAVE ACCESS TO THE IDR</a:t>
            </a:r>
          </a:p>
          <a:p>
            <a:pPr algn="l"/>
            <a:endParaRPr lang="en-US">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380324006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latin typeface="Arial" panose="020B0604020202020204" pitchFamily="34" charset="0"/>
                <a:cs typeface="Arial" panose="020B0604020202020204" pitchFamily="34" charset="0"/>
              </a:rPr>
              <a:t>Final Draft Report</a:t>
            </a:r>
          </a:p>
          <a:p>
            <a:pPr algn="l"/>
            <a:endParaRPr lang="en-US"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Once feedback has been provided to the Investigator(s) by SECO &amp; OGC, the investigator:</a:t>
            </a:r>
          </a:p>
          <a:p>
            <a:pPr algn="l"/>
            <a:r>
              <a:rPr lang="en-US" dirty="0">
                <a:latin typeface="Arial" panose="020B0604020202020204" pitchFamily="34" charset="0"/>
                <a:cs typeface="Arial" panose="020B0604020202020204" pitchFamily="34" charset="0"/>
              </a:rPr>
              <a:t>o Answers questions and concerns raised in the feedback </a:t>
            </a:r>
          </a:p>
          <a:p>
            <a:pPr algn="l"/>
            <a:endParaRPr lang="en-US"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Don’t understand a comment?  No need to waste time interpreting like the dead sea scrolls….or waste time trying to fix a problem or issue that isn’t there…..make a phone call and discuss</a:t>
            </a:r>
          </a:p>
          <a:p>
            <a:pPr algn="l"/>
            <a:endParaRPr lang="en-US"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As the investigator you have the ability to reject suggested edits….it’s </a:t>
            </a:r>
            <a:r>
              <a:rPr lang="en-US" u="sng" dirty="0">
                <a:latin typeface="Arial" panose="020B0604020202020204" pitchFamily="34" charset="0"/>
                <a:cs typeface="Arial" panose="020B0604020202020204" pitchFamily="34" charset="0"/>
              </a:rPr>
              <a:t>your report</a:t>
            </a:r>
            <a:r>
              <a:rPr lang="en-US" dirty="0">
                <a:latin typeface="Arial" panose="020B0604020202020204" pitchFamily="34" charset="0"/>
                <a:cs typeface="Arial" panose="020B0604020202020204" pitchFamily="34" charset="0"/>
              </a:rPr>
              <a:t>. You need to be able to go to the hearing and explain why you wrote what you wrote vs saying “I just accepted the attorney’s suggested edit”</a:t>
            </a:r>
          </a:p>
          <a:p>
            <a:pPr algn="l"/>
            <a:r>
              <a:rPr lang="en-US" dirty="0">
                <a:latin typeface="Arial" panose="020B0604020202020204" pitchFamily="34" charset="0"/>
                <a:cs typeface="Arial" panose="020B0604020202020204" pitchFamily="34" charset="0"/>
              </a:rPr>
              <a:t>That is different from OGC or Dora Lisa explaining something is missing or you need to add something to make the report </a:t>
            </a:r>
            <a:r>
              <a:rPr lang="en-US" u="sng" dirty="0">
                <a:latin typeface="Arial" panose="020B0604020202020204" pitchFamily="34" charset="0"/>
                <a:cs typeface="Arial" panose="020B0604020202020204" pitchFamily="34" charset="0"/>
              </a:rPr>
              <a:t>legally sufficient</a:t>
            </a:r>
            <a:r>
              <a:rPr lang="en-US" dirty="0">
                <a:latin typeface="Arial" panose="020B0604020202020204" pitchFamily="34" charset="0"/>
                <a:cs typeface="Arial" panose="020B0604020202020204" pitchFamily="34" charset="0"/>
              </a:rPr>
              <a:t>.</a:t>
            </a:r>
          </a:p>
          <a:p>
            <a:pPr algn="l"/>
            <a:endParaRPr lang="en-US"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o Prepare a final draft report saved </a:t>
            </a:r>
            <a:r>
              <a:rPr lang="en-US" u="sng" dirty="0">
                <a:latin typeface="Arial" panose="020B0604020202020204" pitchFamily="34" charset="0"/>
                <a:cs typeface="Arial" panose="020B0604020202020204" pitchFamily="34" charset="0"/>
              </a:rPr>
              <a:t>as pdf, or Word document that is locked with track changes</a:t>
            </a:r>
            <a:r>
              <a:rPr lang="en-US" dirty="0">
                <a:latin typeface="Arial" panose="020B0604020202020204" pitchFamily="34" charset="0"/>
                <a:cs typeface="Arial" panose="020B0604020202020204" pitchFamily="34" charset="0"/>
              </a:rPr>
              <a:t>, that will be sent by the Investigator(s) or the Civil Rights Officer to the parties for a ten (10) business day review </a:t>
            </a:r>
          </a:p>
          <a:p>
            <a:pPr algn="l"/>
            <a:r>
              <a:rPr lang="en-US" dirty="0">
                <a:latin typeface="Arial" panose="020B0604020202020204" pitchFamily="34" charset="0"/>
                <a:cs typeface="Arial" panose="020B0604020202020204" pitchFamily="34" charset="0"/>
              </a:rPr>
              <a:t>o The report shared with parties </a:t>
            </a:r>
            <a:r>
              <a:rPr lang="en-US" b="1" dirty="0">
                <a:latin typeface="Arial" panose="020B0604020202020204" pitchFamily="34" charset="0"/>
                <a:cs typeface="Arial" panose="020B0604020202020204" pitchFamily="34" charset="0"/>
              </a:rPr>
              <a:t>must not </a:t>
            </a:r>
            <a:r>
              <a:rPr lang="en-US" u="sng" dirty="0">
                <a:latin typeface="Arial" panose="020B0604020202020204" pitchFamily="34" charset="0"/>
                <a:cs typeface="Arial" panose="020B0604020202020204" pitchFamily="34" charset="0"/>
              </a:rPr>
              <a:t>include any internal commentary from the member, OGC, and/or SECO; this document should be a </a:t>
            </a:r>
            <a:r>
              <a:rPr lang="en-US" b="1" u="none" dirty="0">
                <a:latin typeface="Arial" panose="020B0604020202020204" pitchFamily="34" charset="0"/>
                <a:cs typeface="Arial" panose="020B0604020202020204" pitchFamily="34" charset="0"/>
              </a:rPr>
              <a:t>“clean” copy</a:t>
            </a:r>
          </a:p>
          <a:p>
            <a:pPr algn="l"/>
            <a:endParaRPr lang="en-US" u="sng"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Provide the date the report is expected to be returned with commentary. They are commenting on the narrative of the report, not exhibits. </a:t>
            </a:r>
          </a:p>
          <a:p>
            <a:pPr algn="l"/>
            <a:r>
              <a:rPr lang="en-US" dirty="0">
                <a:latin typeface="Arial" panose="020B0604020202020204" pitchFamily="34" charset="0"/>
                <a:cs typeface="Arial" panose="020B0604020202020204" pitchFamily="34" charset="0"/>
              </a:rPr>
              <a:t> </a:t>
            </a:r>
          </a:p>
          <a:p>
            <a:pPr algn="l"/>
            <a:r>
              <a:rPr lang="en-US" dirty="0">
                <a:latin typeface="Arial" panose="020B0604020202020204" pitchFamily="34" charset="0"/>
                <a:cs typeface="Arial" panose="020B0604020202020204" pitchFamily="34" charset="0"/>
              </a:rPr>
              <a:t>Send an e-mail the morning the response is due, reminder by [date].</a:t>
            </a:r>
          </a:p>
          <a:p>
            <a:pPr algn="l"/>
            <a:r>
              <a:rPr lang="en-US" dirty="0">
                <a:latin typeface="Arial" panose="020B0604020202020204" pitchFamily="34" charset="0"/>
                <a:cs typeface="Arial" panose="020B0604020202020204" pitchFamily="34" charset="0"/>
              </a:rPr>
              <a:t>Provide opportunity for extensions when requested by parties.</a:t>
            </a:r>
          </a:p>
          <a:p>
            <a:pPr algn="l"/>
            <a:endParaRPr lang="en-US" dirty="0">
              <a:latin typeface="ArialMT"/>
            </a:endParaRPr>
          </a:p>
          <a:p>
            <a:pPr algn="l"/>
            <a:endParaRPr lang="en-US" baseline="0" dirty="0"/>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319530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latin typeface="Arial" panose="020B0604020202020204" pitchFamily="34" charset="0"/>
                <a:cs typeface="Arial" panose="020B0604020202020204" pitchFamily="34" charset="0"/>
              </a:rPr>
              <a:t>Final Investigative Report</a:t>
            </a:r>
          </a:p>
          <a:p>
            <a:pPr algn="l"/>
            <a:r>
              <a:rPr lang="en-US" dirty="0">
                <a:latin typeface="Arial" panose="020B0604020202020204" pitchFamily="34" charset="0"/>
                <a:cs typeface="Arial" panose="020B0604020202020204" pitchFamily="34" charset="0"/>
              </a:rPr>
              <a:t>If the ten (10) business day report review period passes with no comments submitted, the Investigator(s) finalizes the report, with an</a:t>
            </a:r>
          </a:p>
          <a:p>
            <a:pPr algn="l"/>
            <a:r>
              <a:rPr lang="en-US" dirty="0">
                <a:latin typeface="Arial" panose="020B0604020202020204" pitchFamily="34" charset="0"/>
                <a:cs typeface="Arial" panose="020B0604020202020204" pitchFamily="34" charset="0"/>
              </a:rPr>
              <a:t>acknowledgement that feedback was not received.</a:t>
            </a:r>
          </a:p>
          <a:p>
            <a:pPr algn="l"/>
            <a:endParaRPr lang="en-US"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 If one or both parties submit commentary, </a:t>
            </a:r>
            <a:r>
              <a:rPr lang="en-US" u="sng" dirty="0">
                <a:latin typeface="Arial" panose="020B0604020202020204" pitchFamily="34" charset="0"/>
                <a:cs typeface="Arial" panose="020B0604020202020204" pitchFamily="34" charset="0"/>
              </a:rPr>
              <a:t>the commentary is to be added to the exhibit </a:t>
            </a:r>
            <a:r>
              <a:rPr lang="en-US" dirty="0">
                <a:latin typeface="Arial" panose="020B0604020202020204" pitchFamily="34" charset="0"/>
                <a:cs typeface="Arial" panose="020B0604020202020204" pitchFamily="34" charset="0"/>
              </a:rPr>
              <a:t>list as it is submitted to the investigator; the investigator(s) then determines if the feedback requires any adjustment to the body of the report before it is submitted for review</a:t>
            </a:r>
          </a:p>
          <a:p>
            <a:pPr algn="l"/>
            <a:endParaRPr lang="en-US"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 The final investigation report is forwarded to OGC &amp; SECO in the same manner as the IDR; a review may be waived by joint</a:t>
            </a:r>
          </a:p>
          <a:p>
            <a:pPr algn="l"/>
            <a:r>
              <a:rPr lang="en-US" dirty="0">
                <a:latin typeface="Arial" panose="020B0604020202020204" pitchFamily="34" charset="0"/>
                <a:cs typeface="Arial" panose="020B0604020202020204" pitchFamily="34" charset="0"/>
              </a:rPr>
              <a:t>agreement of the member and the system if there have no substantive changes to the report since the IDR</a:t>
            </a:r>
          </a:p>
          <a:p>
            <a:pPr algn="l"/>
            <a:endParaRPr lang="en-US"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Once the investigator(s) finalizes the investigation report, it is forwarded to the Civil Rights Officer for a review of charges (under the coming regulation); the Civil Rights Officer sends the charge letter (or dismissal letter) along with the final report and exhibits to the adjudicatory authority. A copy of the final report and the charge letter are submitted by the Civil Rights Officer to the complainant(s) and respondent(s), as well as uploaded into the reporting portal for OGC and SECO.</a:t>
            </a:r>
            <a:endParaRPr lang="en-US"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5809607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Report Writing Tips:</a:t>
            </a: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Include All Evidence</a:t>
            </a:r>
            <a:r>
              <a:rPr lang="en-US" dirty="0">
                <a:latin typeface="Arial" panose="020B0604020202020204" pitchFamily="34" charset="0"/>
                <a:cs typeface="Arial" panose="020B0604020202020204" pitchFamily="34" charset="0"/>
              </a:rPr>
              <a:t>: Incorporate both inculpatory and exculpatory evidence in the narrative, following the allegation question. </a:t>
            </a:r>
          </a:p>
          <a:p>
            <a:pPr>
              <a:buFont typeface="+mj-lt"/>
              <a:buAutoNum type="arabicPeriod"/>
            </a:pPr>
            <a:r>
              <a:rPr lang="en-US" b="1" dirty="0">
                <a:latin typeface="Arial" panose="020B0604020202020204" pitchFamily="34" charset="0"/>
                <a:cs typeface="Arial" panose="020B0604020202020204" pitchFamily="34" charset="0"/>
              </a:rPr>
              <a:t>Narrative Focus</a:t>
            </a:r>
            <a:r>
              <a:rPr lang="en-US" dirty="0">
                <a:latin typeface="Arial" panose="020B0604020202020204" pitchFamily="34" charset="0"/>
                <a:cs typeface="Arial" panose="020B0604020202020204" pitchFamily="34" charset="0"/>
              </a:rPr>
              <a:t>: Your report should answer "what happened" in a clear, narrative form. Avoid bullet points or re-transcribing interviews. Use direct quotes sparingly and only when meaningful.</a:t>
            </a:r>
          </a:p>
          <a:p>
            <a:pPr>
              <a:buFont typeface="+mj-lt"/>
              <a:buAutoNum type="arabicPeriod"/>
            </a:pPr>
            <a:r>
              <a:rPr lang="en-US" b="1" dirty="0">
                <a:latin typeface="Arial" panose="020B0604020202020204" pitchFamily="34" charset="0"/>
                <a:cs typeface="Arial" panose="020B0604020202020204" pitchFamily="34" charset="0"/>
              </a:rPr>
              <a:t>Show Your Work</a:t>
            </a:r>
            <a:r>
              <a:rPr lang="en-US" dirty="0">
                <a:latin typeface="Arial" panose="020B0604020202020204" pitchFamily="34" charset="0"/>
                <a:cs typeface="Arial" panose="020B0604020202020204" pitchFamily="34" charset="0"/>
              </a:rPr>
              <a:t>: Each conclusion must be supported by evidence in the narrative. Don’t rely on exhibits to present critical information.</a:t>
            </a:r>
          </a:p>
          <a:p>
            <a:pPr>
              <a:buFont typeface="+mj-lt"/>
              <a:buAutoNum type="arabicPeriod"/>
            </a:pPr>
            <a:r>
              <a:rPr lang="en-US" b="1" dirty="0">
                <a:latin typeface="Arial" panose="020B0604020202020204" pitchFamily="34" charset="0"/>
                <a:cs typeface="Arial" panose="020B0604020202020204" pitchFamily="34" charset="0"/>
              </a:rPr>
              <a:t>Quality Writing</a:t>
            </a:r>
            <a:r>
              <a:rPr lang="en-US" dirty="0">
                <a:latin typeface="Arial" panose="020B0604020202020204" pitchFamily="34" charset="0"/>
                <a:cs typeface="Arial" panose="020B0604020202020204" pitchFamily="34" charset="0"/>
              </a:rPr>
              <a:t>: Start with comprehensive material and edit down. It’s better to over-include than to leave gaps that might confuse the reader. Avoid cliffhangers.</a:t>
            </a:r>
          </a:p>
          <a:p>
            <a:pPr>
              <a:buFont typeface="+mj-lt"/>
              <a:buAutoNum type="arabicPeriod"/>
            </a:pPr>
            <a:r>
              <a:rPr lang="en-US" b="1" dirty="0">
                <a:latin typeface="Arial" panose="020B0604020202020204" pitchFamily="34" charset="0"/>
                <a:cs typeface="Arial" panose="020B0604020202020204" pitchFamily="34" charset="0"/>
              </a:rPr>
              <a:t>Report Ownership</a:t>
            </a:r>
            <a:r>
              <a:rPr lang="en-US" dirty="0">
                <a:latin typeface="Arial" panose="020B0604020202020204" pitchFamily="34" charset="0"/>
                <a:cs typeface="Arial" panose="020B0604020202020204" pitchFamily="34" charset="0"/>
              </a:rPr>
              <a:t>: You must be able to defend your report. Don’t automatically accept changes; only agree to edits that don't affect the legal sufficiency. If uncertain, consult OGC for clarification.</a:t>
            </a:r>
          </a:p>
          <a:p>
            <a:pPr algn="l"/>
            <a:endParaRPr lang="en-US" baseline="0"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1. Clear and Concise Narrative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Focus on "What Happened"</a:t>
            </a:r>
            <a:r>
              <a:rPr lang="en-US" dirty="0">
                <a:latin typeface="Arial" panose="020B0604020202020204" pitchFamily="34" charset="0"/>
                <a:cs typeface="Arial" panose="020B0604020202020204" pitchFamily="34" charset="0"/>
              </a:rPr>
              <a:t>: Your report should clearly answer the question of what occurred, providing a detailed narrative of the events.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Avoid Bullet Points and Transcripts</a:t>
            </a:r>
            <a:r>
              <a:rPr lang="en-US" dirty="0">
                <a:latin typeface="Arial" panose="020B0604020202020204" pitchFamily="34" charset="0"/>
                <a:cs typeface="Arial" panose="020B0604020202020204" pitchFamily="34" charset="0"/>
              </a:rPr>
              <a:t>: The report should not be a simple list of facts or a rehash of interviews. Instead, write a coherent narrative with meaningful context.</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2. Include All Relevant Evidence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Incorporate Inculpatory and Exculpatory Evidence</a:t>
            </a:r>
            <a:r>
              <a:rPr lang="en-US" dirty="0">
                <a:latin typeface="Arial" panose="020B0604020202020204" pitchFamily="34" charset="0"/>
                <a:cs typeface="Arial" panose="020B0604020202020204" pitchFamily="34" charset="0"/>
              </a:rPr>
              <a:t>: Include both sides of the story—evidence that supports the allegations and evidence that may absolve the accused.</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Avoid Relying on Exhibits</a:t>
            </a:r>
            <a:r>
              <a:rPr lang="en-US" dirty="0">
                <a:latin typeface="Arial" panose="020B0604020202020204" pitchFamily="34" charset="0"/>
                <a:cs typeface="Arial" panose="020B0604020202020204" pitchFamily="34" charset="0"/>
              </a:rPr>
              <a:t>: Don't simply refer to exhibits; include the relevant details directly in the narrative.</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3. Provide Support for Conclusions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"Show Your Work"</a:t>
            </a:r>
            <a:r>
              <a:rPr lang="en-US" dirty="0">
                <a:latin typeface="Arial" panose="020B0604020202020204" pitchFamily="34" charset="0"/>
                <a:cs typeface="Arial" panose="020B0604020202020204" pitchFamily="34" charset="0"/>
              </a:rPr>
              <a:t>: For each conclusion, provide the supporting evidence in the narrative. Your report should be able to stand on its own, without requiring the reader to cross-reference exhibits for important details.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Don't Hide Information</a:t>
            </a:r>
            <a:r>
              <a:rPr lang="en-US" dirty="0">
                <a:latin typeface="Arial" panose="020B0604020202020204" pitchFamily="34" charset="0"/>
                <a:cs typeface="Arial" panose="020B0604020202020204" pitchFamily="34" charset="0"/>
              </a:rPr>
              <a:t>: Be transparent and include all relevant information to support your conclusions, even if it’s not directly favorable to the case.</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4. Be Thorough, Then Edit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Include More Than You Think You Need</a:t>
            </a:r>
            <a:r>
              <a:rPr lang="en-US" dirty="0">
                <a:latin typeface="Arial" panose="020B0604020202020204" pitchFamily="34" charset="0"/>
                <a:cs typeface="Arial" panose="020B0604020202020204" pitchFamily="34" charset="0"/>
              </a:rPr>
              <a:t>: It's better to initially over-include information than to leave gaps. This allows for better editing later and ensures that nothing important is missing.</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Edit for Clarity</a:t>
            </a:r>
            <a:r>
              <a:rPr lang="en-US" dirty="0">
                <a:latin typeface="Arial" panose="020B0604020202020204" pitchFamily="34" charset="0"/>
                <a:cs typeface="Arial" panose="020B0604020202020204" pitchFamily="34" charset="0"/>
              </a:rPr>
              <a:t>: Once you’ve written your report, edit for clarity and conciseness. Remove unnecessary repetition or overly detailed sections that don't contribute to the key facts.</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5. Ownership of the Report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Stand by Your Work</a:t>
            </a:r>
            <a:r>
              <a:rPr lang="en-US" dirty="0">
                <a:latin typeface="Arial" panose="020B0604020202020204" pitchFamily="34" charset="0"/>
                <a:cs typeface="Arial" panose="020B0604020202020204" pitchFamily="34" charset="0"/>
              </a:rPr>
              <a:t>: As the investigator, you must be able to explain and defend your report. Don’t automatically accept changes from others unless they improve clarity without altering the core findings.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Consult OGC When Necessary</a:t>
            </a:r>
            <a:r>
              <a:rPr lang="en-US" dirty="0">
                <a:latin typeface="Arial" panose="020B0604020202020204" pitchFamily="34" charset="0"/>
                <a:cs typeface="Arial" panose="020B0604020202020204" pitchFamily="34" charset="0"/>
              </a:rPr>
              <a:t>: If you don't understand a comment or suggestion, reach out to the Office of General Counsel (OGC) to clarify. It’s better to ask than make changes that may misinterpret legal standards.</a:t>
            </a:r>
          </a:p>
          <a:p>
            <a:r>
              <a:rPr lang="en-US" dirty="0">
                <a:latin typeface="Arial" panose="020B0604020202020204" pitchFamily="34" charset="0"/>
                <a:cs typeface="Arial" panose="020B0604020202020204" pitchFamily="34" charset="0"/>
              </a:rPr>
              <a:t>By focusing on these key aspects, new T9 investigators can produce clear, thorough, and legally defensible investigation reports.</a:t>
            </a:r>
          </a:p>
          <a:p>
            <a:pPr algn="l"/>
            <a:endParaRPr lang="en-US"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17571633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A5979-F5D3-E547-3375-B0DB437110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1AA90B-DC86-D0DA-0C52-DE1016EFC9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F8345A-9E9E-37A3-7DBE-044180C9054F}"/>
              </a:ext>
            </a:extLst>
          </p:cNvPr>
          <p:cNvSpPr>
            <a:spLocks noGrp="1"/>
          </p:cNvSpPr>
          <p:nvPr>
            <p:ph type="body" idx="1"/>
          </p:nvPr>
        </p:nvSpPr>
        <p:spPr/>
        <p:txBody>
          <a:bodyPr/>
          <a:lstStyle/>
          <a:p>
            <a:r>
              <a:rPr lang="en-US" b="1" dirty="0"/>
              <a:t>Icebreaker Questions:</a:t>
            </a:r>
          </a:p>
          <a:p>
            <a:endParaRPr lang="en-US" b="1" dirty="0"/>
          </a:p>
          <a:p>
            <a:pPr>
              <a:buFont typeface="+mj-lt"/>
              <a:buAutoNum type="arabicPeriod"/>
            </a:pPr>
            <a:r>
              <a:rPr lang="en-US" b="1" dirty="0"/>
              <a:t>If you could live in any fictional world (from books, movies, etc.), which one would it be and why?</a:t>
            </a:r>
            <a:endParaRPr lang="en-US" dirty="0"/>
          </a:p>
          <a:p>
            <a:pPr marL="742950" lvl="1" indent="-285750">
              <a:buFont typeface="+mj-lt"/>
              <a:buAutoNum type="arabicPeriod"/>
            </a:pPr>
            <a:r>
              <a:rPr lang="en-US" dirty="0"/>
              <a:t>It’s a fun question that encourages creativity and imagination.</a:t>
            </a:r>
          </a:p>
          <a:p>
            <a:pPr>
              <a:buFont typeface="+mj-lt"/>
              <a:buAutoNum type="arabicPeriod"/>
            </a:pPr>
            <a:r>
              <a:rPr lang="en-US" b="1" dirty="0"/>
              <a:t>What’s your go-to order at a coffee shop or café?</a:t>
            </a:r>
            <a:endParaRPr lang="en-US" dirty="0"/>
          </a:p>
          <a:p>
            <a:pPr marL="742950" lvl="1" indent="-285750">
              <a:buFont typeface="+mj-lt"/>
              <a:buAutoNum type="arabicPeriod"/>
            </a:pPr>
            <a:r>
              <a:rPr lang="en-US" dirty="0"/>
              <a:t>This is an easy question to get people talking about their preferences and can lead to bonding over shared tastes.</a:t>
            </a:r>
          </a:p>
          <a:p>
            <a:pPr marL="742950" lvl="1" indent="-285750">
              <a:buFont typeface="+mj-lt"/>
              <a:buAutoNum type="arabicPeriod"/>
            </a:pPr>
            <a:endParaRPr lang="en-US" dirty="0"/>
          </a:p>
          <a:p>
            <a:r>
              <a:rPr lang="en-US" b="1" dirty="0"/>
              <a:t>Icebreaker Activities:</a:t>
            </a:r>
          </a:p>
          <a:p>
            <a:pPr>
              <a:buFont typeface="+mj-lt"/>
              <a:buAutoNum type="arabicPeriod"/>
            </a:pPr>
            <a:r>
              <a:rPr lang="en-US" b="1" dirty="0"/>
              <a:t>Two Truths and a Lie:</a:t>
            </a:r>
            <a:endParaRPr lang="en-US" dirty="0"/>
          </a:p>
          <a:p>
            <a:pPr marL="742950" lvl="1" indent="-285750">
              <a:buFont typeface="+mj-lt"/>
              <a:buAutoNum type="arabicPeriod"/>
            </a:pPr>
            <a:r>
              <a:rPr lang="en-US" dirty="0"/>
              <a:t>Each person says three things about themselves: two true and one false. The group has to guess which one is the lie. It’s fun, and you get to learn interesting facts about each other!</a:t>
            </a:r>
          </a:p>
          <a:p>
            <a:pPr>
              <a:buFont typeface="+mj-lt"/>
              <a:buAutoNum type="arabicPeriod"/>
            </a:pPr>
            <a:r>
              <a:rPr lang="en-US" b="1" dirty="0"/>
              <a:t>Human Bingo:</a:t>
            </a:r>
            <a:endParaRPr lang="en-US" dirty="0"/>
          </a:p>
          <a:p>
            <a:pPr marL="742950" lvl="1" indent="-285750">
              <a:buFont typeface="+mj-lt"/>
              <a:buAutoNum type="arabicPeriod"/>
            </a:pPr>
            <a:r>
              <a:rPr lang="en-US" dirty="0"/>
              <a:t>Create bingo cards with facts like “Has visited another country,” “Can speak more than two languages,” or “Has a pet dog.” Participants have to find someone who matches each square. It’s a great way to get everyone talking and mingling.</a:t>
            </a:r>
          </a:p>
          <a:p>
            <a:pPr>
              <a:buFont typeface="+mj-lt"/>
              <a:buAutoNum type="arabicPeriod"/>
            </a:pPr>
            <a:r>
              <a:rPr lang="en-US" b="1" dirty="0"/>
              <a:t>Speed Networking:</a:t>
            </a:r>
            <a:endParaRPr lang="en-US" dirty="0"/>
          </a:p>
          <a:p>
            <a:pPr marL="742950" lvl="1" indent="-285750">
              <a:buFont typeface="+mj-lt"/>
              <a:buAutoNum type="arabicPeriod"/>
            </a:pPr>
            <a:r>
              <a:rPr lang="en-US" dirty="0"/>
              <a:t>Have participants pair up for a few minutes and answer a specific question (e.g., “What’s your favorite hobby?”). After a set amount of time (say 3 minutes), they rotate to a new partner. This helps participants get to know multiple people in a short time.</a:t>
            </a:r>
          </a:p>
          <a:p>
            <a:pPr>
              <a:buFont typeface="+mj-lt"/>
              <a:buAutoNum type="arabicPeriod"/>
            </a:pPr>
            <a:r>
              <a:rPr lang="en-US" b="1" dirty="0"/>
              <a:t>What’s in a Name?</a:t>
            </a:r>
            <a:endParaRPr lang="en-US" dirty="0"/>
          </a:p>
          <a:p>
            <a:pPr marL="742950" lvl="1" indent="-285750">
              <a:buFont typeface="+mj-lt"/>
              <a:buAutoNum type="arabicPeriod"/>
            </a:pPr>
            <a:r>
              <a:rPr lang="en-US" dirty="0"/>
              <a:t>Ask participants to share the story behind their name or a funny nickname they've had. This often leads to amusing stories and offers a personal connection.</a:t>
            </a:r>
          </a:p>
          <a:p>
            <a:pPr>
              <a:buFont typeface="+mj-lt"/>
              <a:buAutoNum type="arabicPeriod"/>
            </a:pPr>
            <a:r>
              <a:rPr lang="en-US" b="1" dirty="0"/>
              <a:t>The M&amp;M Game:</a:t>
            </a:r>
            <a:endParaRPr lang="en-US" dirty="0"/>
          </a:p>
          <a:p>
            <a:pPr marL="742950" lvl="1" indent="-285750">
              <a:buFont typeface="+mj-lt"/>
              <a:buAutoNum type="arabicPeriod"/>
            </a:pPr>
            <a:r>
              <a:rPr lang="en-US" dirty="0"/>
              <a:t>Pass around a bowl of M&amp;Ms (or any candy). For each color they pick, participants must share something about themselves based on the color (e.g., red = favorite movie, blue = a funny childhood memory, yellow = a goal for the year).</a:t>
            </a:r>
          </a:p>
          <a:p>
            <a:pPr>
              <a:buFont typeface="+mj-lt"/>
              <a:buAutoNum type="arabicPeriod"/>
            </a:pPr>
            <a:r>
              <a:rPr lang="en-US" b="1" dirty="0"/>
              <a:t>Would You Rather:</a:t>
            </a:r>
            <a:endParaRPr lang="en-US" dirty="0"/>
          </a:p>
          <a:p>
            <a:pPr marL="742950" lvl="1" indent="-285750">
              <a:buFont typeface="+mj-lt"/>
              <a:buAutoNum type="arabicPeriod"/>
            </a:pPr>
            <a:r>
              <a:rPr lang="en-US" dirty="0"/>
              <a:t>Create a list of fun and absurd "Would You Rather" questions (e.g., "Would you rather fight one horse-sized duck or 100 duck-sized horses?"). This can spark a lot of laughs and interesting discussions.</a:t>
            </a:r>
          </a:p>
          <a:p>
            <a:pPr>
              <a:buFont typeface="+mj-lt"/>
              <a:buAutoNum type="arabicPeriod"/>
            </a:pPr>
            <a:r>
              <a:rPr lang="en-US" b="1" dirty="0"/>
              <a:t>The Marshmallow Challenge:</a:t>
            </a:r>
            <a:endParaRPr lang="en-US" dirty="0"/>
          </a:p>
          <a:p>
            <a:pPr marL="742950" lvl="1" indent="-285750">
              <a:buFont typeface="+mj-lt"/>
              <a:buAutoNum type="arabicPeriod"/>
            </a:pPr>
            <a:r>
              <a:rPr lang="en-US" dirty="0"/>
              <a:t>Give each group a bag of marshmallows and spaghetti sticks. Challenge them to build the tallest freestanding structure within 10 minutes. It’s a fun way to break the ice and encourage teamwork.</a:t>
            </a:r>
          </a:p>
          <a:p>
            <a:pPr>
              <a:buFont typeface="+mj-lt"/>
              <a:buAutoNum type="arabicPeriod"/>
            </a:pPr>
            <a:r>
              <a:rPr lang="en-US" b="1" dirty="0"/>
              <a:t>Pictionary (Team Edition):</a:t>
            </a:r>
            <a:endParaRPr lang="en-US" dirty="0"/>
          </a:p>
          <a:p>
            <a:pPr marL="742950" lvl="1" indent="-285750">
              <a:buFont typeface="+mj-lt"/>
              <a:buAutoNum type="arabicPeriod"/>
            </a:pPr>
            <a:r>
              <a:rPr lang="en-US" dirty="0"/>
              <a:t>Split participants into teams and have them draw a list of random items (e.g., objects, actions, or places) while the rest of their team guesses what it is. This is a quick and engaging way to get people laughing and working together.</a:t>
            </a:r>
          </a:p>
          <a:p>
            <a:pPr>
              <a:buFont typeface="+mj-lt"/>
              <a:buAutoNum type="arabicPeriod"/>
            </a:pPr>
            <a:r>
              <a:rPr lang="en-US" b="1" dirty="0"/>
              <a:t>Emoji Introduction:</a:t>
            </a:r>
            <a:endParaRPr lang="en-US" dirty="0"/>
          </a:p>
          <a:p>
            <a:pPr marL="742950" lvl="1" indent="-285750">
              <a:buFont typeface="+mj-lt"/>
              <a:buAutoNum type="arabicPeriod"/>
            </a:pPr>
            <a:r>
              <a:rPr lang="en-US" dirty="0"/>
              <a:t>Have participants introduce themselves using only emojis on their phone or in a chat. For example, they can use an emoji to describe their job, hobby, or personality. This adds a fun, modern twist to introductions.</a:t>
            </a:r>
          </a:p>
          <a:p>
            <a:pPr>
              <a:buFont typeface="+mj-lt"/>
              <a:buAutoNum type="arabicPeriod"/>
            </a:pPr>
            <a:r>
              <a:rPr lang="en-US" b="1" dirty="0"/>
              <a:t>Desert Island Scenario:</a:t>
            </a:r>
            <a:endParaRPr lang="en-US" dirty="0"/>
          </a:p>
          <a:p>
            <a:pPr marL="742950" lvl="1" indent="-285750">
              <a:buFont typeface="+mj-lt"/>
              <a:buAutoNum type="arabicPeriod"/>
            </a:pPr>
            <a:r>
              <a:rPr lang="en-US" dirty="0"/>
              <a:t>Ask the group, "If you were stranded on a desert island, what three items would you want with you and why?" It can lead to interesting, creative answers and a good conversation starter.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21CE7343-6081-5A08-BBEB-AB677A0F2D6E}"/>
              </a:ext>
            </a:extLst>
          </p:cNvPr>
          <p:cNvSpPr>
            <a:spLocks noGrp="1"/>
          </p:cNvSpPr>
          <p:nvPr>
            <p:ph type="sldNum" sz="quarter" idx="10"/>
          </p:nvPr>
        </p:nvSpPr>
        <p:spPr/>
        <p:txBody>
          <a:bodyPr/>
          <a:lstStyle/>
          <a:p>
            <a:fld id="{1A039E17-BEEE-45B0-A1B7-830DEB7C1347}"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140485121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E354B-3FF5-8B04-1414-BE68CAF488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7F3E64-4F19-3CAE-E657-9CCA98AEF5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5398FC-899C-0E70-58FD-CDFCA30133FA}"/>
              </a:ext>
            </a:extLst>
          </p:cNvPr>
          <p:cNvSpPr>
            <a:spLocks noGrp="1"/>
          </p:cNvSpPr>
          <p:nvPr>
            <p:ph type="body" idx="1"/>
          </p:nvPr>
        </p:nvSpPr>
        <p:spPr/>
        <p:txBody>
          <a:bodyPr/>
          <a:lstStyle/>
          <a:p>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1851A51-0102-8B3F-F745-35B37418AF3E}"/>
              </a:ext>
            </a:extLst>
          </p:cNvPr>
          <p:cNvSpPr>
            <a:spLocks noGrp="1"/>
          </p:cNvSpPr>
          <p:nvPr>
            <p:ph type="sldNum" sz="quarter" idx="10"/>
          </p:nvPr>
        </p:nvSpPr>
        <p:spPr/>
        <p:txBody>
          <a:bodyPr/>
          <a:lstStyle/>
          <a:p>
            <a:fld id="{1A039E17-BEEE-45B0-A1B7-830DEB7C1347}"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343685013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B7C28-CB11-943D-B170-AF7E52CB95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6947F4-6F9D-AA69-BBB8-AFE5EA592F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22ACC3-0EBD-73DB-F471-136700725EC4}"/>
              </a:ext>
            </a:extLst>
          </p:cNvPr>
          <p:cNvSpPr>
            <a:spLocks noGrp="1"/>
          </p:cNvSpPr>
          <p:nvPr>
            <p:ph type="body" idx="1"/>
          </p:nvPr>
        </p:nvSpPr>
        <p:spPr/>
        <p:txBody>
          <a:bodyPr/>
          <a:lstStyle/>
          <a:p>
            <a:pPr algn="l"/>
            <a:r>
              <a:rPr lang="en-US" dirty="0">
                <a:latin typeface="Arial" panose="020B0604020202020204" pitchFamily="34" charset="0"/>
                <a:cs typeface="Arial" panose="020B0604020202020204" pitchFamily="34" charset="0"/>
              </a:rPr>
              <a:t>Get in small groups</a:t>
            </a:r>
          </a:p>
          <a:p>
            <a:pPr algn="l"/>
            <a:r>
              <a:rPr lang="en-US" dirty="0">
                <a:latin typeface="Arial" panose="020B0604020202020204" pitchFamily="34" charset="0"/>
                <a:cs typeface="Arial" panose="020B0604020202020204" pitchFamily="34" charset="0"/>
              </a:rPr>
              <a:t>Discuss the definition of stalking</a:t>
            </a:r>
          </a:p>
          <a:p>
            <a:pPr algn="l"/>
            <a:r>
              <a:rPr lang="en-US" dirty="0">
                <a:latin typeface="Arial" panose="020B0604020202020204" pitchFamily="34" charset="0"/>
                <a:cs typeface="Arial" panose="020B0604020202020204" pitchFamily="34" charset="0"/>
              </a:rPr>
              <a:t>What are the elements?</a:t>
            </a:r>
          </a:p>
          <a:p>
            <a:pPr algn="l"/>
            <a:endParaRPr lang="en-US"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Stalking – engaging in a </a:t>
            </a:r>
            <a:r>
              <a:rPr lang="en-US" u="sng" dirty="0">
                <a:latin typeface="Arial" panose="020B0604020202020204" pitchFamily="34" charset="0"/>
                <a:cs typeface="Arial" panose="020B0604020202020204" pitchFamily="34" charset="0"/>
              </a:rPr>
              <a:t>course of conduct </a:t>
            </a:r>
            <a:r>
              <a:rPr lang="en-US" dirty="0">
                <a:latin typeface="Arial" panose="020B0604020202020204" pitchFamily="34" charset="0"/>
                <a:cs typeface="Arial" panose="020B0604020202020204" pitchFamily="34" charset="0"/>
              </a:rPr>
              <a:t>directed at a specific person that would cause a </a:t>
            </a:r>
            <a:r>
              <a:rPr lang="en-US" u="sng" dirty="0">
                <a:latin typeface="Arial" panose="020B0604020202020204" pitchFamily="34" charset="0"/>
                <a:cs typeface="Arial" panose="020B0604020202020204" pitchFamily="34" charset="0"/>
              </a:rPr>
              <a:t>reasonable person </a:t>
            </a:r>
            <a:r>
              <a:rPr lang="en-US" dirty="0">
                <a:latin typeface="Arial" panose="020B0604020202020204" pitchFamily="34" charset="0"/>
                <a:cs typeface="Arial" panose="020B0604020202020204" pitchFamily="34" charset="0"/>
              </a:rPr>
              <a:t>to: (a) fear for the person's safety or the safety of others; or (b) suffer substantial emotional distress. 08.01.01 Civil Rights Compliance Page 7 of 29 </a:t>
            </a:r>
          </a:p>
          <a:p>
            <a:pPr algn="l"/>
            <a:endParaRPr lang="en-US"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For the purposes of this definition: (a) </a:t>
            </a:r>
            <a:r>
              <a:rPr lang="en-US" u="sng" dirty="0">
                <a:latin typeface="Arial" panose="020B0604020202020204" pitchFamily="34" charset="0"/>
                <a:cs typeface="Arial" panose="020B0604020202020204" pitchFamily="34" charset="0"/>
              </a:rPr>
              <a:t>Course of conduct </a:t>
            </a:r>
            <a:r>
              <a:rPr lang="en-US" dirty="0">
                <a:latin typeface="Arial" panose="020B0604020202020204" pitchFamily="34" charset="0"/>
                <a:cs typeface="Arial" panose="020B0604020202020204" pitchFamily="34" charset="0"/>
              </a:rPr>
              <a:t>means two or more acts, including, but not limited to, acts in which the stalker directly, indirectly, or through third parties, by any action, method, device, or means, follows, monitors, observes, surveils, threatens, or communicates to or about a person, or interferes with a person's property. </a:t>
            </a:r>
          </a:p>
          <a:p>
            <a:pPr algn="l"/>
            <a:endParaRPr lang="en-US"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(b) Reasonable person means a </a:t>
            </a:r>
            <a:r>
              <a:rPr lang="en-US" u="sng" dirty="0">
                <a:latin typeface="Arial" panose="020B0604020202020204" pitchFamily="34" charset="0"/>
                <a:cs typeface="Arial" panose="020B0604020202020204" pitchFamily="34" charset="0"/>
              </a:rPr>
              <a:t>reasonable person under similar circumstances</a:t>
            </a:r>
            <a:r>
              <a:rPr lang="en-US" dirty="0">
                <a:latin typeface="Arial" panose="020B0604020202020204" pitchFamily="34" charset="0"/>
                <a:cs typeface="Arial" panose="020B0604020202020204" pitchFamily="34" charset="0"/>
              </a:rPr>
              <a:t> and with similar identities to the victim. </a:t>
            </a:r>
          </a:p>
          <a:p>
            <a:pPr algn="l"/>
            <a:r>
              <a:rPr lang="en-US" dirty="0">
                <a:latin typeface="Arial" panose="020B0604020202020204" pitchFamily="34" charset="0"/>
                <a:cs typeface="Arial" panose="020B0604020202020204" pitchFamily="34" charset="0"/>
              </a:rPr>
              <a:t>	*Not the same as the complainant</a:t>
            </a:r>
          </a:p>
          <a:p>
            <a:pPr algn="l"/>
            <a:endParaRPr lang="en-US"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(c) Substantial emotional distress means significant mental suffering or anguish that may, but does not necessarily, require medical or other professional treatment or counseling. [34 CFR 668.46(a)] Stalking is explicitly prohibited under this regulation. Aiding another in the commission of stalking is also prohibited under this regulation. Stalking based on sex is a form of sexual harassment or sex-based misconduct</a:t>
            </a:r>
          </a:p>
        </p:txBody>
      </p:sp>
      <p:sp>
        <p:nvSpPr>
          <p:cNvPr id="4" name="Slide Number Placeholder 3">
            <a:extLst>
              <a:ext uri="{FF2B5EF4-FFF2-40B4-BE49-F238E27FC236}">
                <a16:creationId xmlns:a16="http://schemas.microsoft.com/office/drawing/2014/main" id="{A5DF18A6-71DD-BAD0-0102-984D2EDB740F}"/>
              </a:ext>
            </a:extLst>
          </p:cNvPr>
          <p:cNvSpPr>
            <a:spLocks noGrp="1"/>
          </p:cNvSpPr>
          <p:nvPr>
            <p:ph type="sldNum" sz="quarter" idx="10"/>
          </p:nvPr>
        </p:nvSpPr>
        <p:spPr/>
        <p:txBody>
          <a:bodyPr/>
          <a:lstStyle/>
          <a:p>
            <a:fld id="{1A039E17-BEEE-45B0-A1B7-830DEB7C1347}"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178307838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r>
              <a:rPr lang="en-US" sz="1200" b="1" dirty="0">
                <a:effectLst/>
                <a:latin typeface="Arial" panose="020B0604020202020204" pitchFamily="34" charset="0"/>
                <a:ea typeface="Times New Roman" panose="02020603050405020304" pitchFamily="18" charset="0"/>
                <a:cs typeface="Arial" panose="020B0604020202020204" pitchFamily="34" charset="0"/>
              </a:rPr>
              <a:t>General Investigator Checklist: Key Points to Cover</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342900" marR="0" lvl="0" indent="-342900">
              <a:buFont typeface="+mj-lt"/>
              <a:buAutoNum type="arabicPeriod"/>
              <a:tabLst>
                <a:tab pos="457200" algn="l"/>
              </a:tabLst>
            </a:pPr>
            <a:r>
              <a:rPr lang="en-US" sz="1200" b="1" dirty="0">
                <a:effectLst/>
                <a:latin typeface="Arial" panose="020B0604020202020204" pitchFamily="34" charset="0"/>
                <a:ea typeface="Times New Roman" panose="02020603050405020304" pitchFamily="18" charset="0"/>
                <a:cs typeface="Arial" panose="020B0604020202020204" pitchFamily="34" charset="0"/>
              </a:rPr>
              <a:t>Clarify Definitions and Terms</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742950" marR="0" lvl="1" indent="-285750">
              <a:buSzPts val="1000"/>
              <a:buFont typeface="Courier New" panose="02070309020205020404" pitchFamily="49" charset="0"/>
              <a:buChar char="o"/>
              <a:tabLst>
                <a:tab pos="914400" algn="l"/>
              </a:tabLst>
            </a:pPr>
            <a:r>
              <a:rPr lang="en-US" sz="1200" dirty="0">
                <a:effectLst/>
                <a:latin typeface="Arial" panose="020B0604020202020204" pitchFamily="34" charset="0"/>
                <a:ea typeface="Times New Roman" panose="02020603050405020304" pitchFamily="18" charset="0"/>
                <a:cs typeface="Arial" panose="020B0604020202020204" pitchFamily="34" charset="0"/>
              </a:rPr>
              <a:t>Make sure both parties understand what constitutes stalking, unwanted contact, and harassment.</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342900" marR="0" lvl="0" indent="-342900">
              <a:buFont typeface="+mj-lt"/>
              <a:buAutoNum type="arabicPeriod"/>
              <a:tabLst>
                <a:tab pos="457200" algn="l"/>
              </a:tabLst>
            </a:pPr>
            <a:r>
              <a:rPr lang="en-US" sz="1200" b="1" dirty="0">
                <a:effectLst/>
                <a:latin typeface="Arial" panose="020B0604020202020204" pitchFamily="34" charset="0"/>
                <a:ea typeface="Times New Roman" panose="02020603050405020304" pitchFamily="18" charset="0"/>
                <a:cs typeface="Arial" panose="020B0604020202020204" pitchFamily="34" charset="0"/>
              </a:rPr>
              <a:t>Obtain Specific Examples</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742950" marR="0" lvl="1" indent="-285750">
              <a:buSzPts val="1000"/>
              <a:buFont typeface="Courier New" panose="02070309020205020404" pitchFamily="49" charset="0"/>
              <a:buChar char="o"/>
              <a:tabLst>
                <a:tab pos="914400" algn="l"/>
              </a:tabLst>
            </a:pPr>
            <a:r>
              <a:rPr lang="en-US" sz="1200" dirty="0">
                <a:effectLst/>
                <a:latin typeface="Arial" panose="020B0604020202020204" pitchFamily="34" charset="0"/>
                <a:ea typeface="Times New Roman" panose="02020603050405020304" pitchFamily="18" charset="0"/>
                <a:cs typeface="Arial" panose="020B0604020202020204" pitchFamily="34" charset="0"/>
              </a:rPr>
              <a:t>Ask both parties to describe specific incidents or behaviors to clarify the nature of the complaint.</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342900" marR="0" lvl="0" indent="-342900">
              <a:buFont typeface="+mj-lt"/>
              <a:buAutoNum type="arabicPeriod"/>
              <a:tabLst>
                <a:tab pos="457200" algn="l"/>
              </a:tabLst>
            </a:pPr>
            <a:r>
              <a:rPr lang="en-US" sz="1200" b="1" dirty="0">
                <a:effectLst/>
                <a:latin typeface="Arial" panose="020B0604020202020204" pitchFamily="34" charset="0"/>
                <a:ea typeface="Times New Roman" panose="02020603050405020304" pitchFamily="18" charset="0"/>
                <a:cs typeface="Arial" panose="020B0604020202020204" pitchFamily="34" charset="0"/>
              </a:rPr>
              <a:t>Emotional Impact</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742950" marR="0" lvl="1" indent="-285750">
              <a:buSzPts val="1000"/>
              <a:buFont typeface="Courier New" panose="02070309020205020404" pitchFamily="49" charset="0"/>
              <a:buChar char="o"/>
              <a:tabLst>
                <a:tab pos="914400" algn="l"/>
              </a:tabLst>
            </a:pPr>
            <a:r>
              <a:rPr lang="en-US" sz="1200" dirty="0">
                <a:effectLst/>
                <a:latin typeface="Arial" panose="020B0604020202020204" pitchFamily="34" charset="0"/>
                <a:ea typeface="Times New Roman" panose="02020603050405020304" pitchFamily="18" charset="0"/>
                <a:cs typeface="Arial" panose="020B0604020202020204" pitchFamily="34" charset="0"/>
              </a:rPr>
              <a:t>Ensure that you ask about the emotional, psychological, or physical impact on the complainant (Emma) and how the behavior affected her daily life.</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342900" marR="0" lvl="0" indent="-342900">
              <a:buFont typeface="+mj-lt"/>
              <a:buAutoNum type="arabicPeriod"/>
              <a:tabLst>
                <a:tab pos="457200" algn="l"/>
              </a:tabLst>
            </a:pPr>
            <a:r>
              <a:rPr lang="en-US" sz="1200" b="1" dirty="0">
                <a:effectLst/>
                <a:latin typeface="Arial" panose="020B0604020202020204" pitchFamily="34" charset="0"/>
                <a:ea typeface="Times New Roman" panose="02020603050405020304" pitchFamily="18" charset="0"/>
                <a:cs typeface="Arial" panose="020B0604020202020204" pitchFamily="34" charset="0"/>
              </a:rPr>
              <a:t>Consistency in Stories</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742950" marR="0" lvl="1" indent="-285750">
              <a:buSzPts val="1000"/>
              <a:buFont typeface="Courier New" panose="02070309020205020404" pitchFamily="49" charset="0"/>
              <a:buChar char="o"/>
              <a:tabLst>
                <a:tab pos="914400" algn="l"/>
              </a:tabLst>
            </a:pPr>
            <a:r>
              <a:rPr lang="en-US" sz="1200" dirty="0">
                <a:effectLst/>
                <a:latin typeface="Arial" panose="020B0604020202020204" pitchFamily="34" charset="0"/>
                <a:ea typeface="Times New Roman" panose="02020603050405020304" pitchFamily="18" charset="0"/>
                <a:cs typeface="Arial" panose="020B0604020202020204" pitchFamily="34" charset="0"/>
              </a:rPr>
              <a:t>Compare the complainant and respondent’s accounts to check for consistency and contradictions.</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342900" marR="0" lvl="0" indent="-342900">
              <a:buFont typeface="+mj-lt"/>
              <a:buAutoNum type="arabicPeriod"/>
              <a:tabLst>
                <a:tab pos="457200" algn="l"/>
              </a:tabLst>
            </a:pPr>
            <a:r>
              <a:rPr lang="en-US" sz="1200" b="1" dirty="0">
                <a:effectLst/>
                <a:latin typeface="Arial" panose="020B0604020202020204" pitchFamily="34" charset="0"/>
                <a:ea typeface="Times New Roman" panose="02020603050405020304" pitchFamily="18" charset="0"/>
                <a:cs typeface="Arial" panose="020B0604020202020204" pitchFamily="34" charset="0"/>
              </a:rPr>
              <a:t>Evidence and Documentation</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742950" marR="0" lvl="1" indent="-285750">
              <a:buSzPts val="1000"/>
              <a:buFont typeface="Courier New" panose="02070309020205020404" pitchFamily="49" charset="0"/>
              <a:buChar char="o"/>
              <a:tabLst>
                <a:tab pos="914400" algn="l"/>
              </a:tabLst>
            </a:pPr>
            <a:r>
              <a:rPr lang="en-US" sz="1200" dirty="0">
                <a:effectLst/>
                <a:latin typeface="Arial" panose="020B0604020202020204" pitchFamily="34" charset="0"/>
                <a:ea typeface="Times New Roman" panose="02020603050405020304" pitchFamily="18" charset="0"/>
                <a:cs typeface="Arial" panose="020B0604020202020204" pitchFamily="34" charset="0"/>
              </a:rPr>
              <a:t>Request any written communication (texts, messages, etc.) from both parties that can provide insight into the alleged stalking.</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342900" marR="0" lvl="0" indent="-342900">
              <a:buFont typeface="+mj-lt"/>
              <a:buAutoNum type="arabicPeriod"/>
              <a:tabLst>
                <a:tab pos="457200" algn="l"/>
              </a:tabLst>
            </a:pPr>
            <a:r>
              <a:rPr lang="en-US" sz="1200" b="1" dirty="0">
                <a:effectLst/>
                <a:latin typeface="Arial" panose="020B0604020202020204" pitchFamily="34" charset="0"/>
                <a:ea typeface="Times New Roman" panose="02020603050405020304" pitchFamily="18" charset="0"/>
                <a:cs typeface="Arial" panose="020B0604020202020204" pitchFamily="34" charset="0"/>
              </a:rPr>
              <a:t>Witness Testimonies</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742950" marR="0" lvl="1" indent="-285750">
              <a:buSzPts val="1000"/>
              <a:buFont typeface="Courier New" panose="02070309020205020404" pitchFamily="49" charset="0"/>
              <a:buChar char="o"/>
              <a:tabLst>
                <a:tab pos="914400" algn="l"/>
              </a:tabLst>
            </a:pPr>
            <a:r>
              <a:rPr lang="en-US" sz="1200" dirty="0">
                <a:effectLst/>
                <a:latin typeface="Arial" panose="020B0604020202020204" pitchFamily="34" charset="0"/>
                <a:ea typeface="Times New Roman" panose="02020603050405020304" pitchFamily="18" charset="0"/>
                <a:cs typeface="Arial" panose="020B0604020202020204" pitchFamily="34" charset="0"/>
              </a:rPr>
              <a:t>Identify any witnesses to the incidents or individuals who may have observed interactions between Emma and Ryan.</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342900" marR="0" lvl="0" indent="-342900">
              <a:buFont typeface="+mj-lt"/>
              <a:buAutoNum type="arabicPeriod"/>
              <a:tabLst>
                <a:tab pos="457200" algn="l"/>
              </a:tabLst>
            </a:pPr>
            <a:r>
              <a:rPr lang="en-US" sz="1200" b="1" dirty="0">
                <a:effectLst/>
                <a:latin typeface="Arial" panose="020B0604020202020204" pitchFamily="34" charset="0"/>
                <a:ea typeface="Times New Roman" panose="02020603050405020304" pitchFamily="18" charset="0"/>
                <a:cs typeface="Arial" panose="020B0604020202020204" pitchFamily="34" charset="0"/>
              </a:rPr>
              <a:t>Determine Motivation and Intent</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742950" marR="0" lvl="1" indent="-285750">
              <a:buSzPts val="1000"/>
              <a:buFont typeface="Courier New" panose="02070309020205020404" pitchFamily="49" charset="0"/>
              <a:buChar char="o"/>
              <a:tabLst>
                <a:tab pos="914400" algn="l"/>
              </a:tabLst>
            </a:pPr>
            <a:r>
              <a:rPr lang="en-US" sz="1200" dirty="0">
                <a:effectLst/>
                <a:latin typeface="Arial" panose="020B0604020202020204" pitchFamily="34" charset="0"/>
                <a:ea typeface="Times New Roman" panose="02020603050405020304" pitchFamily="18" charset="0"/>
                <a:cs typeface="Arial" panose="020B0604020202020204" pitchFamily="34" charset="0"/>
              </a:rPr>
              <a:t>Investigate whether the respondent's actions were intentional or misunderstood, and clarify if there were any signs of predatory behavior or coercion.</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342900" marR="0" lvl="0" indent="-342900">
              <a:buFont typeface="+mj-lt"/>
              <a:buAutoNum type="arabicPeriod"/>
              <a:tabLst>
                <a:tab pos="457200" algn="l"/>
              </a:tabLst>
            </a:pPr>
            <a:r>
              <a:rPr lang="en-US" sz="1200" b="1" dirty="0">
                <a:effectLst/>
                <a:latin typeface="Arial" panose="020B0604020202020204" pitchFamily="34" charset="0"/>
                <a:ea typeface="Times New Roman" panose="02020603050405020304" pitchFamily="18" charset="0"/>
                <a:cs typeface="Arial" panose="020B0604020202020204" pitchFamily="34" charset="0"/>
              </a:rPr>
              <a:t>Assess Whether the Behavior Was Repeated and Persistent</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742950" marR="0" lvl="1" indent="-285750">
              <a:buSzPts val="1000"/>
              <a:buFont typeface="Courier New" panose="02070309020205020404" pitchFamily="49" charset="0"/>
              <a:buChar char="o"/>
              <a:tabLst>
                <a:tab pos="914400" algn="l"/>
              </a:tabLst>
            </a:pPr>
            <a:r>
              <a:rPr lang="en-US" sz="1200" dirty="0">
                <a:effectLst/>
                <a:latin typeface="Arial" panose="020B0604020202020204" pitchFamily="34" charset="0"/>
                <a:ea typeface="Times New Roman" panose="02020603050405020304" pitchFamily="18" charset="0"/>
                <a:cs typeface="Arial" panose="020B0604020202020204" pitchFamily="34" charset="0"/>
              </a:rPr>
              <a:t>Ensure that the behavior is not a one-time incident but part of a pattern of repeated unwanted contact that escalates to a level perceived as stalking.</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342900" marR="0" lvl="0" indent="-342900">
              <a:buFont typeface="+mj-lt"/>
              <a:buAutoNum type="arabicPeriod"/>
              <a:tabLst>
                <a:tab pos="457200" algn="l"/>
              </a:tabLst>
            </a:pPr>
            <a:r>
              <a:rPr lang="en-US" sz="1200" b="1" dirty="0">
                <a:effectLst/>
                <a:latin typeface="Arial" panose="020B0604020202020204" pitchFamily="34" charset="0"/>
                <a:ea typeface="Times New Roman" panose="02020603050405020304" pitchFamily="18" charset="0"/>
                <a:cs typeface="Arial" panose="020B0604020202020204" pitchFamily="34" charset="0"/>
              </a:rPr>
              <a:t>Final Thoughts</a:t>
            </a:r>
            <a:endParaRPr lang="en-US" sz="1200" dirty="0">
              <a:effectLst/>
              <a:latin typeface="Arial" panose="020B0604020202020204" pitchFamily="34" charset="0"/>
              <a:ea typeface="Aptos" panose="020B0004020202020204" pitchFamily="34" charset="0"/>
              <a:cs typeface="Arial" panose="020B0604020202020204" pitchFamily="34" charset="0"/>
            </a:endParaRPr>
          </a:p>
          <a:p>
            <a:pPr marL="742950" marR="0" lvl="1" indent="-285750">
              <a:buSzPts val="1000"/>
              <a:buFont typeface="Courier New" panose="02070309020205020404" pitchFamily="49" charset="0"/>
              <a:buChar char="o"/>
              <a:tabLst>
                <a:tab pos="914400" algn="l"/>
              </a:tabLst>
            </a:pPr>
            <a:r>
              <a:rPr lang="en-US" sz="1200" dirty="0">
                <a:effectLst/>
                <a:latin typeface="Arial" panose="020B0604020202020204" pitchFamily="34" charset="0"/>
                <a:ea typeface="Times New Roman" panose="02020603050405020304" pitchFamily="18" charset="0"/>
                <a:cs typeface="Arial" panose="020B0604020202020204" pitchFamily="34" charset="0"/>
              </a:rPr>
              <a:t>Ask both parties if they have anything else they would like to add that has not already been covered during the interview.</a:t>
            </a:r>
            <a:endParaRPr lang="en-US" sz="1200" dirty="0">
              <a:effectLst/>
              <a:latin typeface="Arial" panose="020B0604020202020204" pitchFamily="34" charset="0"/>
              <a:ea typeface="Aptos" panose="020B0004020202020204" pitchFamily="34" charset="0"/>
              <a:cs typeface="Arial" panose="020B0604020202020204" pitchFamily="34" charset="0"/>
            </a:endParaRPr>
          </a:p>
          <a:p>
            <a:endParaRPr lang="en-US" sz="1200" dirty="0">
              <a:effectLst/>
              <a:latin typeface="Arial" panose="020B0604020202020204" pitchFamily="34" charset="0"/>
              <a:cs typeface="Arial" panose="020B0604020202020204" pitchFamily="34" charset="0"/>
            </a:endParaRPr>
          </a:p>
          <a:p>
            <a:endParaRPr lang="en-US" sz="1200" dirty="0">
              <a:effectLst/>
              <a:latin typeface="Arial" panose="020B0604020202020204" pitchFamily="34" charset="0"/>
              <a:cs typeface="Arial" panose="020B0604020202020204" pitchFamily="34" charset="0"/>
            </a:endParaRPr>
          </a:p>
          <a:p>
            <a:pPr marL="0" marR="0"/>
            <a:r>
              <a:rPr lang="en-US" sz="1800" b="1" dirty="0">
                <a:effectLst/>
                <a:latin typeface="Arial" panose="020B0604020202020204" pitchFamily="34" charset="0"/>
                <a:ea typeface="Aptos" panose="020B0004020202020204" pitchFamily="34" charset="0"/>
                <a:cs typeface="Arial" panose="020B0604020202020204" pitchFamily="34" charset="0"/>
              </a:rPr>
              <a:t>Debrief and Training Points for Investigators:</a:t>
            </a:r>
            <a:endParaRPr lang="en-US" sz="1800" dirty="0">
              <a:effectLst/>
              <a:latin typeface="Arial" panose="020B0604020202020204" pitchFamily="34" charset="0"/>
              <a:ea typeface="Aptos" panose="020B0004020202020204" pitchFamily="34" charset="0"/>
              <a:cs typeface="Arial" panose="020B0604020202020204" pitchFamily="34" charset="0"/>
            </a:endParaRPr>
          </a:p>
          <a:p>
            <a:pPr marL="342900" marR="0" lvl="0" indent="-342900">
              <a:buFont typeface="+mj-lt"/>
              <a:buAutoNum type="arabicPeriod"/>
              <a:tabLst>
                <a:tab pos="457200" algn="l"/>
              </a:tabLst>
            </a:pPr>
            <a:r>
              <a:rPr lang="en-US" sz="1800" b="1" dirty="0">
                <a:effectLst/>
                <a:latin typeface="Arial" panose="020B0604020202020204" pitchFamily="34" charset="0"/>
                <a:ea typeface="Aptos" panose="020B0004020202020204" pitchFamily="34" charset="0"/>
                <a:cs typeface="Arial" panose="020B0604020202020204" pitchFamily="34" charset="0"/>
              </a:rPr>
              <a:t>Key Information:</a:t>
            </a:r>
            <a:r>
              <a:rPr lang="en-US" sz="1800" dirty="0">
                <a:effectLst/>
                <a:latin typeface="Arial" panose="020B0604020202020204" pitchFamily="34" charset="0"/>
                <a:ea typeface="Aptos" panose="020B0004020202020204" pitchFamily="34" charset="0"/>
                <a:cs typeface="Arial" panose="020B0604020202020204" pitchFamily="34" charset="0"/>
              </a:rPr>
              <a:t> Investigators should focus on gathering specific details about the interactions, including dates, frequency, and nature of the behavior. Both parties’ emotional responses and perceptions should be carefully considered.</a:t>
            </a:r>
          </a:p>
          <a:p>
            <a:pPr marL="342900" marR="0" lvl="0" indent="-342900">
              <a:buFont typeface="+mj-lt"/>
              <a:buAutoNum type="arabicPeriod"/>
              <a:tabLst>
                <a:tab pos="457200" algn="l"/>
              </a:tabLst>
            </a:pPr>
            <a:r>
              <a:rPr lang="en-US" sz="1800" b="1" dirty="0">
                <a:effectLst/>
                <a:latin typeface="Arial" panose="020B0604020202020204" pitchFamily="34" charset="0"/>
                <a:ea typeface="Aptos" panose="020B0004020202020204" pitchFamily="34" charset="0"/>
                <a:cs typeface="Arial" panose="020B0604020202020204" pitchFamily="34" charset="0"/>
              </a:rPr>
              <a:t>Clarifying Intent:</a:t>
            </a:r>
            <a:r>
              <a:rPr lang="en-US" sz="1800" dirty="0">
                <a:effectLst/>
                <a:latin typeface="Arial" panose="020B0604020202020204" pitchFamily="34" charset="0"/>
                <a:ea typeface="Aptos" panose="020B0004020202020204" pitchFamily="34" charset="0"/>
                <a:cs typeface="Arial" panose="020B0604020202020204" pitchFamily="34" charset="0"/>
              </a:rPr>
              <a:t> The investigator should explore whether the respondent knew or should have known that their behavior was unwanted and whether it escalated despite being told it was unwelcome.</a:t>
            </a:r>
          </a:p>
          <a:p>
            <a:pPr marL="342900" marR="0" lvl="0" indent="-342900">
              <a:buFont typeface="+mj-lt"/>
              <a:buAutoNum type="arabicPeriod"/>
              <a:tabLst>
                <a:tab pos="457200" algn="l"/>
              </a:tabLst>
            </a:pPr>
            <a:r>
              <a:rPr lang="en-US" sz="1800" b="1" dirty="0">
                <a:effectLst/>
                <a:latin typeface="Arial" panose="020B0604020202020204" pitchFamily="34" charset="0"/>
                <a:ea typeface="Aptos" panose="020B0004020202020204" pitchFamily="34" charset="0"/>
                <a:cs typeface="Arial" panose="020B0604020202020204" pitchFamily="34" charset="0"/>
              </a:rPr>
              <a:t>Evaluating Impact:</a:t>
            </a:r>
            <a:r>
              <a:rPr lang="en-US" sz="1800" dirty="0">
                <a:effectLst/>
                <a:latin typeface="Arial" panose="020B0604020202020204" pitchFamily="34" charset="0"/>
                <a:ea typeface="Aptos" panose="020B0004020202020204" pitchFamily="34" charset="0"/>
                <a:cs typeface="Arial" panose="020B0604020202020204" pitchFamily="34" charset="0"/>
              </a:rPr>
              <a:t> The investigator should assess the emotional and psychological toll on the complainant. This could include feelings of fear, anxiety, and the effect on the complainant’s academic or personal life.</a:t>
            </a:r>
          </a:p>
          <a:p>
            <a:pPr marL="342900" marR="0" lvl="0" indent="-342900">
              <a:buFont typeface="+mj-lt"/>
              <a:buAutoNum type="arabicPeriod"/>
              <a:tabLst>
                <a:tab pos="457200" algn="l"/>
              </a:tabLst>
            </a:pPr>
            <a:r>
              <a:rPr lang="en-US" sz="1800" b="1" dirty="0">
                <a:effectLst/>
                <a:latin typeface="Arial" panose="020B0604020202020204" pitchFamily="34" charset="0"/>
                <a:ea typeface="Aptos" panose="020B0004020202020204" pitchFamily="34" charset="0"/>
                <a:cs typeface="Arial" panose="020B0604020202020204" pitchFamily="34" charset="0"/>
              </a:rPr>
              <a:t>Objectivity and Empathy:</a:t>
            </a:r>
            <a:r>
              <a:rPr lang="en-US" sz="1800" dirty="0">
                <a:effectLst/>
                <a:latin typeface="Arial" panose="020B0604020202020204" pitchFamily="34" charset="0"/>
                <a:ea typeface="Aptos" panose="020B0004020202020204" pitchFamily="34" charset="0"/>
                <a:cs typeface="Arial" panose="020B0604020202020204" pitchFamily="34" charset="0"/>
              </a:rPr>
              <a:t> The investigator should remain neutral, offering both parties a fair opportunity to share their side while showing empathy, especially to the complainant, who may feel vulnerable during the process.</a:t>
            </a:r>
          </a:p>
          <a:p>
            <a:pPr marL="342900" marR="0" lvl="0" indent="-342900">
              <a:buFont typeface="+mj-lt"/>
              <a:buAutoNum type="arabicPeriod"/>
              <a:tabLst>
                <a:tab pos="457200" algn="l"/>
              </a:tabLst>
            </a:pPr>
            <a:r>
              <a:rPr lang="en-US" sz="1800" b="1" dirty="0">
                <a:effectLst/>
                <a:latin typeface="Arial" panose="020B0604020202020204" pitchFamily="34" charset="0"/>
                <a:ea typeface="Aptos" panose="020B0004020202020204" pitchFamily="34" charset="0"/>
                <a:cs typeface="Arial" panose="020B0604020202020204" pitchFamily="34" charset="0"/>
              </a:rPr>
              <a:t>Follow-up Actions:</a:t>
            </a:r>
            <a:r>
              <a:rPr lang="en-US" sz="1800" dirty="0">
                <a:effectLst/>
                <a:latin typeface="Arial" panose="020B0604020202020204" pitchFamily="34" charset="0"/>
                <a:ea typeface="Aptos" panose="020B0004020202020204" pitchFamily="34" charset="0"/>
                <a:cs typeface="Arial" panose="020B0604020202020204" pitchFamily="34" charset="0"/>
              </a:rPr>
              <a:t> The investigator should outline next steps, including gathering additional evidence (e.g., digital communication), interviewing potential witnesses, and determining whether institutional policies have been violated.</a:t>
            </a:r>
          </a:p>
          <a:p>
            <a:endParaRPr lang="en-US" sz="1200" dirty="0">
              <a:effectLst/>
              <a:latin typeface="Arial" panose="020B0604020202020204" pitchFamily="34" charset="0"/>
              <a:cs typeface="Arial" panose="020B0604020202020204" pitchFamily="34" charset="0"/>
            </a:endParaRPr>
          </a:p>
          <a:p>
            <a:endParaRPr lang="en-US" sz="1200" dirty="0">
              <a:effectLst/>
              <a:latin typeface="Arial" panose="020B0604020202020204" pitchFamily="34" charset="0"/>
              <a:cs typeface="Arial" panose="020B0604020202020204" pitchFamily="34" charset="0"/>
            </a:endParaRPr>
          </a:p>
          <a:p>
            <a:endParaRPr lang="en-US" sz="1200" dirty="0">
              <a:effectLst/>
              <a:latin typeface="Arial" panose="020B0604020202020204" pitchFamily="34" charset="0"/>
              <a:cs typeface="Arial" panose="020B0604020202020204" pitchFamily="34" charset="0"/>
            </a:endParaRPr>
          </a:p>
          <a:p>
            <a:endParaRPr lang="en-US" sz="1200" dirty="0">
              <a:effectLst/>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A039E17-BEEE-45B0-A1B7-830DEB7C1347}" type="slidenum">
              <a:rPr lang="en-US" smtClean="0"/>
              <a:t>58</a:t>
            </a:fld>
            <a:endParaRPr lang="en-US"/>
          </a:p>
        </p:txBody>
      </p:sp>
    </p:spTree>
    <p:extLst>
      <p:ext uri="{BB962C8B-B14F-4D97-AF65-F5344CB8AC3E}">
        <p14:creationId xmlns:p14="http://schemas.microsoft.com/office/powerpoint/2010/main" val="94479355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aseline="0" dirty="0">
                <a:latin typeface="Arial"/>
                <a:cs typeface="Arial"/>
              </a:rPr>
              <a:t>7-38-55 </a:t>
            </a:r>
          </a:p>
          <a:p>
            <a:pPr algn="l"/>
            <a:r>
              <a:rPr lang="en-US" dirty="0"/>
              <a:t>theory developed by </a:t>
            </a:r>
            <a:r>
              <a:rPr lang="en-US" b="1" dirty="0"/>
              <a:t>Albert Mehrabian</a:t>
            </a:r>
            <a:r>
              <a:rPr lang="en-US" dirty="0"/>
              <a:t> in the 1970s, which suggests that in face-to-face communication:</a:t>
            </a:r>
            <a:endParaRPr lang="en-US" baseline="0" dirty="0">
              <a:latin typeface="Arial"/>
              <a:cs typeface="Arial"/>
            </a:endParaRPr>
          </a:p>
          <a:p>
            <a:r>
              <a:rPr lang="en-US" b="1" dirty="0"/>
              <a:t>MAY-rah-bee-an"</a:t>
            </a:r>
            <a:r>
              <a:rPr lang="en-US" dirty="0"/>
              <a:t> (with the emphasis on the first syllable).</a:t>
            </a:r>
          </a:p>
          <a:p>
            <a:pPr>
              <a:buFont typeface="Arial" panose="020B0604020202020204" pitchFamily="34" charset="0"/>
              <a:buChar char="•"/>
            </a:pPr>
            <a:r>
              <a:rPr lang="en-US" dirty="0"/>
              <a:t>"Mehr" sounds like "may"</a:t>
            </a:r>
          </a:p>
          <a:p>
            <a:pPr>
              <a:buFont typeface="Arial" panose="020B0604020202020204" pitchFamily="34" charset="0"/>
              <a:buChar char="•"/>
            </a:pPr>
            <a:r>
              <a:rPr lang="en-US" dirty="0"/>
              <a:t>"a" sounds like "rah"</a:t>
            </a:r>
          </a:p>
          <a:p>
            <a:pPr>
              <a:buFont typeface="Arial" panose="020B0604020202020204" pitchFamily="34" charset="0"/>
              <a:buChar char="•"/>
            </a:pPr>
            <a:r>
              <a:rPr lang="en-US" dirty="0"/>
              <a:t>"</a:t>
            </a:r>
            <a:r>
              <a:rPr lang="en-US" dirty="0" err="1"/>
              <a:t>bian</a:t>
            </a:r>
            <a:r>
              <a:rPr lang="en-US" dirty="0"/>
              <a:t>" sounds like "bee-an" (with a soft "a" in "an")</a:t>
            </a:r>
          </a:p>
          <a:p>
            <a:pPr algn="l"/>
            <a:endParaRPr lang="en-US" baseline="0" dirty="0">
              <a:latin typeface="Arial"/>
              <a:cs typeface="Arial"/>
            </a:endParaRPr>
          </a:p>
          <a:p>
            <a:pPr algn="l"/>
            <a:endParaRPr lang="en-US" baseline="0" dirty="0">
              <a:latin typeface="Arial"/>
              <a:cs typeface="Arial"/>
            </a:endParaRPr>
          </a:p>
          <a:p>
            <a:r>
              <a:rPr lang="en-US" dirty="0">
                <a:latin typeface="Arial"/>
                <a:cs typeface="Arial"/>
              </a:rPr>
              <a:t>Breaks down the relative weight of how we communicate into three components of how we communicate</a:t>
            </a:r>
            <a:endParaRPr lang="en-US" baseline="0" dirty="0">
              <a:latin typeface="Arial"/>
              <a:cs typeface="Arial"/>
            </a:endParaRPr>
          </a:p>
          <a:p>
            <a:pPr algn="l"/>
            <a:r>
              <a:rPr lang="en-US" dirty="0">
                <a:latin typeface="Arial"/>
                <a:cs typeface="Arial"/>
              </a:rPr>
              <a:t>Word</a:t>
            </a:r>
            <a:endParaRPr lang="en-US" baseline="0" dirty="0">
              <a:latin typeface="Arial"/>
              <a:cs typeface="Arial"/>
            </a:endParaRPr>
          </a:p>
          <a:p>
            <a:r>
              <a:rPr lang="en-US" dirty="0">
                <a:latin typeface="Arial"/>
                <a:ea typeface="Calibri" panose="020F0502020204030204"/>
                <a:cs typeface="Arial"/>
              </a:rPr>
              <a:t>Tone of voice </a:t>
            </a:r>
          </a:p>
          <a:p>
            <a:r>
              <a:rPr lang="en-US" dirty="0">
                <a:latin typeface="Arial"/>
                <a:ea typeface="Calibri" panose="020F0502020204030204"/>
                <a:cs typeface="Arial"/>
              </a:rPr>
              <a:t>And body language </a:t>
            </a:r>
          </a:p>
          <a:p>
            <a:endParaRPr lang="en-US" dirty="0">
              <a:ea typeface="Calibri" panose="020F0502020204030204"/>
              <a:cs typeface="Calibri" panose="020F0502020204030204"/>
            </a:endParaRPr>
          </a:p>
          <a:p>
            <a:endParaRPr lang="en-US"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21648621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baseline="0" dirty="0">
              <a:latin typeface="Arial" panose="020B0604020202020204" pitchFamily="34" charset="0"/>
              <a:cs typeface="Arial" panose="020B0604020202020204" pitchFamily="34" charset="0"/>
            </a:endParaRPr>
          </a:p>
          <a:p>
            <a:r>
              <a:rPr lang="en-US" baseline="0" dirty="0">
                <a:latin typeface="Arial"/>
                <a:cs typeface="Arial"/>
              </a:rPr>
              <a:t>7% </a:t>
            </a:r>
            <a:r>
              <a:rPr lang="en-US" dirty="0">
                <a:latin typeface="Arial"/>
                <a:cs typeface="Arial"/>
              </a:rPr>
              <a:t>of conversation understood through</a:t>
            </a:r>
            <a:r>
              <a:rPr lang="en-US" baseline="0" dirty="0">
                <a:latin typeface="Arial"/>
                <a:cs typeface="Arial"/>
              </a:rPr>
              <a:t> </a:t>
            </a:r>
            <a:r>
              <a:rPr lang="en-US" dirty="0">
                <a:latin typeface="Arial"/>
                <a:cs typeface="Arial"/>
              </a:rPr>
              <a:t>spoken word</a:t>
            </a:r>
            <a:endParaRPr lang="en-US" baseline="0" dirty="0">
              <a:latin typeface="Arial"/>
              <a:cs typeface="Arial"/>
            </a:endParaRPr>
          </a:p>
          <a:p>
            <a:endParaRPr lang="en-US" dirty="0">
              <a:solidFill>
                <a:srgbClr val="000000"/>
              </a:solidFill>
              <a:latin typeface="Arial"/>
              <a:cs typeface="Arial"/>
            </a:endParaRPr>
          </a:p>
          <a:p>
            <a:r>
              <a:rPr lang="en-US" dirty="0">
                <a:solidFill>
                  <a:srgbClr val="000000"/>
                </a:solidFill>
                <a:latin typeface="Arial"/>
                <a:cs typeface="Arial"/>
              </a:rPr>
              <a:t>The literal content of what we are saying and the words we use, which is important but minor in comparison to the emotional tone and nonverbal ques.</a:t>
            </a:r>
            <a:endParaRPr lang="en-US" dirty="0"/>
          </a:p>
          <a:p>
            <a:endParaRPr lang="en-US" dirty="0">
              <a:solidFill>
                <a:srgbClr val="000000"/>
              </a:solidFill>
              <a:latin typeface="Arial"/>
              <a:cs typeface="Arial"/>
            </a:endParaRPr>
          </a:p>
          <a:p>
            <a:pPr algn="l"/>
            <a:r>
              <a:rPr lang="en-US" b="0" i="0" dirty="0">
                <a:solidFill>
                  <a:srgbClr val="4A4E57"/>
                </a:solidFill>
                <a:effectLst/>
                <a:latin typeface="Arial"/>
                <a:cs typeface="Arial"/>
              </a:rPr>
              <a:t>How many times have you had a conversation with someone where they are saying one thing, but all the signals they are putting out are saying something completely different?</a:t>
            </a:r>
            <a:endParaRPr lang="en-US" baseline="0" dirty="0">
              <a:latin typeface="Arial"/>
              <a:cs typeface="Arial"/>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89185392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baseline="0" dirty="0">
              <a:latin typeface="Arial" panose="020B0604020202020204" pitchFamily="34" charset="0"/>
              <a:cs typeface="Arial" panose="020B0604020202020204" pitchFamily="34" charset="0"/>
            </a:endParaRPr>
          </a:p>
          <a:p>
            <a:r>
              <a:rPr lang="en-US" baseline="0" dirty="0">
                <a:latin typeface="Arial"/>
                <a:cs typeface="Arial"/>
              </a:rPr>
              <a:t>38% </a:t>
            </a:r>
            <a:r>
              <a:rPr lang="en-US" dirty="0">
                <a:latin typeface="Arial"/>
                <a:cs typeface="Arial"/>
              </a:rPr>
              <a:t>understood</a:t>
            </a:r>
            <a:r>
              <a:rPr lang="en-US" baseline="0" dirty="0">
                <a:latin typeface="Arial"/>
                <a:cs typeface="Arial"/>
              </a:rPr>
              <a:t> </a:t>
            </a:r>
            <a:r>
              <a:rPr lang="en-US" dirty="0">
                <a:latin typeface="Arial"/>
                <a:cs typeface="Arial"/>
              </a:rPr>
              <a:t>through </a:t>
            </a:r>
            <a:r>
              <a:rPr lang="en-US" baseline="0" dirty="0">
                <a:latin typeface="Arial"/>
                <a:cs typeface="Arial"/>
              </a:rPr>
              <a:t>voice/tone</a:t>
            </a:r>
          </a:p>
          <a:p>
            <a:pPr algn="l"/>
            <a:endParaRPr lang="en-US" baseline="0" dirty="0">
              <a:latin typeface="Arial"/>
              <a:cs typeface="Arial"/>
            </a:endParaRPr>
          </a:p>
          <a:p>
            <a:r>
              <a:rPr lang="en-US" dirty="0">
                <a:latin typeface="Arial"/>
                <a:ea typeface="Calibri" panose="020F0502020204030204"/>
                <a:cs typeface="Arial"/>
              </a:rPr>
              <a:t>How we say the words, including pitch, speed and volume. </a:t>
            </a:r>
          </a:p>
          <a:p>
            <a:r>
              <a:rPr lang="en-US" dirty="0">
                <a:latin typeface="Arial"/>
                <a:ea typeface="Calibri" panose="020F0502020204030204"/>
                <a:cs typeface="Arial"/>
              </a:rPr>
              <a:t>The emotional undertone of the message, indicating whether we are sincere, sarcastic, angry, happy etc. </a:t>
            </a:r>
          </a:p>
          <a:p>
            <a:endParaRPr lang="en-US"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61</a:t>
            </a:fld>
            <a:endParaRPr lang="en-US">
              <a:solidFill>
                <a:prstClr val="black"/>
              </a:solidFill>
            </a:endParaRPr>
          </a:p>
        </p:txBody>
      </p:sp>
    </p:spTree>
    <p:extLst>
      <p:ext uri="{BB962C8B-B14F-4D97-AF65-F5344CB8AC3E}">
        <p14:creationId xmlns:p14="http://schemas.microsoft.com/office/powerpoint/2010/main" val="28020688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aseline="0" dirty="0">
                <a:solidFill>
                  <a:schemeClr val="tx1"/>
                </a:solidFill>
                <a:latin typeface="Arial" panose="020B0604020202020204" pitchFamily="34" charset="0"/>
                <a:cs typeface="Arial" panose="020B0604020202020204" pitchFamily="34" charset="0"/>
              </a:rPr>
              <a:t>55% body language – Non-verbal communication, including posture, gestures, facial expressions, and eye contact</a:t>
            </a:r>
          </a:p>
          <a:p>
            <a:pPr algn="l"/>
            <a:endParaRPr lang="en-US" baseline="0" dirty="0">
              <a:solidFill>
                <a:schemeClr val="tx1"/>
              </a:solidFill>
              <a:latin typeface="Arial" panose="020B0604020202020204" pitchFamily="34" charset="0"/>
              <a:cs typeface="Arial" panose="020B0604020202020204" pitchFamily="34" charset="0"/>
            </a:endParaRPr>
          </a:p>
          <a:p>
            <a:pPr algn="l"/>
            <a:r>
              <a:rPr lang="en-US" baseline="0" dirty="0">
                <a:solidFill>
                  <a:schemeClr val="tx1"/>
                </a:solidFill>
                <a:latin typeface="Arial" panose="020B0604020202020204" pitchFamily="34" charset="0"/>
                <a:cs typeface="Arial" panose="020B0604020202020204" pitchFamily="34" charset="0"/>
              </a:rPr>
              <a:t>Implies that nonverbal communication is more important than verbal communication in expressing emotions</a:t>
            </a:r>
          </a:p>
          <a:p>
            <a:pPr algn="l"/>
            <a:endParaRPr lang="en-US" baseline="0" dirty="0">
              <a:solidFill>
                <a:schemeClr val="tx1"/>
              </a:solidFill>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most powerful element relaying emotions, intentions and our real feelings. </a:t>
            </a:r>
          </a:p>
          <a:p>
            <a:r>
              <a:rPr lang="en-US" dirty="0">
                <a:latin typeface="Arial" panose="020B0604020202020204" pitchFamily="34" charset="0"/>
                <a:cs typeface="Arial" panose="020B0604020202020204" pitchFamily="34" charset="0"/>
              </a:rPr>
              <a:t>studies have shown that people can recognize emotions like happiness, sadness, or anger through facial expressions even without hearing a single word.</a:t>
            </a:r>
          </a:p>
          <a:p>
            <a:endParaRPr lang="en-US" dirty="0">
              <a:latin typeface="Arial" panose="020B0604020202020204" pitchFamily="34" charset="0"/>
              <a:cs typeface="Arial" panose="020B0604020202020204" pitchFamily="34" charset="0"/>
            </a:endParaRPr>
          </a:p>
          <a:p>
            <a:pPr algn="l"/>
            <a:r>
              <a:rPr lang="en-US" b="0" i="0" dirty="0">
                <a:solidFill>
                  <a:schemeClr val="tx1"/>
                </a:solidFill>
                <a:effectLst/>
                <a:latin typeface="Arial" panose="020B0604020202020204" pitchFamily="34" charset="0"/>
                <a:cs typeface="Arial" panose="020B0604020202020204" pitchFamily="34" charset="0"/>
              </a:rPr>
              <a:t>A lesson we can draw from this research is that we need to pay attention to far more than just the words others are using when we communicate with them. Similarly, we should also be aware of what we communicate to others through our tone and body language, not just our words. We convey huge amounts of information this way.</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Teaching the 7-38-55 Rule</a:t>
            </a:r>
          </a:p>
          <a:p>
            <a:r>
              <a:rPr lang="en-US" b="1" dirty="0">
                <a:latin typeface="Arial" panose="020B0604020202020204" pitchFamily="34" charset="0"/>
                <a:cs typeface="Arial" panose="020B0604020202020204" pitchFamily="34" charset="0"/>
              </a:rPr>
              <a:t>1. Introduction to the 7-38-55 Rule</a:t>
            </a:r>
          </a:p>
          <a:p>
            <a:r>
              <a:rPr lang="en-US" dirty="0">
                <a:latin typeface="Arial" panose="020B0604020202020204" pitchFamily="34" charset="0"/>
                <a:cs typeface="Arial" panose="020B0604020202020204" pitchFamily="34" charset="0"/>
              </a:rPr>
              <a:t>Explain the </a:t>
            </a:r>
            <a:r>
              <a:rPr lang="en-US" b="1" dirty="0">
                <a:latin typeface="Arial" panose="020B0604020202020204" pitchFamily="34" charset="0"/>
                <a:cs typeface="Arial" panose="020B0604020202020204" pitchFamily="34" charset="0"/>
              </a:rPr>
              <a:t>7-38-55 Rule</a:t>
            </a:r>
            <a:r>
              <a:rPr lang="en-US" dirty="0">
                <a:latin typeface="Arial" panose="020B0604020202020204" pitchFamily="34" charset="0"/>
                <a:cs typeface="Arial" panose="020B0604020202020204" pitchFamily="34" charset="0"/>
              </a:rPr>
              <a:t>, which is based on research by psychologist Albert Mehrabian. The rule breaks down the three components of communication as follows: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7%</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Words</a:t>
            </a:r>
            <a:r>
              <a:rPr lang="en-US" dirty="0">
                <a:latin typeface="Arial" panose="020B0604020202020204" pitchFamily="34" charset="0"/>
                <a:cs typeface="Arial" panose="020B0604020202020204" pitchFamily="34" charset="0"/>
              </a:rPr>
              <a:t> – The content or the actual words we use.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38%</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Tone of Voice</a:t>
            </a:r>
            <a:r>
              <a:rPr lang="en-US" dirty="0">
                <a:latin typeface="Arial" panose="020B0604020202020204" pitchFamily="34" charset="0"/>
                <a:cs typeface="Arial" panose="020B0604020202020204" pitchFamily="34" charset="0"/>
              </a:rPr>
              <a:t> – How we say the words, including pitch, speed, and volume.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55%</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Body Language</a:t>
            </a:r>
            <a:r>
              <a:rPr lang="en-US" dirty="0">
                <a:latin typeface="Arial" panose="020B0604020202020204" pitchFamily="34" charset="0"/>
                <a:cs typeface="Arial" panose="020B0604020202020204" pitchFamily="34" charset="0"/>
              </a:rPr>
              <a:t> – Non-verbal communication, including posture, gestures, facial expressions, and eye contact.</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2. Why This Matters in Investigations</a:t>
            </a:r>
          </a:p>
          <a:p>
            <a:r>
              <a:rPr lang="en-US" dirty="0">
                <a:latin typeface="Arial" panose="020B0604020202020204" pitchFamily="34" charset="0"/>
                <a:cs typeface="Arial" panose="020B0604020202020204" pitchFamily="34" charset="0"/>
              </a:rPr>
              <a:t>Explain the importance of this concept in the context of </a:t>
            </a:r>
            <a:r>
              <a:rPr lang="en-US" b="1" dirty="0">
                <a:latin typeface="Arial" panose="020B0604020202020204" pitchFamily="34" charset="0"/>
                <a:cs typeface="Arial" panose="020B0604020202020204" pitchFamily="34" charset="0"/>
              </a:rPr>
              <a:t>T9 investigations</a:t>
            </a:r>
            <a:r>
              <a:rPr lang="en-US" dirty="0">
                <a:latin typeface="Arial" panose="020B0604020202020204" pitchFamily="34" charset="0"/>
                <a:cs typeface="Arial" panose="020B0604020202020204" pitchFamily="34" charset="0"/>
              </a:rPr>
              <a: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Words</a:t>
            </a:r>
            <a:r>
              <a:rPr lang="en-US" dirty="0">
                <a:latin typeface="Arial" panose="020B0604020202020204" pitchFamily="34" charset="0"/>
                <a:cs typeface="Arial" panose="020B0604020202020204" pitchFamily="34" charset="0"/>
              </a:rPr>
              <a:t> (7%): While the actual content of what someone says is critical, it accounts for only a small fraction of how their message is perceived. Investigators must focus on asking clear and precise questions, but they must also pay attention to how those questions are being received beyond the words themselves.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Tone of Voice</a:t>
            </a:r>
            <a:r>
              <a:rPr lang="en-US" dirty="0">
                <a:latin typeface="Arial" panose="020B0604020202020204" pitchFamily="34" charset="0"/>
                <a:cs typeface="Arial" panose="020B0604020202020204" pitchFamily="34" charset="0"/>
              </a:rPr>
              <a:t> (38%): In interviews, </a:t>
            </a:r>
            <a:r>
              <a:rPr lang="en-US" b="1" dirty="0">
                <a:latin typeface="Arial" panose="020B0604020202020204" pitchFamily="34" charset="0"/>
                <a:cs typeface="Arial" panose="020B0604020202020204" pitchFamily="34" charset="0"/>
              </a:rPr>
              <a:t>tone</a:t>
            </a:r>
            <a:r>
              <a:rPr lang="en-US" dirty="0">
                <a:latin typeface="Arial" panose="020B0604020202020204" pitchFamily="34" charset="0"/>
                <a:cs typeface="Arial" panose="020B0604020202020204" pitchFamily="34" charset="0"/>
              </a:rPr>
              <a:t> can indicate whether someone is confident, defensive, frustrated, or uneasy. For example, if a person answers in a flat tone, this might suggest a lack of emotion or uncertainty. Being able to identify emotional cues in someone's tone can help an investigator gauge the truthfulness or discomfort of a response.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Body Language</a:t>
            </a:r>
            <a:r>
              <a:rPr lang="en-US" dirty="0">
                <a:latin typeface="Arial" panose="020B0604020202020204" pitchFamily="34" charset="0"/>
                <a:cs typeface="Arial" panose="020B0604020202020204" pitchFamily="34" charset="0"/>
              </a:rPr>
              <a:t> (55%): This is the </a:t>
            </a:r>
            <a:r>
              <a:rPr lang="en-US" b="1" dirty="0">
                <a:latin typeface="Arial" panose="020B0604020202020204" pitchFamily="34" charset="0"/>
                <a:cs typeface="Arial" panose="020B0604020202020204" pitchFamily="34" charset="0"/>
              </a:rPr>
              <a:t>largest contributor</a:t>
            </a:r>
            <a:r>
              <a:rPr lang="en-US" dirty="0">
                <a:latin typeface="Arial" panose="020B0604020202020204" pitchFamily="34" charset="0"/>
                <a:cs typeface="Arial" panose="020B0604020202020204" pitchFamily="34" charset="0"/>
              </a:rPr>
              <a:t> to communication. Non-verbal cues such as posture, hand gestures, facial expressions, and eye contact reveal emotions, levels of engagement, and sincerity. Investigators should learn to observe these cues to understand if a person is being truthful or concealing something.</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3. Teaching Application for Investigators</a:t>
            </a:r>
          </a:p>
          <a:p>
            <a:r>
              <a:rPr lang="en-US" dirty="0">
                <a:latin typeface="Arial" panose="020B0604020202020204" pitchFamily="34" charset="0"/>
                <a:cs typeface="Arial" panose="020B0604020202020204" pitchFamily="34" charset="0"/>
              </a:rPr>
              <a:t>Now that the investigator understands the components, provide strategies to apply the 7-38-55 Rule in their investigative work:</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Pay Attention to Non-Verbal Cues</a:t>
            </a:r>
            <a:r>
              <a:rPr lang="en-US" dirty="0">
                <a:latin typeface="Arial" panose="020B0604020202020204" pitchFamily="34" charset="0"/>
                <a:cs typeface="Arial" panose="020B0604020202020204" pitchFamily="34" charset="0"/>
              </a:rPr>
              <a:t>: In interviews, look for inconsistencies between what the person is saying and their body language. For instance, if a respondent says they are calm, but their body is tense or they are avoiding eye contact, it could be an indicator of discomfort or deceit.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Tone Monitoring</a:t>
            </a:r>
            <a:r>
              <a:rPr lang="en-US" dirty="0">
                <a:latin typeface="Arial" panose="020B0604020202020204" pitchFamily="34" charset="0"/>
                <a:cs typeface="Arial" panose="020B0604020202020204" pitchFamily="34" charset="0"/>
              </a:rPr>
              <a:t>: Guide the investigator to note changes in tone when questions are asked. If a witness or respondent’s tone becomes defensive or hostile, it may indicate that they are trying to avoid the topic or are feeling threatened by the question. Investigators should adjust their approach based on these cues, perhaps by asking more neutral or open-ended questions.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Minimize Your Own Body Language Bias</a:t>
            </a:r>
            <a:r>
              <a:rPr lang="en-US" dirty="0">
                <a:latin typeface="Arial" panose="020B0604020202020204" pitchFamily="34" charset="0"/>
                <a:cs typeface="Arial" panose="020B0604020202020204" pitchFamily="34" charset="0"/>
              </a:rPr>
              <a:t>: Teach new investigators to be mindful of their own body language, as it also contributes to how their questions or responses are perceived. Open body posture, appropriate eye contact, and a neutral or calm tone help build rapport and reduce any perceived intimidation during the interview.</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4. Practical Exercise and Role Play</a:t>
            </a:r>
          </a:p>
          <a:p>
            <a:r>
              <a:rPr lang="en-US" dirty="0">
                <a:latin typeface="Arial" panose="020B0604020202020204" pitchFamily="34" charset="0"/>
                <a:cs typeface="Arial" panose="020B0604020202020204" pitchFamily="34" charset="0"/>
              </a:rPr>
              <a:t>A hands-on approach helps new investigators internalize these concepts:</a:t>
            </a:r>
          </a:p>
          <a:p>
            <a:r>
              <a:rPr lang="en-US" b="1" dirty="0">
                <a:latin typeface="Arial" panose="020B0604020202020204" pitchFamily="34" charset="0"/>
                <a:cs typeface="Arial" panose="020B0604020202020204" pitchFamily="34" charset="0"/>
              </a:rPr>
              <a:t>Exercise 1</a:t>
            </a:r>
            <a:r>
              <a:rPr lang="en-US" dirty="0">
                <a:latin typeface="Arial" panose="020B0604020202020204" pitchFamily="34" charset="0"/>
                <a:cs typeface="Arial" panose="020B0604020202020204" pitchFamily="34" charset="0"/>
              </a:rPr>
              <a:t>: Have the investigators role-play an interview scenario where they are either the investigator or the party being interviewed. One participant should answer questions while displaying inconsistent body language or tone. The other investigator must identify these inconsistencies, assess how they impact the communication, and adjust their interview approach accordingly.</a:t>
            </a:r>
          </a:p>
          <a:p>
            <a:r>
              <a:rPr lang="en-US" b="1" dirty="0">
                <a:latin typeface="Arial" panose="020B0604020202020204" pitchFamily="34" charset="0"/>
                <a:cs typeface="Arial" panose="020B0604020202020204" pitchFamily="34" charset="0"/>
              </a:rPr>
              <a:t>Exercise 2</a:t>
            </a:r>
            <a:r>
              <a:rPr lang="en-US" dirty="0">
                <a:latin typeface="Arial" panose="020B0604020202020204" pitchFamily="34" charset="0"/>
                <a:cs typeface="Arial" panose="020B0604020202020204" pitchFamily="34" charset="0"/>
              </a:rPr>
              <a:t>: Have new investigators analyze real or mock interview footage. Ask them to note discrepancies between what’s said and how it’s said (tone, body language) to learn to identify cues that might signal discomfort, defensiveness, or deception.</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5. Key Takeaways for New Investigators</a:t>
            </a:r>
          </a:p>
          <a:p>
            <a:pPr>
              <a:buFont typeface="Arial" panose="020B0604020202020204" pitchFamily="34" charset="0"/>
              <a:buChar char="•"/>
            </a:pPr>
            <a:r>
              <a:rPr lang="en-US" dirty="0">
                <a:latin typeface="Arial" panose="020B0604020202020204" pitchFamily="34" charset="0"/>
                <a:cs typeface="Arial" panose="020B0604020202020204" pitchFamily="34" charset="0"/>
              </a:rPr>
              <a:t>Always be mindful of </a:t>
            </a:r>
            <a:r>
              <a:rPr lang="en-US" b="1" dirty="0">
                <a:latin typeface="Arial" panose="020B0604020202020204" pitchFamily="34" charset="0"/>
                <a:cs typeface="Arial" panose="020B0604020202020204" pitchFamily="34" charset="0"/>
              </a:rPr>
              <a:t>how</a:t>
            </a:r>
            <a:r>
              <a:rPr lang="en-US" dirty="0">
                <a:latin typeface="Arial" panose="020B0604020202020204" pitchFamily="34" charset="0"/>
                <a:cs typeface="Arial" panose="020B0604020202020204" pitchFamily="34" charset="0"/>
              </a:rPr>
              <a:t> questions are asked, not just the </a:t>
            </a:r>
            <a:r>
              <a:rPr lang="en-US" b="1" dirty="0">
                <a:latin typeface="Arial" panose="020B0604020202020204" pitchFamily="34" charset="0"/>
                <a:cs typeface="Arial" panose="020B0604020202020204" pitchFamily="34" charset="0"/>
              </a:rPr>
              <a:t>content</a:t>
            </a:r>
            <a:r>
              <a:rPr lang="en-US" dirty="0">
                <a:latin typeface="Arial" panose="020B0604020202020204" pitchFamily="34" charset="0"/>
                <a:cs typeface="Arial" panose="020B0604020202020204" pitchFamily="34" charset="0"/>
              </a:rPr>
              <a:t> of the answers.</a:t>
            </a:r>
          </a:p>
          <a:p>
            <a:pPr>
              <a:buFont typeface="Arial" panose="020B0604020202020204" pitchFamily="34" charset="0"/>
              <a:buChar char="•"/>
            </a:pPr>
            <a:r>
              <a:rPr lang="en-US" dirty="0">
                <a:latin typeface="Arial" panose="020B0604020202020204" pitchFamily="34" charset="0"/>
                <a:cs typeface="Arial" panose="020B0604020202020204" pitchFamily="34" charset="0"/>
              </a:rPr>
              <a:t>Recognize that </a:t>
            </a:r>
            <a:r>
              <a:rPr lang="en-US" b="1" dirty="0">
                <a:latin typeface="Arial" panose="020B0604020202020204" pitchFamily="34" charset="0"/>
                <a:cs typeface="Arial" panose="020B0604020202020204" pitchFamily="34" charset="0"/>
              </a:rPr>
              <a:t>tone</a:t>
            </a:r>
            <a:r>
              <a:rPr lang="en-US" dirty="0">
                <a:latin typeface="Arial" panose="020B0604020202020204" pitchFamily="34" charset="0"/>
                <a:cs typeface="Arial" panose="020B0604020202020204" pitchFamily="34" charset="0"/>
              </a:rPr>
              <a:t> and </a:t>
            </a:r>
            <a:r>
              <a:rPr lang="en-US" b="1" dirty="0">
                <a:latin typeface="Arial" panose="020B0604020202020204" pitchFamily="34" charset="0"/>
                <a:cs typeface="Arial" panose="020B0604020202020204" pitchFamily="34" charset="0"/>
              </a:rPr>
              <a:t>body language</a:t>
            </a:r>
            <a:r>
              <a:rPr lang="en-US" dirty="0">
                <a:latin typeface="Arial" panose="020B0604020202020204" pitchFamily="34" charset="0"/>
                <a:cs typeface="Arial" panose="020B0604020202020204" pitchFamily="34" charset="0"/>
              </a:rPr>
              <a:t> can reveal more than words alone.</a:t>
            </a:r>
          </a:p>
          <a:p>
            <a:pPr>
              <a:buFont typeface="Arial" panose="020B0604020202020204" pitchFamily="34" charset="0"/>
              <a:buChar char="•"/>
            </a:pPr>
            <a:r>
              <a:rPr lang="en-US" dirty="0">
                <a:latin typeface="Arial" panose="020B0604020202020204" pitchFamily="34" charset="0"/>
                <a:cs typeface="Arial" panose="020B0604020202020204" pitchFamily="34" charset="0"/>
              </a:rPr>
              <a:t>Use the </a:t>
            </a:r>
            <a:r>
              <a:rPr lang="en-US" b="1" dirty="0">
                <a:latin typeface="Arial" panose="020B0604020202020204" pitchFamily="34" charset="0"/>
                <a:cs typeface="Arial" panose="020B0604020202020204" pitchFamily="34" charset="0"/>
              </a:rPr>
              <a:t>7-38-55 rule</a:t>
            </a:r>
            <a:r>
              <a:rPr lang="en-US" dirty="0">
                <a:latin typeface="Arial" panose="020B0604020202020204" pitchFamily="34" charset="0"/>
                <a:cs typeface="Arial" panose="020B0604020202020204" pitchFamily="34" charset="0"/>
              </a:rPr>
              <a:t> to adjust your interview approach, ensuring you’re not just listening to the words but also reading the unspoken messages that come from body language and tone.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Consistency</a:t>
            </a:r>
            <a:r>
              <a:rPr lang="en-US" dirty="0">
                <a:latin typeface="Arial" panose="020B0604020202020204" pitchFamily="34" charset="0"/>
                <a:cs typeface="Arial" panose="020B0604020202020204" pitchFamily="34" charset="0"/>
              </a:rPr>
              <a:t>: If someone’s words conflict with their tone or body language, take note of that inconsistency and adjust your questioning or follow-up accordingly.</a:t>
            </a:r>
          </a:p>
          <a:p>
            <a:pPr algn="l"/>
            <a:endParaRPr lang="en-US" baseline="0" dirty="0">
              <a:solidFill>
                <a:schemeClr val="tx1"/>
              </a:solidFill>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Applying the </a:t>
            </a:r>
            <a:r>
              <a:rPr lang="en-US" b="1" dirty="0">
                <a:latin typeface="Arial" panose="020B0604020202020204" pitchFamily="34" charset="0"/>
                <a:cs typeface="Arial" panose="020B0604020202020204" pitchFamily="34" charset="0"/>
              </a:rPr>
              <a:t>7-38-55 rule</a:t>
            </a:r>
            <a:r>
              <a:rPr lang="en-US" dirty="0">
                <a:latin typeface="Arial" panose="020B0604020202020204" pitchFamily="34" charset="0"/>
                <a:cs typeface="Arial" panose="020B0604020202020204" pitchFamily="34" charset="0"/>
              </a:rPr>
              <a:t> effectively while being aware of cultural differences is crucial for interpreting communication accurately. </a:t>
            </a:r>
          </a:p>
          <a:p>
            <a:r>
              <a:rPr lang="en-US" dirty="0">
                <a:latin typeface="Arial" panose="020B0604020202020204" pitchFamily="34" charset="0"/>
                <a:cs typeface="Arial" panose="020B0604020202020204" pitchFamily="34" charset="0"/>
              </a:rPr>
              <a:t>Here’s how to approach it:</a:t>
            </a:r>
          </a:p>
          <a:p>
            <a:r>
              <a:rPr lang="en-US" b="1" dirty="0">
                <a:latin typeface="Arial" panose="020B0604020202020204" pitchFamily="34" charset="0"/>
                <a:cs typeface="Arial" panose="020B0604020202020204" pitchFamily="34" charset="0"/>
              </a:rPr>
              <a:t>1. Understanding Cultural Variations in Non-Verbal Communication: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Body Language:</a:t>
            </a:r>
            <a:r>
              <a:rPr lang="en-US" dirty="0">
                <a:latin typeface="Arial" panose="020B0604020202020204" pitchFamily="34" charset="0"/>
                <a:cs typeface="Arial" panose="020B0604020202020204" pitchFamily="34" charset="0"/>
              </a:rPr>
              <a:t> While body language makes up </a:t>
            </a:r>
            <a:r>
              <a:rPr lang="en-US" b="1" dirty="0">
                <a:latin typeface="Arial" panose="020B0604020202020204" pitchFamily="34" charset="0"/>
                <a:cs typeface="Arial" panose="020B0604020202020204" pitchFamily="34" charset="0"/>
              </a:rPr>
              <a:t>55%</a:t>
            </a:r>
            <a:r>
              <a:rPr lang="en-US" dirty="0">
                <a:latin typeface="Arial" panose="020B0604020202020204" pitchFamily="34" charset="0"/>
                <a:cs typeface="Arial" panose="020B0604020202020204" pitchFamily="34" charset="0"/>
              </a:rPr>
              <a:t> of communication in the 7-38-55 rule, it’s important to know that non-verbal cues vary widely across cultures. For instance:</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In some Asian cultures</a:t>
            </a:r>
            <a:r>
              <a:rPr lang="en-US" dirty="0">
                <a:latin typeface="Arial" panose="020B0604020202020204" pitchFamily="34" charset="0"/>
                <a:cs typeface="Arial" panose="020B0604020202020204" pitchFamily="34" charset="0"/>
              </a:rPr>
              <a:t>, avoiding direct eye contact may be seen as respectful, not evasive or dishonest, which could be misinterpreted if you’re unaware of the cultural context.</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In Mediterranean or Latin cultures</a:t>
            </a:r>
            <a:r>
              <a:rPr lang="en-US" dirty="0">
                <a:latin typeface="Arial" panose="020B0604020202020204" pitchFamily="34" charset="0"/>
                <a:cs typeface="Arial" panose="020B0604020202020204" pitchFamily="34" charset="0"/>
              </a:rPr>
              <a:t>, people might use a lot of hand gestures and personal space may be closer during conversations. This might be perceived as overly expressive or intrusive in other cultures, but it’s normal in their communication style.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Tone of Voice:</a:t>
            </a:r>
            <a:r>
              <a:rPr lang="en-US" dirty="0">
                <a:latin typeface="Arial" panose="020B0604020202020204" pitchFamily="34" charset="0"/>
                <a:cs typeface="Arial" panose="020B0604020202020204" pitchFamily="34" charset="0"/>
              </a:rPr>
              <a:t> The </a:t>
            </a:r>
            <a:r>
              <a:rPr lang="en-US" b="1" dirty="0">
                <a:latin typeface="Arial" panose="020B0604020202020204" pitchFamily="34" charset="0"/>
                <a:cs typeface="Arial" panose="020B0604020202020204" pitchFamily="34" charset="0"/>
              </a:rPr>
              <a:t>38%</a:t>
            </a:r>
            <a:r>
              <a:rPr lang="en-US" dirty="0">
                <a:latin typeface="Arial" panose="020B0604020202020204" pitchFamily="34" charset="0"/>
                <a:cs typeface="Arial" panose="020B0604020202020204" pitchFamily="34" charset="0"/>
              </a:rPr>
              <a:t> vocal element, which includes tone, volume, and speed, also varies:</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In high-context cultures</a:t>
            </a:r>
            <a:r>
              <a:rPr lang="en-US" dirty="0">
                <a:latin typeface="Arial" panose="020B0604020202020204" pitchFamily="34" charset="0"/>
                <a:cs typeface="Arial" panose="020B0604020202020204" pitchFamily="34" charset="0"/>
              </a:rPr>
              <a:t> (e.g., Japan, Arab countries), tone and delivery may carry more weight than words. Subtle changes in vocal tone can communicate more than the spoken words themselves.</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In low-context cultures</a:t>
            </a:r>
            <a:r>
              <a:rPr lang="en-US" dirty="0">
                <a:latin typeface="Arial" panose="020B0604020202020204" pitchFamily="34" charset="0"/>
                <a:cs typeface="Arial" panose="020B0604020202020204" pitchFamily="34" charset="0"/>
              </a:rPr>
              <a:t> (e.g., the U.S., Germany), directness and clear, precise language are valued over tone.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Facial Expressions:</a:t>
            </a:r>
            <a:r>
              <a:rPr lang="en-US" dirty="0">
                <a:latin typeface="Arial" panose="020B0604020202020204" pitchFamily="34" charset="0"/>
                <a:cs typeface="Arial" panose="020B0604020202020204" pitchFamily="34" charset="0"/>
              </a:rPr>
              <a:t> The </a:t>
            </a:r>
            <a:r>
              <a:rPr lang="en-US" b="1" dirty="0">
                <a:latin typeface="Arial" panose="020B0604020202020204" pitchFamily="34" charset="0"/>
                <a:cs typeface="Arial" panose="020B0604020202020204" pitchFamily="34" charset="0"/>
              </a:rPr>
              <a:t>55%</a:t>
            </a:r>
            <a:r>
              <a:rPr lang="en-US" dirty="0">
                <a:latin typeface="Arial" panose="020B0604020202020204" pitchFamily="34" charset="0"/>
                <a:cs typeface="Arial" panose="020B0604020202020204" pitchFamily="34" charset="0"/>
              </a:rPr>
              <a:t> of communication tied to facial expressions could also vary in interpretation:</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In some cultures</a:t>
            </a:r>
            <a:r>
              <a:rPr lang="en-US" dirty="0">
                <a:latin typeface="Arial" panose="020B0604020202020204" pitchFamily="34" charset="0"/>
                <a:cs typeface="Arial" panose="020B0604020202020204" pitchFamily="34" charset="0"/>
              </a:rPr>
              <a:t>, an expression of emotion (e.g., smiling or frowning) may be less common or muted. For example, in </a:t>
            </a:r>
            <a:r>
              <a:rPr lang="en-US" b="1" dirty="0">
                <a:latin typeface="Arial" panose="020B0604020202020204" pitchFamily="34" charset="0"/>
                <a:cs typeface="Arial" panose="020B0604020202020204" pitchFamily="34" charset="0"/>
              </a:rPr>
              <a:t>Japan</a:t>
            </a:r>
            <a:r>
              <a:rPr lang="en-US" dirty="0">
                <a:latin typeface="Arial" panose="020B0604020202020204" pitchFamily="34" charset="0"/>
                <a:cs typeface="Arial" panose="020B0604020202020204" pitchFamily="34" charset="0"/>
              </a:rPr>
              <a:t>, individuals may avoid displaying strong emotions in public, and a neutral facial expression may not signal indifference but could be a cultural norm.</a:t>
            </a:r>
          </a:p>
          <a:p>
            <a:pPr marL="457200" lvl="1" indent="0">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2. Applying the 7-38-55 Rule as a T9 Investigator:</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Adaptability in Questioning:</a:t>
            </a: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Be aware that how you ask questions and your non-verbal cues (e.g., posture, eye contact) might be interpreted differently. Adjust your approach to ensure that the parties involved feel comfortable and understood.</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For example, if you suspect a witness in a </a:t>
            </a:r>
            <a:r>
              <a:rPr lang="en-US" b="1" dirty="0">
                <a:latin typeface="Arial" panose="020B0604020202020204" pitchFamily="34" charset="0"/>
                <a:cs typeface="Arial" panose="020B0604020202020204" pitchFamily="34" charset="0"/>
              </a:rPr>
              <a:t>high-context culture</a:t>
            </a:r>
            <a:r>
              <a:rPr lang="en-US" dirty="0">
                <a:latin typeface="Arial" panose="020B0604020202020204" pitchFamily="34" charset="0"/>
                <a:cs typeface="Arial" panose="020B0604020202020204" pitchFamily="34" charset="0"/>
              </a:rPr>
              <a:t> might be uncomfortable with direct questioning, you might use more indirect questions or allow more time for responses, showing patience and respect for their communication style.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Interpretation of Responses:</a:t>
            </a: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Pay attention to </a:t>
            </a:r>
            <a:r>
              <a:rPr lang="en-US" b="1" dirty="0">
                <a:latin typeface="Arial" panose="020B0604020202020204" pitchFamily="34" charset="0"/>
                <a:cs typeface="Arial" panose="020B0604020202020204" pitchFamily="34" charset="0"/>
              </a:rPr>
              <a:t>non-verbal cues</a:t>
            </a:r>
            <a:r>
              <a:rPr lang="en-US" dirty="0">
                <a:latin typeface="Arial" panose="020B0604020202020204" pitchFamily="34" charset="0"/>
                <a:cs typeface="Arial" panose="020B0604020202020204" pitchFamily="34" charset="0"/>
              </a:rPr>
              <a:t> like </a:t>
            </a:r>
            <a:r>
              <a:rPr lang="en-US" b="1" dirty="0">
                <a:latin typeface="Arial" panose="020B0604020202020204" pitchFamily="34" charset="0"/>
                <a:cs typeface="Arial" panose="020B0604020202020204" pitchFamily="34" charset="0"/>
              </a:rPr>
              <a:t>gestures, facial expressions</a:t>
            </a:r>
            <a:r>
              <a:rPr lang="en-US" dirty="0">
                <a:latin typeface="Arial" panose="020B0604020202020204" pitchFamily="34" charset="0"/>
                <a:cs typeface="Arial" panose="020B0604020202020204" pitchFamily="34" charset="0"/>
              </a:rPr>
              <a:t>, and </a:t>
            </a:r>
            <a:r>
              <a:rPr lang="en-US" b="1" dirty="0">
                <a:latin typeface="Arial" panose="020B0604020202020204" pitchFamily="34" charset="0"/>
                <a:cs typeface="Arial" panose="020B0604020202020204" pitchFamily="34" charset="0"/>
              </a:rPr>
              <a:t>tone of voice</a:t>
            </a:r>
            <a:r>
              <a:rPr lang="en-US" dirty="0">
                <a:latin typeface="Arial" panose="020B0604020202020204" pitchFamily="34" charset="0"/>
                <a:cs typeface="Arial" panose="020B0604020202020204" pitchFamily="34" charset="0"/>
              </a:rPr>
              <a:t> but always cross-check them with the actual words spoken. In cultures where silence or hesitation is common, don't jump to conclusions about deception based on a lack of response.</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In </a:t>
            </a:r>
            <a:r>
              <a:rPr lang="en-US" b="1" dirty="0">
                <a:latin typeface="Arial" panose="020B0604020202020204" pitchFamily="34" charset="0"/>
                <a:cs typeface="Arial" panose="020B0604020202020204" pitchFamily="34" charset="0"/>
              </a:rPr>
              <a:t>collectivist cultures</a:t>
            </a:r>
            <a:r>
              <a:rPr lang="en-US" dirty="0">
                <a:latin typeface="Arial" panose="020B0604020202020204" pitchFamily="34" charset="0"/>
                <a:cs typeface="Arial" panose="020B0604020202020204" pitchFamily="34" charset="0"/>
              </a:rPr>
              <a:t> (e.g., many Asian and African cultures), people may be less likely to contradict others publicly or openly criticize, which may make certain responses appear less direct but doesn’t necessarily mean they are untruthful.</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Cultural Sensitivity and Empathy:</a:t>
            </a: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As a T9 investigator, you need to be aware of the </a:t>
            </a:r>
            <a:r>
              <a:rPr lang="en-US" b="1" dirty="0">
                <a:latin typeface="Arial" panose="020B0604020202020204" pitchFamily="34" charset="0"/>
                <a:cs typeface="Arial" panose="020B0604020202020204" pitchFamily="34" charset="0"/>
              </a:rPr>
              <a:t>cultural context</a:t>
            </a:r>
            <a:r>
              <a:rPr lang="en-US" dirty="0">
                <a:latin typeface="Arial" panose="020B0604020202020204" pitchFamily="34" charset="0"/>
                <a:cs typeface="Arial" panose="020B0604020202020204" pitchFamily="34" charset="0"/>
              </a:rPr>
              <a:t> in which the interview is taking place. This includes understanding the </a:t>
            </a:r>
            <a:r>
              <a:rPr lang="en-US" b="1" dirty="0">
                <a:latin typeface="Arial" panose="020B0604020202020204" pitchFamily="34" charset="0"/>
                <a:cs typeface="Arial" panose="020B0604020202020204" pitchFamily="34" charset="0"/>
              </a:rPr>
              <a:t>role of hierarchy</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social norms</a:t>
            </a:r>
            <a:r>
              <a:rPr lang="en-US" dirty="0">
                <a:latin typeface="Arial" panose="020B0604020202020204" pitchFamily="34" charset="0"/>
                <a:cs typeface="Arial" panose="020B0604020202020204" pitchFamily="34" charset="0"/>
              </a:rPr>
              <a:t>, and how individuals from different cultures may interpret your body language, tone, and the overall atmosphere you create during the interview.</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For instance, in cultures with a </a:t>
            </a:r>
            <a:r>
              <a:rPr lang="en-US" b="1" dirty="0">
                <a:latin typeface="Arial" panose="020B0604020202020204" pitchFamily="34" charset="0"/>
                <a:cs typeface="Arial" panose="020B0604020202020204" pitchFamily="34" charset="0"/>
              </a:rPr>
              <a:t>strong emphasis on hierarchy</a:t>
            </a:r>
            <a:r>
              <a:rPr lang="en-US" dirty="0">
                <a:latin typeface="Arial" panose="020B0604020202020204" pitchFamily="34" charset="0"/>
                <a:cs typeface="Arial" panose="020B0604020202020204" pitchFamily="34" charset="0"/>
              </a:rPr>
              <a:t> (e.g., India, China), a subordinate might hesitate to speak freely if they feel their superior is present or involved. Being mindful of these dynamics can help in creating an open, non-threatening environment.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Assessing Credibility Across Cultures:</a:t>
            </a: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In some cultures, people may </a:t>
            </a:r>
            <a:r>
              <a:rPr lang="en-US" b="1" dirty="0">
                <a:latin typeface="Arial" panose="020B0604020202020204" pitchFamily="34" charset="0"/>
                <a:cs typeface="Arial" panose="020B0604020202020204" pitchFamily="34" charset="0"/>
              </a:rPr>
              <a:t>avoid eye contact</a:t>
            </a:r>
            <a:r>
              <a:rPr lang="en-US" dirty="0">
                <a:latin typeface="Arial" panose="020B0604020202020204" pitchFamily="34" charset="0"/>
                <a:cs typeface="Arial" panose="020B0604020202020204" pitchFamily="34" charset="0"/>
              </a:rPr>
              <a:t> or </a:t>
            </a:r>
            <a:r>
              <a:rPr lang="en-US" b="1" dirty="0">
                <a:latin typeface="Arial" panose="020B0604020202020204" pitchFamily="34" charset="0"/>
                <a:cs typeface="Arial" panose="020B0604020202020204" pitchFamily="34" charset="0"/>
              </a:rPr>
              <a:t>speak softly</a:t>
            </a:r>
            <a:r>
              <a:rPr lang="en-US" dirty="0">
                <a:latin typeface="Arial" panose="020B0604020202020204" pitchFamily="34" charset="0"/>
                <a:cs typeface="Arial" panose="020B0604020202020204" pitchFamily="34" charset="0"/>
              </a:rPr>
              <a:t> due to respect, modesty, or humility, not because they are lying. Conversely, cultures that encourage </a:t>
            </a:r>
            <a:r>
              <a:rPr lang="en-US" b="1" dirty="0">
                <a:latin typeface="Arial" panose="020B0604020202020204" pitchFamily="34" charset="0"/>
                <a:cs typeface="Arial" panose="020B0604020202020204" pitchFamily="34" charset="0"/>
              </a:rPr>
              <a:t>direct eye contact</a:t>
            </a:r>
            <a:r>
              <a:rPr lang="en-US" dirty="0">
                <a:latin typeface="Arial" panose="020B0604020202020204" pitchFamily="34" charset="0"/>
                <a:cs typeface="Arial" panose="020B0604020202020204" pitchFamily="34" charset="0"/>
              </a:rPr>
              <a:t> or </a:t>
            </a:r>
            <a:r>
              <a:rPr lang="en-US" b="1" dirty="0">
                <a:latin typeface="Arial" panose="020B0604020202020204" pitchFamily="34" charset="0"/>
                <a:cs typeface="Arial" panose="020B0604020202020204" pitchFamily="34" charset="0"/>
              </a:rPr>
              <a:t>outspoken speech</a:t>
            </a:r>
            <a:r>
              <a:rPr lang="en-US" dirty="0">
                <a:latin typeface="Arial" panose="020B0604020202020204" pitchFamily="34" charset="0"/>
                <a:cs typeface="Arial" panose="020B0604020202020204" pitchFamily="34" charset="0"/>
              </a:rPr>
              <a:t> might be misunderstood as overly aggressive or confrontational in other settings.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Understanding these cultural differences can help you assess </a:t>
            </a:r>
            <a:r>
              <a:rPr lang="en-US" b="1" dirty="0">
                <a:latin typeface="Arial" panose="020B0604020202020204" pitchFamily="34" charset="0"/>
                <a:cs typeface="Arial" panose="020B0604020202020204" pitchFamily="34" charset="0"/>
              </a:rPr>
              <a:t>credibility</a:t>
            </a:r>
            <a:r>
              <a:rPr lang="en-US" dirty="0">
                <a:latin typeface="Arial" panose="020B0604020202020204" pitchFamily="34" charset="0"/>
                <a:cs typeface="Arial" panose="020B0604020202020204" pitchFamily="34" charset="0"/>
              </a:rPr>
              <a:t> more accurately. Instead of assuming deceit based on cultural norms that differ from your own, take time to learn about the cultural context and approach the situation with an open mind.</a:t>
            </a:r>
          </a:p>
          <a:p>
            <a:pPr marL="457200" lvl="1" indent="0">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3. Techniques for Effective Cross-Cultural Communication: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Research the Cultural Backgrounds</a:t>
            </a:r>
            <a:r>
              <a:rPr lang="en-US" dirty="0">
                <a:latin typeface="Arial" panose="020B0604020202020204" pitchFamily="34" charset="0"/>
                <a:cs typeface="Arial" panose="020B0604020202020204" pitchFamily="34" charset="0"/>
              </a:rPr>
              <a:t>: Before conducting interviews, learn about the cultural norms of the individuals you’ll be speaking with. Understanding their communication styles will help you interpret their body language, tone, and even their choice of words correctly.</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Ask Clarifying Questions</a:t>
            </a:r>
            <a:r>
              <a:rPr lang="en-US" dirty="0">
                <a:latin typeface="Arial" panose="020B0604020202020204" pitchFamily="34" charset="0"/>
                <a:cs typeface="Arial" panose="020B0604020202020204" pitchFamily="34" charset="0"/>
              </a:rPr>
              <a:t>: If you sense something is off in the conversation or you're unsure of how to interpret a non-verbal cue, ask open-ended questions to invite more detailed responses. This can also help avoid assumptions or misinterpretations.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Build Trust</a:t>
            </a:r>
            <a:r>
              <a:rPr lang="en-US" dirty="0">
                <a:latin typeface="Arial" panose="020B0604020202020204" pitchFamily="34" charset="0"/>
                <a:cs typeface="Arial" panose="020B0604020202020204" pitchFamily="34" charset="0"/>
              </a:rPr>
              <a:t>: In cultures where direct confrontation is avoided, it may take longer to build rapport and gain trust. Patience, respect for hierarchy, and avoiding aggressive questioning can encourage openness.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Neutralize Your Own Bias</a:t>
            </a:r>
            <a:r>
              <a:rPr lang="en-US" dirty="0">
                <a:latin typeface="Arial" panose="020B0604020202020204" pitchFamily="34" charset="0"/>
                <a:cs typeface="Arial" panose="020B0604020202020204" pitchFamily="34" charset="0"/>
              </a:rPr>
              <a:t>: Be aware of your own cultural norms and biases when interpreting others’ communication. Your own experiences with non-verbal cues might not apply in the same way to someone from a different background. Strive for </a:t>
            </a:r>
            <a:r>
              <a:rPr lang="en-US" b="1" dirty="0">
                <a:latin typeface="Arial" panose="020B0604020202020204" pitchFamily="34" charset="0"/>
                <a:cs typeface="Arial" panose="020B0604020202020204" pitchFamily="34" charset="0"/>
              </a:rPr>
              <a:t>cultural competence</a:t>
            </a:r>
            <a:r>
              <a:rPr lang="en-US" dirty="0">
                <a:latin typeface="Arial" panose="020B0604020202020204" pitchFamily="34" charset="0"/>
                <a:cs typeface="Arial" panose="020B0604020202020204" pitchFamily="34" charset="0"/>
              </a:rPr>
              <a:t> to prevent misjudging behavior based on your own perspectives.</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4. Recognize Signs of Stress or Deception (Culturally Adapted):</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Cultural Differences in Stress Responses</a:t>
            </a:r>
            <a:r>
              <a:rPr lang="en-US" dirty="0">
                <a:latin typeface="Arial" panose="020B0604020202020204" pitchFamily="34" charset="0"/>
                <a:cs typeface="Arial" panose="020B0604020202020204" pitchFamily="34" charset="0"/>
              </a:rPr>
              <a:t>: In some cultures, stress or anxiety might manifest in ways that differ from what you might expect. For example:</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In Western cultures</a:t>
            </a:r>
            <a:r>
              <a:rPr lang="en-US" dirty="0">
                <a:latin typeface="Arial" panose="020B0604020202020204" pitchFamily="34" charset="0"/>
                <a:cs typeface="Arial" panose="020B0604020202020204" pitchFamily="34" charset="0"/>
              </a:rPr>
              <a:t>, nervousness might be indicated by physical signs like fidgeting or avoiding eye contact.</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In other cultures</a:t>
            </a:r>
            <a:r>
              <a:rPr lang="en-US" dirty="0">
                <a:latin typeface="Arial" panose="020B0604020202020204" pitchFamily="34" charset="0"/>
                <a:cs typeface="Arial" panose="020B0604020202020204" pitchFamily="34" charset="0"/>
              </a:rPr>
              <a:t>, individuals might suppress physical manifestations of stress and instead exhibit it through a quieter demeanor or more formal speech.</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Be cautious of universal cues</a:t>
            </a:r>
            <a:r>
              <a:rPr lang="en-US" dirty="0">
                <a:latin typeface="Arial" panose="020B0604020202020204" pitchFamily="34" charset="0"/>
                <a:cs typeface="Arial" panose="020B0604020202020204" pitchFamily="34" charset="0"/>
              </a:rPr>
              <a:t>: While the </a:t>
            </a:r>
            <a:r>
              <a:rPr lang="en-US" b="1" dirty="0">
                <a:latin typeface="Arial" panose="020B0604020202020204" pitchFamily="34" charset="0"/>
                <a:cs typeface="Arial" panose="020B0604020202020204" pitchFamily="34" charset="0"/>
              </a:rPr>
              <a:t>7-38-55 rule</a:t>
            </a:r>
            <a:r>
              <a:rPr lang="en-US" dirty="0">
                <a:latin typeface="Arial" panose="020B0604020202020204" pitchFamily="34" charset="0"/>
                <a:cs typeface="Arial" panose="020B0604020202020204" pitchFamily="34" charset="0"/>
              </a:rPr>
              <a:t> is a helpful guideline, remember that cultural differences play a large role in shaping how people respond to stressful situations. For example, </a:t>
            </a:r>
            <a:r>
              <a:rPr lang="en-US" b="1" dirty="0">
                <a:latin typeface="Arial" panose="020B0604020202020204" pitchFamily="34" charset="0"/>
                <a:cs typeface="Arial" panose="020B0604020202020204" pitchFamily="34" charset="0"/>
              </a:rPr>
              <a:t>in some cultures</a:t>
            </a:r>
            <a:r>
              <a:rPr lang="en-US" dirty="0">
                <a:latin typeface="Arial" panose="020B0604020202020204" pitchFamily="34" charset="0"/>
                <a:cs typeface="Arial" panose="020B0604020202020204" pitchFamily="34" charset="0"/>
              </a:rPr>
              <a:t>, an increased </a:t>
            </a:r>
            <a:r>
              <a:rPr lang="en-US" b="1" dirty="0">
                <a:latin typeface="Arial" panose="020B0604020202020204" pitchFamily="34" charset="0"/>
                <a:cs typeface="Arial" panose="020B0604020202020204" pitchFamily="34" charset="0"/>
              </a:rPr>
              <a:t>monotone voice</a:t>
            </a:r>
            <a:r>
              <a:rPr lang="en-US" dirty="0">
                <a:latin typeface="Arial" panose="020B0604020202020204" pitchFamily="34" charset="0"/>
                <a:cs typeface="Arial" panose="020B0604020202020204" pitchFamily="34" charset="0"/>
              </a:rPr>
              <a:t> may simply reflect a calm, controlled demeanor rather than an attempt to hide deception.</a:t>
            </a:r>
          </a:p>
          <a:p>
            <a:r>
              <a:rPr lang="en-US" b="1" dirty="0">
                <a:latin typeface="Arial" panose="020B0604020202020204" pitchFamily="34" charset="0"/>
                <a:cs typeface="Arial" panose="020B0604020202020204" pitchFamily="34" charset="0"/>
              </a:rPr>
              <a:t>Conclusion:</a:t>
            </a:r>
          </a:p>
          <a:p>
            <a:r>
              <a:rPr lang="en-US" dirty="0">
                <a:latin typeface="Arial" panose="020B0604020202020204" pitchFamily="34" charset="0"/>
                <a:cs typeface="Arial" panose="020B0604020202020204" pitchFamily="34" charset="0"/>
              </a:rPr>
              <a:t>As a T9 investigator, being aware of the </a:t>
            </a:r>
            <a:r>
              <a:rPr lang="en-US" b="1" dirty="0">
                <a:latin typeface="Arial" panose="020B0604020202020204" pitchFamily="34" charset="0"/>
                <a:cs typeface="Arial" panose="020B0604020202020204" pitchFamily="34" charset="0"/>
              </a:rPr>
              <a:t>7-38-55 concept</a:t>
            </a:r>
            <a:r>
              <a:rPr lang="en-US" dirty="0">
                <a:latin typeface="Arial" panose="020B0604020202020204" pitchFamily="34" charset="0"/>
                <a:cs typeface="Arial" panose="020B0604020202020204" pitchFamily="34" charset="0"/>
              </a:rPr>
              <a:t> and its cultural implications is essential for accurate interpretation of interviews. By understanding and adapting to cultural communication differences, you can build better rapport, avoid misinterpretations, and ensure that your findings are fair and objective.</a:t>
            </a:r>
          </a:p>
          <a:p>
            <a:pPr algn="l"/>
            <a:endParaRPr lang="en-US" baseline="0" dirty="0">
              <a:solidFill>
                <a:schemeClr val="tx1"/>
              </a:solidFill>
              <a:latin typeface="Arial" panose="020B0604020202020204" pitchFamily="34" charset="0"/>
              <a:cs typeface="Arial" panose="020B0604020202020204" pitchFamily="34" charset="0"/>
            </a:endParaRPr>
          </a:p>
          <a:p>
            <a:pPr algn="l"/>
            <a:endParaRPr lang="en-US" baseline="0" dirty="0">
              <a:solidFill>
                <a:schemeClr val="tx1"/>
              </a:solidFill>
              <a:latin typeface="Arial" panose="020B0604020202020204" pitchFamily="34" charset="0"/>
              <a:cs typeface="Arial" panose="020B0604020202020204" pitchFamily="34" charset="0"/>
            </a:endParaRPr>
          </a:p>
          <a:p>
            <a:pPr algn="l"/>
            <a:endParaRPr lang="en-US" baseline="0" dirty="0">
              <a:solidFill>
                <a:schemeClr val="tx1"/>
              </a:solidFill>
              <a:latin typeface="Arial" panose="020B0604020202020204" pitchFamily="34" charset="0"/>
              <a:cs typeface="Arial" panose="020B0604020202020204" pitchFamily="34" charset="0"/>
            </a:endParaRPr>
          </a:p>
          <a:p>
            <a:pPr algn="l"/>
            <a:endParaRPr lang="en-US" baseline="0" dirty="0">
              <a:solidFill>
                <a:schemeClr val="tx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62</a:t>
            </a:fld>
            <a:endParaRPr lang="en-US">
              <a:solidFill>
                <a:prstClr val="black"/>
              </a:solidFill>
            </a:endParaRPr>
          </a:p>
        </p:txBody>
      </p:sp>
    </p:spTree>
    <p:extLst>
      <p:ext uri="{BB962C8B-B14F-4D97-AF65-F5344CB8AC3E}">
        <p14:creationId xmlns:p14="http://schemas.microsoft.com/office/powerpoint/2010/main" val="29693571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hlinkClick r:id="rId3"/>
              </a:rPr>
              <a:t>Big</a:t>
            </a:r>
            <a:r>
              <a:rPr lang="en-US" dirty="0">
                <a:hlinkClick r:id="rId3"/>
              </a:rPr>
              <a:t> Bang Theory on Body Language - YouTube</a:t>
            </a:r>
          </a:p>
          <a:p>
            <a:endParaRPr lang="en-US" dirty="0">
              <a:ea typeface="Calibri"/>
              <a:cs typeface="Calibri"/>
            </a:endParaRPr>
          </a:p>
          <a:p>
            <a:r>
              <a:rPr lang="en-US" dirty="0">
                <a:hlinkClick r:id="rId4"/>
              </a:rPr>
              <a:t>Why Princess Diana's Hidden Body Language Cues Are So Intriguing</a:t>
            </a:r>
            <a:endParaRPr lang="en-US" dirty="0">
              <a:ea typeface="Calibri"/>
              <a:cs typeface="Calibri"/>
            </a:endParaRPr>
          </a:p>
          <a:p>
            <a:r>
              <a:rPr lang="en-US" b="1" dirty="0"/>
              <a:t>Princess Diana's BBC Panorama Interview (1995)</a:t>
            </a:r>
            <a:endParaRPr lang="en-US" dirty="0"/>
          </a:p>
          <a:p>
            <a:pPr>
              <a:buFont typeface="Arial" panose="020B0604020202020204" pitchFamily="34" charset="0"/>
              <a:buChar char="•"/>
            </a:pPr>
            <a:r>
              <a:rPr lang="en-US" b="1" dirty="0"/>
              <a:t>Why it works</a:t>
            </a:r>
            <a:r>
              <a:rPr lang="en-US" dirty="0"/>
              <a:t>: Princess Diana's infamous interview with Martin Bashir was analyzed by body language experts for signs of truth and emotional conflict. Diana’s body language, including her nervous gestures, shifts in posture, and the way she clasped her hands, conveyed vulnerability and emotional distress. Experts pointed out how her body language communicated the weight of the revelations she was sharing, despite her calm verbal tone.</a:t>
            </a:r>
          </a:p>
          <a:p>
            <a:pPr>
              <a:buFont typeface="Arial" panose="020B0604020202020204" pitchFamily="34" charset="0"/>
              <a:buChar char="•"/>
            </a:pPr>
            <a:r>
              <a:rPr lang="en-US" b="1" dirty="0"/>
              <a:t>Commentary</a:t>
            </a:r>
            <a:r>
              <a:rPr lang="en-US" dirty="0"/>
              <a:t>: Analysts observed her tightness in posture, signs of discomfort in her face, and her subtle facial micro-expressions that matched the emotionally intense content of her words, suggesting the deep personal pain behind her public statements.</a:t>
            </a:r>
          </a:p>
          <a:p>
            <a:endParaRPr lang="en-US" dirty="0">
              <a:ea typeface="Calibri"/>
              <a:cs typeface="Calibri"/>
            </a:endParaRPr>
          </a:p>
          <a:p>
            <a:r>
              <a:rPr lang="en-US" dirty="0">
                <a:ea typeface="Calibri"/>
                <a:cs typeface="Calibri"/>
              </a:rPr>
              <a:t>Lance Armstrong</a:t>
            </a:r>
          </a:p>
          <a:p>
            <a:endParaRPr lang="en-US" dirty="0">
              <a:ea typeface="Calibri"/>
              <a:cs typeface="Calibri"/>
            </a:endParaRPr>
          </a:p>
          <a:p>
            <a:r>
              <a:rPr lang="en-US" dirty="0">
                <a:hlinkClick r:id="rId5"/>
              </a:rPr>
              <a:t>Janine Driver Weighs In on Lance Armstrong - YouTube</a:t>
            </a:r>
            <a:endParaRPr lang="en-US" dirty="0">
              <a:ea typeface="Calibri"/>
              <a:cs typeface="Calibri"/>
            </a:endParaRPr>
          </a:p>
          <a:p>
            <a:endParaRPr lang="en-US" dirty="0">
              <a:ea typeface="Calibri"/>
              <a:cs typeface="Calibri"/>
            </a:endParaRPr>
          </a:p>
          <a:p>
            <a:r>
              <a:rPr lang="en-US" dirty="0">
                <a:hlinkClick r:id="rId6"/>
              </a:rPr>
              <a:t>Lance Armstrong FULL Body Language analysis of Oprah s interview by Center for Body Language SD)</a:t>
            </a:r>
            <a:endParaRPr lang="en-US" dirty="0"/>
          </a:p>
          <a:p>
            <a:endParaRPr lang="en-US" dirty="0">
              <a:ea typeface="Calibri"/>
              <a:cs typeface="Calibri"/>
            </a:endParaRPr>
          </a:p>
          <a:p>
            <a:r>
              <a:rPr lang="en-US" dirty="0">
                <a:hlinkClick r:id="rId7"/>
              </a:rPr>
              <a:t>Decoding Lance Armstrong's Body Language In Oprah’s Interview</a:t>
            </a:r>
            <a:endParaRPr lang="en-US" dirty="0"/>
          </a:p>
          <a:p>
            <a:endParaRPr lang="en-US" dirty="0">
              <a:ea typeface="Calibri"/>
              <a:cs typeface="Calibri"/>
            </a:endParaRPr>
          </a:p>
          <a:p>
            <a:r>
              <a:rPr lang="en-US" b="1" dirty="0"/>
              <a:t>Oprah's Interview with Lance Armstrong (2013)</a:t>
            </a:r>
            <a:endParaRPr lang="en-US" dirty="0"/>
          </a:p>
          <a:p>
            <a:pPr>
              <a:buFont typeface="Arial" panose="020B0604020202020204" pitchFamily="34" charset="0"/>
              <a:buChar char="•"/>
            </a:pPr>
            <a:r>
              <a:rPr lang="en-US" b="1" dirty="0"/>
              <a:t>Why it works</a:t>
            </a:r>
            <a:r>
              <a:rPr lang="en-US" dirty="0"/>
              <a:t>: When Lance Armstrong sat down with Oprah Winfrey to admit to his use of performance-enhancing drugs, body language experts analyzed his non-verbal cues during the interview. His posture, facial expressions, and eye contact were seen as key indicators of his discomfort, guilt, and struggle with admitting the truth. The interview provided a fascinating example of how body language can reflect internal conflict, even when someone is giving a verbal confession.</a:t>
            </a:r>
          </a:p>
          <a:p>
            <a:pPr>
              <a:buFont typeface="Arial" panose="020B0604020202020204" pitchFamily="34" charset="0"/>
              <a:buChar char="•"/>
            </a:pPr>
            <a:r>
              <a:rPr lang="en-US" b="1" dirty="0"/>
              <a:t>Commentary</a:t>
            </a:r>
            <a:r>
              <a:rPr lang="en-US" dirty="0"/>
              <a:t>: Various body language experts pointed out that Armstrong's avoidance of direct eye contact, excessive blinking, and lack of emotional engagement were telltale signs that contradicted his verbal statements, making it a case study for analyzing deception through body language.</a:t>
            </a:r>
          </a:p>
          <a:p>
            <a:endParaRPr lang="en-US" dirty="0">
              <a:ea typeface="Calibri"/>
              <a:cs typeface="Calibri"/>
            </a:endParaRPr>
          </a:p>
          <a:p>
            <a:r>
              <a:rPr lang="en-US" dirty="0">
                <a:hlinkClick r:id="rId8"/>
              </a:rPr>
              <a:t>Bing Videos</a:t>
            </a:r>
            <a:r>
              <a:rPr lang="en-US" dirty="0"/>
              <a:t> Friends – Ross – Pivot</a:t>
            </a:r>
          </a:p>
          <a:p>
            <a:endParaRPr lang="en-US" dirty="0">
              <a:ea typeface="Calibri"/>
              <a:cs typeface="Calibri"/>
            </a:endParaRPr>
          </a:p>
          <a:p>
            <a:r>
              <a:rPr lang="en-US" b="1" dirty="0"/>
              <a:t>Friends - "Pivot!" Scene (Season 6, Episode 10)</a:t>
            </a:r>
            <a:endParaRPr lang="en-US" dirty="0"/>
          </a:p>
          <a:p>
            <a:pPr>
              <a:buFont typeface="Arial" panose="020B0604020202020204" pitchFamily="34" charset="0"/>
              <a:buChar char="•"/>
            </a:pPr>
            <a:r>
              <a:rPr lang="en-US" b="1" dirty="0"/>
              <a:t>Why it works</a:t>
            </a:r>
            <a:r>
              <a:rPr lang="en-US" dirty="0"/>
              <a:t>: In this iconic scene, Ross's repeated use of the word "pivot" while trying to move a couch up a staircase is humorous not because of the word itself, but because of his frantic body language, tone, and the chaos of the situation. This perfectly demonstrates how body language and tone convey more meaning than the actual words.</a:t>
            </a:r>
          </a:p>
          <a:p>
            <a:endParaRPr lang="en-US" dirty="0">
              <a:ea typeface="Calibri"/>
              <a:cs typeface="Calibri"/>
            </a:endParaRPr>
          </a:p>
          <a:p>
            <a:r>
              <a:rPr lang="en-US" dirty="0">
                <a:hlinkClick r:id="rId9"/>
              </a:rPr>
              <a:t>Dr. Drew - Justin Bieber Body Language Analysis</a:t>
            </a:r>
            <a:endParaRPr lang="en-US" dirty="0">
              <a:ea typeface="Calibri"/>
              <a:cs typeface="Calibri"/>
            </a:endParaRPr>
          </a:p>
          <a:p>
            <a:endParaRPr lang="en-US" dirty="0">
              <a:ea typeface="Calibri"/>
              <a:cs typeface="Calibri"/>
            </a:endParaRPr>
          </a:p>
          <a:p>
            <a:r>
              <a:rPr lang="en-US" b="1" dirty="0"/>
              <a:t>Justin Bieber's Interview (2014) with Ellen DeGeneres</a:t>
            </a:r>
            <a:endParaRPr lang="en-US" dirty="0"/>
          </a:p>
          <a:p>
            <a:pPr>
              <a:buFont typeface="Arial" panose="020B0604020202020204" pitchFamily="34" charset="0"/>
              <a:buChar char="•"/>
            </a:pPr>
            <a:r>
              <a:rPr lang="en-US" b="1" dirty="0"/>
              <a:t>Why it works</a:t>
            </a:r>
            <a:r>
              <a:rPr lang="en-US" dirty="0"/>
              <a:t>: Justin Bieber’s interview on </a:t>
            </a:r>
            <a:r>
              <a:rPr lang="en-US" i="1" dirty="0"/>
              <a:t>The Ellen DeGeneres Show</a:t>
            </a:r>
            <a:r>
              <a:rPr lang="en-US" dirty="0"/>
              <a:t> in 2014, where he addresses controversies surrounding his behavior, was closely analyzed for signs of defensiveness and discomfort. Bieber’s posture, hand movements, and rapid speech were observed to show his discomfort and defensive stance during the conversation.</a:t>
            </a:r>
          </a:p>
          <a:p>
            <a:pPr>
              <a:buFont typeface="Arial" panose="020B0604020202020204" pitchFamily="34" charset="0"/>
              <a:buChar char="•"/>
            </a:pPr>
            <a:r>
              <a:rPr lang="en-US" b="1" dirty="0"/>
              <a:t>Commentary</a:t>
            </a:r>
            <a:r>
              <a:rPr lang="en-US" dirty="0"/>
              <a:t>: Body language experts pointed out his constant shifting in the seat, defensive body postures (like crossing arms), and fidgeting as signs of anxiety and his struggle to convey confidence. These physical cues were analyzed alongside his verbal responses to assess whether he was being honest or concealing emotions.</a:t>
            </a:r>
          </a:p>
          <a:p>
            <a:endParaRPr lang="en-US" dirty="0">
              <a:ea typeface="Calibri"/>
              <a:cs typeface="Calibri"/>
            </a:endParaRPr>
          </a:p>
          <a:p>
            <a:r>
              <a:rPr lang="en-US" dirty="0">
                <a:hlinkClick r:id="rId10"/>
              </a:rPr>
              <a:t>A body language expert breaks down the Tiger Woods apology, saying the professional golfer performed</a:t>
            </a:r>
            <a:endParaRPr lang="en-US" dirty="0">
              <a:ea typeface="Calibri"/>
              <a:cs typeface="Calibri"/>
            </a:endParaRPr>
          </a:p>
          <a:p>
            <a:r>
              <a:rPr lang="en-US" dirty="0">
                <a:ea typeface="Calibri"/>
                <a:cs typeface="Calibri"/>
              </a:rPr>
              <a:t>Tiger Woods</a:t>
            </a:r>
          </a:p>
          <a:p>
            <a:endParaRPr lang="en-US" dirty="0">
              <a:ea typeface="Calibri"/>
              <a:cs typeface="Calibri"/>
            </a:endParaRPr>
          </a:p>
          <a:p>
            <a:endParaRPr lang="en-US" dirty="0">
              <a:ea typeface="Calibri"/>
              <a:cs typeface="Calibri"/>
            </a:endParaRPr>
          </a:p>
          <a:p>
            <a:endParaRPr lang="en-US" dirty="0">
              <a:ea typeface="Calibri"/>
              <a:cs typeface="Calibri"/>
            </a:endParaRPr>
          </a:p>
          <a:p>
            <a:r>
              <a:rPr lang="en-US" dirty="0">
                <a:hlinkClick r:id="rId11"/>
              </a:rPr>
              <a:t>Bing Videos</a:t>
            </a:r>
            <a:endParaRPr lang="en-US" dirty="0"/>
          </a:p>
          <a:p>
            <a:r>
              <a:rPr lang="en-US" dirty="0">
                <a:ea typeface="Calibri"/>
                <a:cs typeface="Calibri"/>
              </a:rPr>
              <a:t>Patsy Ramey</a:t>
            </a:r>
          </a:p>
          <a:p>
            <a:endParaRPr lang="en-US" dirty="0">
              <a:ea typeface="Calibri"/>
              <a:cs typeface="Calibri"/>
            </a:endParaRPr>
          </a:p>
          <a:p>
            <a:r>
              <a:rPr lang="en-US" dirty="0">
                <a:ea typeface="Calibri"/>
                <a:cs typeface="Calibri"/>
              </a:rPr>
              <a:t>Monica's I'm not sick</a:t>
            </a:r>
          </a:p>
          <a:p>
            <a:r>
              <a:rPr lang="en-US" dirty="0">
                <a:hlinkClick r:id="rId12"/>
              </a:rPr>
              <a:t>Bing Videos</a:t>
            </a:r>
            <a:endParaRPr lang="en-US" dirty="0"/>
          </a:p>
          <a:p>
            <a:endParaRPr lang="en-US" dirty="0">
              <a:ea typeface="Calibri"/>
              <a:cs typeface="Calibri"/>
            </a:endParaRPr>
          </a:p>
          <a:p>
            <a:r>
              <a:rPr lang="en-US" dirty="0"/>
              <a:t>How I Met Your Mother" – Slap Bet</a:t>
            </a:r>
          </a:p>
          <a:p>
            <a:endParaRPr lang="en-US" dirty="0">
              <a:ea typeface="Calibri"/>
              <a:cs typeface="Calibri"/>
            </a:endParaRPr>
          </a:p>
          <a:p>
            <a:r>
              <a:rPr lang="en-US" dirty="0"/>
              <a:t>The Office" – Jim’s Sarcastic “I’m Not Mad”</a:t>
            </a: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63</a:t>
            </a:fld>
            <a:endParaRPr lang="en-US">
              <a:solidFill>
                <a:prstClr val="black"/>
              </a:solidFill>
            </a:endParaRPr>
          </a:p>
        </p:txBody>
      </p:sp>
    </p:spTree>
    <p:extLst>
      <p:ext uri="{BB962C8B-B14F-4D97-AF65-F5344CB8AC3E}">
        <p14:creationId xmlns:p14="http://schemas.microsoft.com/office/powerpoint/2010/main" val="25908856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mj-lt"/>
              <a:buAutoNum type="arabicPeriod"/>
            </a:pPr>
            <a:r>
              <a:rPr lang="en-US" b="1" dirty="0">
                <a:latin typeface="Arial" panose="020B0604020202020204" pitchFamily="34" charset="0"/>
                <a:cs typeface="Arial" panose="020B0604020202020204" pitchFamily="34" charset="0"/>
              </a:rPr>
              <a:t>Purpose of Investigatory Records</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b="1" dirty="0">
                <a:latin typeface="Arial" panose="020B0604020202020204" pitchFamily="34" charset="0"/>
                <a:cs typeface="Arial" panose="020B0604020202020204" pitchFamily="34" charset="0"/>
              </a:rPr>
              <a:t>Interview Notes</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Interview Summaries</a:t>
            </a:r>
            <a:r>
              <a:rPr lang="en-US" dirty="0">
                <a:latin typeface="Arial" panose="020B0604020202020204" pitchFamily="34" charset="0"/>
                <a:cs typeface="Arial" panose="020B0604020202020204" pitchFamily="34" charset="0"/>
              </a:rPr>
              <a:t>, and </a:t>
            </a:r>
            <a:r>
              <a:rPr lang="en-US" b="1" dirty="0">
                <a:latin typeface="Arial" panose="020B0604020202020204" pitchFamily="34" charset="0"/>
                <a:cs typeface="Arial" panose="020B0604020202020204" pitchFamily="34" charset="0"/>
              </a:rPr>
              <a:t>Interview Recordings</a:t>
            </a:r>
            <a:r>
              <a:rPr lang="en-US" dirty="0">
                <a:latin typeface="Arial" panose="020B0604020202020204" pitchFamily="34" charset="0"/>
                <a:cs typeface="Arial" panose="020B0604020202020204" pitchFamily="34" charset="0"/>
              </a:rPr>
              <a:t> are for internal use only to help create exhibits and write the investigative report. They are not part of the final evidence but serve as a temporary record during the investigation.</a:t>
            </a:r>
          </a:p>
          <a:p>
            <a:pPr>
              <a:buFont typeface="+mj-lt"/>
              <a:buAutoNum type="arabicPeriod"/>
            </a:pPr>
            <a:r>
              <a:rPr lang="en-US" b="1" dirty="0">
                <a:latin typeface="Arial" panose="020B0604020202020204" pitchFamily="34" charset="0"/>
                <a:cs typeface="Arial" panose="020B0604020202020204" pitchFamily="34" charset="0"/>
              </a:rPr>
              <a:t>Types of Investigatory Records</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b="1" dirty="0">
                <a:latin typeface="Arial" panose="020B0604020202020204" pitchFamily="34" charset="0"/>
                <a:cs typeface="Arial" panose="020B0604020202020204" pitchFamily="34" charset="0"/>
              </a:rPr>
              <a:t>Interview Notes</a:t>
            </a:r>
            <a:r>
              <a:rPr lang="en-US" dirty="0">
                <a:latin typeface="Arial" panose="020B0604020202020204" pitchFamily="34" charset="0"/>
                <a:cs typeface="Arial" panose="020B0604020202020204" pitchFamily="34" charset="0"/>
              </a:rPr>
              <a:t>: These are informal, handwritten or free-form notes taken during the interview to capture important details. These notes are not part of the final report.</a:t>
            </a:r>
          </a:p>
          <a:p>
            <a:pPr marL="742950" lvl="1" indent="-285750">
              <a:buFont typeface="+mj-lt"/>
              <a:buAutoNum type="arabicPeriod"/>
            </a:pPr>
            <a:r>
              <a:rPr lang="en-US" b="1" dirty="0">
                <a:latin typeface="Arial" panose="020B0604020202020204" pitchFamily="34" charset="0"/>
                <a:cs typeface="Arial" panose="020B0604020202020204" pitchFamily="34" charset="0"/>
              </a:rPr>
              <a:t>Interview Summaries</a:t>
            </a:r>
            <a:r>
              <a:rPr lang="en-US" dirty="0">
                <a:latin typeface="Arial" panose="020B0604020202020204" pitchFamily="34" charset="0"/>
                <a:cs typeface="Arial" panose="020B0604020202020204" pitchFamily="34" charset="0"/>
              </a:rPr>
              <a:t>: These are more structured than notes, summarizing key points and facts from the interview to create a clear, comprehensive picture.</a:t>
            </a:r>
          </a:p>
          <a:p>
            <a:pPr marL="742950" lvl="1" indent="-285750">
              <a:buFont typeface="+mj-lt"/>
              <a:buAutoNum type="arabicPeriod"/>
            </a:pPr>
            <a:r>
              <a:rPr lang="en-US" b="1" dirty="0">
                <a:latin typeface="Arial" panose="020B0604020202020204" pitchFamily="34" charset="0"/>
                <a:cs typeface="Arial" panose="020B0604020202020204" pitchFamily="34" charset="0"/>
              </a:rPr>
              <a:t>Interview Recordings</a:t>
            </a:r>
            <a:r>
              <a:rPr lang="en-US" dirty="0">
                <a:latin typeface="Arial" panose="020B0604020202020204" pitchFamily="34" charset="0"/>
                <a:cs typeface="Arial" panose="020B0604020202020204" pitchFamily="34" charset="0"/>
              </a:rPr>
              <a:t>: Audio or video recordings of interviews are used as a backup for interview summaries and as a reference for the investigation report.</a:t>
            </a:r>
          </a:p>
          <a:p>
            <a:pPr>
              <a:buFont typeface="+mj-lt"/>
              <a:buAutoNum type="arabicPeriod"/>
            </a:pPr>
            <a:r>
              <a:rPr lang="en-US" b="1" dirty="0">
                <a:latin typeface="Arial" panose="020B0604020202020204" pitchFamily="34" charset="0"/>
                <a:cs typeface="Arial" panose="020B0604020202020204" pitchFamily="34" charset="0"/>
              </a:rPr>
              <a:t>Confidentiality and Security</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Treat all investigatory records (notes, recordings, emails, texts, exhibits) as confidential.</a:t>
            </a:r>
          </a:p>
          <a:p>
            <a:pPr marL="742950" lvl="1" indent="-285750">
              <a:buFont typeface="+mj-lt"/>
              <a:buAutoNum type="arabicPeriod"/>
            </a:pPr>
            <a:r>
              <a:rPr lang="en-US" b="1" dirty="0">
                <a:latin typeface="Arial" panose="020B0604020202020204" pitchFamily="34" charset="0"/>
                <a:cs typeface="Arial" panose="020B0604020202020204" pitchFamily="34" charset="0"/>
              </a:rPr>
              <a:t>Ensure secure storage</a:t>
            </a:r>
            <a:r>
              <a:rPr lang="en-US" dirty="0">
                <a:latin typeface="Arial" panose="020B0604020202020204" pitchFamily="34" charset="0"/>
                <a:cs typeface="Arial" panose="020B0604020202020204" pitchFamily="34" charset="0"/>
              </a:rPr>
              <a:t> for these records throughout the investigation process to prevent unauthorized access.</a:t>
            </a:r>
          </a:p>
          <a:p>
            <a:pPr marL="742950" lvl="1" indent="-285750">
              <a:buFont typeface="+mj-lt"/>
              <a:buAutoNum type="arabicPeriod"/>
            </a:pPr>
            <a:r>
              <a:rPr lang="en-US" dirty="0">
                <a:latin typeface="Arial" panose="020B0604020202020204" pitchFamily="34" charset="0"/>
                <a:cs typeface="Arial" panose="020B0604020202020204" pitchFamily="34" charset="0"/>
              </a:rPr>
              <a:t>When it’s time to dispose of records, </a:t>
            </a:r>
            <a:r>
              <a:rPr lang="en-US" b="1" dirty="0">
                <a:latin typeface="Arial" panose="020B0604020202020204" pitchFamily="34" charset="0"/>
                <a:cs typeface="Arial" panose="020B0604020202020204" pitchFamily="34" charset="0"/>
              </a:rPr>
              <a:t>ensure secure disposal</a:t>
            </a:r>
            <a:r>
              <a:rPr lang="en-US" dirty="0">
                <a:latin typeface="Arial" panose="020B0604020202020204" pitchFamily="34" charset="0"/>
                <a:cs typeface="Arial" panose="020B0604020202020204" pitchFamily="34" charset="0"/>
              </a:rPr>
              <a:t> (e.g., shredding paper notes, securely deleting digital files).</a:t>
            </a:r>
          </a:p>
          <a:p>
            <a:pPr>
              <a:buFont typeface="+mj-lt"/>
              <a:buAutoNum type="arabicPeriod"/>
            </a:pPr>
            <a:r>
              <a:rPr lang="en-US" b="1" dirty="0">
                <a:latin typeface="Arial" panose="020B0604020202020204" pitchFamily="34" charset="0"/>
                <a:cs typeface="Arial" panose="020B0604020202020204" pitchFamily="34" charset="0"/>
              </a:rPr>
              <a:t>Retention and Disposal</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b="1" dirty="0">
                <a:latin typeface="Arial" panose="020B0604020202020204" pitchFamily="34" charset="0"/>
                <a:cs typeface="Arial" panose="020B0604020202020204" pitchFamily="34" charset="0"/>
              </a:rPr>
              <a:t>Temporary Nature</a:t>
            </a:r>
            <a:r>
              <a:rPr lang="en-US" dirty="0">
                <a:latin typeface="Arial" panose="020B0604020202020204" pitchFamily="34" charset="0"/>
                <a:cs typeface="Arial" panose="020B0604020202020204" pitchFamily="34" charset="0"/>
              </a:rPr>
              <a:t>: Once the case is resolved (withdrawn, adjudicated, or appealed), these records should be </a:t>
            </a:r>
            <a:r>
              <a:rPr lang="en-US" b="1" dirty="0">
                <a:latin typeface="Arial" panose="020B0604020202020204" pitchFamily="34" charset="0"/>
                <a:cs typeface="Arial" panose="020B0604020202020204" pitchFamily="34" charset="0"/>
              </a:rPr>
              <a:t>securely disposed of</a:t>
            </a:r>
            <a:r>
              <a:rPr lang="en-US" dirty="0">
                <a:latin typeface="Arial" panose="020B0604020202020204" pitchFamily="34" charset="0"/>
                <a:cs typeface="Arial" panose="020B0604020202020204" pitchFamily="34" charset="0"/>
              </a:rPr>
              <a:t> unless a preservation hold has been put in place by the Office of General Counsel (OGC).</a:t>
            </a:r>
          </a:p>
          <a:p>
            <a:pPr marL="742950" lvl="1" indent="-285750">
              <a:buFont typeface="+mj-lt"/>
              <a:buAutoNum type="arabicPeriod"/>
            </a:pPr>
            <a:r>
              <a:rPr lang="en-US" b="1" dirty="0">
                <a:latin typeface="Arial" panose="020B0604020202020204" pitchFamily="34" charset="0"/>
                <a:cs typeface="Arial" panose="020B0604020202020204" pitchFamily="34" charset="0"/>
              </a:rPr>
              <a:t>No Permanent Retention</a:t>
            </a:r>
            <a:r>
              <a:rPr lang="en-US" dirty="0">
                <a:latin typeface="Arial" panose="020B0604020202020204" pitchFamily="34" charset="0"/>
                <a:cs typeface="Arial" panose="020B0604020202020204" pitchFamily="34" charset="0"/>
              </a:rPr>
              <a:t>: The notes, recordings, and other records from interviews are not part of the final investigative findings and should not be retained indefinitely.</a:t>
            </a:r>
          </a:p>
          <a:p>
            <a:pPr>
              <a:buFont typeface="+mj-lt"/>
              <a:buAutoNum type="arabicPeriod"/>
            </a:pPr>
            <a:r>
              <a:rPr lang="en-US" b="1" dirty="0">
                <a:latin typeface="Arial" panose="020B0604020202020204" pitchFamily="34" charset="0"/>
                <a:cs typeface="Arial" panose="020B0604020202020204" pitchFamily="34" charset="0"/>
              </a:rPr>
              <a:t>Preservation Holds</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If a preservation hold is in place, </a:t>
            </a:r>
            <a:r>
              <a:rPr lang="en-US" b="1" dirty="0">
                <a:latin typeface="Arial" panose="020B0604020202020204" pitchFamily="34" charset="0"/>
                <a:cs typeface="Arial" panose="020B0604020202020204" pitchFamily="34" charset="0"/>
              </a:rPr>
              <a:t>do not delete or dispose</a:t>
            </a:r>
            <a:r>
              <a:rPr lang="en-US" dirty="0">
                <a:latin typeface="Arial" panose="020B0604020202020204" pitchFamily="34" charset="0"/>
                <a:cs typeface="Arial" panose="020B0604020202020204" pitchFamily="34" charset="0"/>
              </a:rPr>
              <a:t> of records even after the case is resolved. Only dispose of records when specifically cleared by OGC or other authorized parties.</a:t>
            </a:r>
          </a:p>
          <a:p>
            <a:pPr>
              <a:buFont typeface="+mj-lt"/>
              <a:buAutoNum type="arabicPeriod"/>
            </a:pPr>
            <a:r>
              <a:rPr lang="en-US" b="1" dirty="0">
                <a:latin typeface="Arial" panose="020B0604020202020204" pitchFamily="34" charset="0"/>
                <a:cs typeface="Arial" panose="020B0604020202020204" pitchFamily="34" charset="0"/>
              </a:rPr>
              <a:t>Documentation Best Practices</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b="1" dirty="0">
                <a:latin typeface="Arial" panose="020B0604020202020204" pitchFamily="34" charset="0"/>
                <a:cs typeface="Arial" panose="020B0604020202020204" pitchFamily="34" charset="0"/>
              </a:rPr>
              <a:t>Clear and Consistent Record Keeping</a:t>
            </a:r>
            <a:r>
              <a:rPr lang="en-US" dirty="0">
                <a:latin typeface="Arial" panose="020B0604020202020204" pitchFamily="34" charset="0"/>
                <a:cs typeface="Arial" panose="020B0604020202020204" pitchFamily="34" charset="0"/>
              </a:rPr>
              <a:t>: Ensure that notes, summaries, and other records are detailed, accurate, and properly dated. This will help clarify the context if questioned later during appeals or hearings.</a:t>
            </a:r>
          </a:p>
          <a:p>
            <a:pPr marL="742950" lvl="1" indent="-285750">
              <a:buFont typeface="+mj-lt"/>
              <a:buAutoNum type="arabicPeriod"/>
            </a:pPr>
            <a:r>
              <a:rPr lang="en-US" b="1" dirty="0">
                <a:latin typeface="Arial" panose="020B0604020202020204" pitchFamily="34" charset="0"/>
                <a:cs typeface="Arial" panose="020B0604020202020204" pitchFamily="34" charset="0"/>
              </a:rPr>
              <a:t>Be Mindful of Confidential Communication</a:t>
            </a:r>
            <a:r>
              <a:rPr lang="en-US" dirty="0">
                <a:latin typeface="Arial" panose="020B0604020202020204" pitchFamily="34" charset="0"/>
                <a:cs typeface="Arial" panose="020B0604020202020204" pitchFamily="34" charset="0"/>
              </a:rPr>
              <a:t>: Emails and text messages between you and parties involved in the investigation should be professional and archived as part of the investigatory record, as they may be referenced later.</a:t>
            </a:r>
          </a:p>
          <a:p>
            <a:pPr algn="l"/>
            <a:endParaRPr lang="en-US"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419671177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latin typeface="Arial" panose="020B0604020202020204" pitchFamily="34" charset="0"/>
                <a:cs typeface="Arial" panose="020B0604020202020204" pitchFamily="34" charset="0"/>
              </a:rPr>
              <a:t>Consent – clear, voluntary and ongoing agreement to engage in a specific sexual act. </a:t>
            </a:r>
          </a:p>
          <a:p>
            <a:pPr algn="l"/>
            <a:endParaRPr lang="en-US"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Persons need not verbalize their consent to engage in a sexual act for there to be permission. Permission to engage in a sexual act may be indicated through physical actions rather than words. A person who is asleep or mentally or physically incapacitated, either through the effect of drugs or alcohol or for any other reason, or whose agreement was made by threat, coercion, or force, cannot give consent. Consent may be revoked by any party at any time.</a:t>
            </a:r>
          </a:p>
          <a:p>
            <a:pPr algn="l"/>
            <a:endParaRPr lang="en-US" baseline="0"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hlinkClick r:id="rId3"/>
              </a:rPr>
              <a:t>Bing Videos</a:t>
            </a:r>
            <a:endParaRPr lang="en-US" b="1"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Cup of Tea Analogy for Consent: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The Tea</a:t>
            </a:r>
            <a:r>
              <a:rPr lang="en-US" dirty="0">
                <a:latin typeface="Arial" panose="020B0604020202020204" pitchFamily="34" charset="0"/>
                <a:cs typeface="Arial" panose="020B0604020202020204" pitchFamily="34" charset="0"/>
              </a:rPr>
              <a:t>: Represents </a:t>
            </a:r>
            <a:r>
              <a:rPr lang="en-US" i="1" dirty="0">
                <a:latin typeface="Arial" panose="020B0604020202020204" pitchFamily="34" charset="0"/>
                <a:cs typeface="Arial" panose="020B0604020202020204" pitchFamily="34" charset="0"/>
              </a:rPr>
              <a:t>consent</a:t>
            </a:r>
            <a:r>
              <a:rPr lang="en-US" dirty="0">
                <a:latin typeface="Arial" panose="020B0604020202020204" pitchFamily="34" charset="0"/>
                <a:cs typeface="Arial" panose="020B0604020202020204" pitchFamily="34" charset="0"/>
              </a:rPr>
              <a: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The Person Offering the Tea</a:t>
            </a:r>
            <a:r>
              <a:rPr lang="en-US" dirty="0">
                <a:latin typeface="Arial" panose="020B0604020202020204" pitchFamily="34" charset="0"/>
                <a:cs typeface="Arial" panose="020B0604020202020204" pitchFamily="34" charset="0"/>
              </a:rPr>
              <a:t>: Represents </a:t>
            </a:r>
            <a:r>
              <a:rPr lang="en-US" i="1" dirty="0">
                <a:latin typeface="Arial" panose="020B0604020202020204" pitchFamily="34" charset="0"/>
                <a:cs typeface="Arial" panose="020B0604020202020204" pitchFamily="34" charset="0"/>
              </a:rPr>
              <a:t>the person initiating the action</a:t>
            </a:r>
            <a:r>
              <a:rPr lang="en-US" dirty="0">
                <a:latin typeface="Arial" panose="020B0604020202020204" pitchFamily="34" charset="0"/>
                <a:cs typeface="Arial" panose="020B0604020202020204" pitchFamily="34" charset="0"/>
              </a:rPr>
              <a:t> (e.g., someone asking for consent).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The Person Being Offered Tea</a:t>
            </a:r>
            <a:r>
              <a:rPr lang="en-US" dirty="0">
                <a:latin typeface="Arial" panose="020B0604020202020204" pitchFamily="34" charset="0"/>
                <a:cs typeface="Arial" panose="020B0604020202020204" pitchFamily="34" charset="0"/>
              </a:rPr>
              <a:t>: Represents </a:t>
            </a:r>
            <a:r>
              <a:rPr lang="en-US" i="1" dirty="0">
                <a:latin typeface="Arial" panose="020B0604020202020204" pitchFamily="34" charset="0"/>
                <a:cs typeface="Arial" panose="020B0604020202020204" pitchFamily="34" charset="0"/>
              </a:rPr>
              <a:t>the person giving or refusing consent</a:t>
            </a:r>
            <a:r>
              <a:rPr lang="en-US" dirty="0">
                <a:latin typeface="Arial" panose="020B0604020202020204" pitchFamily="34" charset="0"/>
                <a:cs typeface="Arial" panose="020B0604020202020204" pitchFamily="34" charset="0"/>
              </a:rPr>
              <a:t>.</a:t>
            </a:r>
          </a:p>
          <a:p>
            <a:r>
              <a:rPr lang="en-US" b="1" dirty="0">
                <a:latin typeface="Arial" panose="020B0604020202020204" pitchFamily="34" charset="0"/>
                <a:cs typeface="Arial" panose="020B0604020202020204" pitchFamily="34" charset="0"/>
              </a:rPr>
              <a:t>Key Points to Visualize:</a:t>
            </a:r>
          </a:p>
          <a:p>
            <a:pPr>
              <a:buFont typeface="+mj-lt"/>
              <a:buAutoNum type="arabicPeriod"/>
            </a:pPr>
            <a:r>
              <a:rPr lang="en-US" b="1" dirty="0">
                <a:latin typeface="Arial" panose="020B0604020202020204" pitchFamily="34" charset="0"/>
                <a:cs typeface="Arial" panose="020B0604020202020204" pitchFamily="34" charset="0"/>
              </a:rPr>
              <a:t>Freely Given</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Imagine someone is offering you a cup of tea. If you don’t want it, you can politely say, "No thanks," and that’s totally okay. The tea should only be given if you want it.</a:t>
            </a:r>
          </a:p>
          <a:p>
            <a:pPr marL="742950" lvl="1" indent="-285750">
              <a:buFont typeface="+mj-lt"/>
              <a:buAutoNum type="arabicPeriod"/>
            </a:pPr>
            <a:r>
              <a:rPr lang="en-US" dirty="0">
                <a:latin typeface="Arial" panose="020B0604020202020204" pitchFamily="34" charset="0"/>
                <a:cs typeface="Arial" panose="020B0604020202020204" pitchFamily="34" charset="0"/>
              </a:rPr>
              <a:t>The visual could show someone offering tea and the other person either taking it willingly or politely declining without any pressure.</a:t>
            </a:r>
          </a:p>
          <a:p>
            <a:pPr marL="742950" lvl="1" indent="-285750">
              <a:buFont typeface="+mj-lt"/>
              <a:buAutoNum type="arabicPeriod"/>
            </a:pPr>
            <a:r>
              <a:rPr lang="en-US" b="1" dirty="0">
                <a:latin typeface="Arial" panose="020B0604020202020204" pitchFamily="34" charset="0"/>
                <a:cs typeface="Arial" panose="020B0604020202020204" pitchFamily="34" charset="0"/>
              </a:rPr>
              <a:t>Message</a:t>
            </a:r>
            <a:r>
              <a:rPr lang="en-US" dirty="0">
                <a:latin typeface="Arial" panose="020B0604020202020204" pitchFamily="34" charset="0"/>
                <a:cs typeface="Arial" panose="020B0604020202020204" pitchFamily="34" charset="0"/>
              </a:rPr>
              <a:t>: Consent must be </a:t>
            </a:r>
            <a:r>
              <a:rPr lang="en-US" i="1" dirty="0">
                <a:latin typeface="Arial" panose="020B0604020202020204" pitchFamily="34" charset="0"/>
                <a:cs typeface="Arial" panose="020B0604020202020204" pitchFamily="34" charset="0"/>
              </a:rPr>
              <a:t>freely given</a:t>
            </a:r>
            <a:r>
              <a:rPr lang="en-US" dirty="0">
                <a:latin typeface="Arial" panose="020B0604020202020204" pitchFamily="34" charset="0"/>
                <a:cs typeface="Arial" panose="020B0604020202020204" pitchFamily="34" charset="0"/>
              </a:rPr>
              <a:t>, not coerced or forced.</a:t>
            </a:r>
          </a:p>
          <a:p>
            <a:pPr>
              <a:buFont typeface="+mj-lt"/>
              <a:buAutoNum type="arabicPeriod"/>
            </a:pPr>
            <a:r>
              <a:rPr lang="en-US" b="1" dirty="0">
                <a:latin typeface="Arial" panose="020B0604020202020204" pitchFamily="34" charset="0"/>
                <a:cs typeface="Arial" panose="020B0604020202020204" pitchFamily="34" charset="0"/>
              </a:rPr>
              <a:t>Revocable</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If you’re drinking the tea and suddenly decide you don’t want it anymore, you can stop drinking it, put it down, and walk away. Consent can be </a:t>
            </a:r>
            <a:r>
              <a:rPr lang="en-US" i="1" dirty="0">
                <a:latin typeface="Arial" panose="020B0604020202020204" pitchFamily="34" charset="0"/>
                <a:cs typeface="Arial" panose="020B0604020202020204" pitchFamily="34" charset="0"/>
              </a:rPr>
              <a:t>revoked</a:t>
            </a:r>
            <a:r>
              <a:rPr lang="en-US" dirty="0">
                <a:latin typeface="Arial" panose="020B0604020202020204" pitchFamily="34" charset="0"/>
                <a:cs typeface="Arial" panose="020B0604020202020204" pitchFamily="34" charset="0"/>
              </a:rPr>
              <a:t> at any time, just like you can stop drinking tea whenever you wish.</a:t>
            </a:r>
          </a:p>
          <a:p>
            <a:pPr marL="742950" lvl="1" indent="-285750">
              <a:buFont typeface="+mj-lt"/>
              <a:buAutoNum type="arabicPeriod"/>
            </a:pPr>
            <a:r>
              <a:rPr lang="en-US" dirty="0">
                <a:latin typeface="Arial" panose="020B0604020202020204" pitchFamily="34" charset="0"/>
                <a:cs typeface="Arial" panose="020B0604020202020204" pitchFamily="34" charset="0"/>
              </a:rPr>
              <a:t>The visual might show the person holding the cup of tea, then setting it down when they don’t want it anymore.</a:t>
            </a:r>
          </a:p>
          <a:p>
            <a:pPr marL="742950" lvl="1" indent="-285750">
              <a:buFont typeface="+mj-lt"/>
              <a:buAutoNum type="arabicPeriod"/>
            </a:pPr>
            <a:r>
              <a:rPr lang="en-US" b="1" dirty="0">
                <a:latin typeface="Arial" panose="020B0604020202020204" pitchFamily="34" charset="0"/>
                <a:cs typeface="Arial" panose="020B0604020202020204" pitchFamily="34" charset="0"/>
              </a:rPr>
              <a:t>Message</a:t>
            </a:r>
            <a:r>
              <a:rPr lang="en-US" dirty="0">
                <a:latin typeface="Arial" panose="020B0604020202020204" pitchFamily="34" charset="0"/>
                <a:cs typeface="Arial" panose="020B0604020202020204" pitchFamily="34" charset="0"/>
              </a:rPr>
              <a:t>: Consent can be </a:t>
            </a:r>
            <a:r>
              <a:rPr lang="en-US" i="1" dirty="0">
                <a:latin typeface="Arial" panose="020B0604020202020204" pitchFamily="34" charset="0"/>
                <a:cs typeface="Arial" panose="020B0604020202020204" pitchFamily="34" charset="0"/>
              </a:rPr>
              <a:t>taken back</a:t>
            </a:r>
            <a:r>
              <a:rPr lang="en-US" dirty="0">
                <a:latin typeface="Arial" panose="020B0604020202020204" pitchFamily="34" charset="0"/>
                <a:cs typeface="Arial" panose="020B0604020202020204" pitchFamily="34" charset="0"/>
              </a:rPr>
              <a:t> at any time.</a:t>
            </a:r>
          </a:p>
          <a:p>
            <a:pPr>
              <a:buFont typeface="+mj-lt"/>
              <a:buAutoNum type="arabicPeriod"/>
            </a:pPr>
            <a:r>
              <a:rPr lang="en-US" b="1" dirty="0">
                <a:latin typeface="Arial" panose="020B0604020202020204" pitchFamily="34" charset="0"/>
                <a:cs typeface="Arial" panose="020B0604020202020204" pitchFamily="34" charset="0"/>
              </a:rPr>
              <a:t>Clear and Enthusiastic</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If the person receiving the tea doesn’t seem enthusiastic or says "Maybe later," that’s not the same as saying "Yes" and accepting the tea with a smile.</a:t>
            </a:r>
          </a:p>
          <a:p>
            <a:pPr marL="742950" lvl="1" indent="-285750">
              <a:buFont typeface="+mj-lt"/>
              <a:buAutoNum type="arabicPeriod"/>
            </a:pPr>
            <a:r>
              <a:rPr lang="en-US" dirty="0">
                <a:latin typeface="Arial" panose="020B0604020202020204" pitchFamily="34" charset="0"/>
                <a:cs typeface="Arial" panose="020B0604020202020204" pitchFamily="34" charset="0"/>
              </a:rPr>
              <a:t>The visual could show a person hesitantly accepting the tea or shaking their head and walking away when unsure.</a:t>
            </a:r>
          </a:p>
          <a:p>
            <a:pPr marL="742950" lvl="1" indent="-285750">
              <a:buFont typeface="+mj-lt"/>
              <a:buAutoNum type="arabicPeriod"/>
            </a:pPr>
            <a:r>
              <a:rPr lang="en-US" b="1" dirty="0">
                <a:latin typeface="Arial" panose="020B0604020202020204" pitchFamily="34" charset="0"/>
                <a:cs typeface="Arial" panose="020B0604020202020204" pitchFamily="34" charset="0"/>
              </a:rPr>
              <a:t>Message</a:t>
            </a:r>
            <a:r>
              <a:rPr lang="en-US" dirty="0">
                <a:latin typeface="Arial" panose="020B0604020202020204" pitchFamily="34" charset="0"/>
                <a:cs typeface="Arial" panose="020B0604020202020204" pitchFamily="34" charset="0"/>
              </a:rPr>
              <a:t>: Consent should be </a:t>
            </a:r>
            <a:r>
              <a:rPr lang="en-US" i="1" dirty="0">
                <a:latin typeface="Arial" panose="020B0604020202020204" pitchFamily="34" charset="0"/>
                <a:cs typeface="Arial" panose="020B0604020202020204" pitchFamily="34" charset="0"/>
              </a:rPr>
              <a:t>enthusiastic and clear</a:t>
            </a:r>
            <a:r>
              <a:rPr lang="en-US" dirty="0">
                <a:latin typeface="Arial" panose="020B0604020202020204" pitchFamily="34" charset="0"/>
                <a:cs typeface="Arial" panose="020B0604020202020204" pitchFamily="34" charset="0"/>
              </a:rPr>
              <a:t>. If someone hesitates or is unsure, that’s not consent.</a:t>
            </a:r>
          </a:p>
          <a:p>
            <a:pPr>
              <a:buFont typeface="+mj-lt"/>
              <a:buAutoNum type="arabicPeriod"/>
            </a:pPr>
            <a:r>
              <a:rPr lang="en-US" b="1" dirty="0">
                <a:latin typeface="Arial" panose="020B0604020202020204" pitchFamily="34" charset="0"/>
                <a:cs typeface="Arial" panose="020B0604020202020204" pitchFamily="34" charset="0"/>
              </a:rPr>
              <a:t>Not Impaired</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If you’re asleep or distracted, you cannot consent to drinking tea because you’re not in a state to make that decision.</a:t>
            </a:r>
          </a:p>
          <a:p>
            <a:pPr marL="742950" lvl="1" indent="-285750">
              <a:buFont typeface="+mj-lt"/>
              <a:buAutoNum type="arabicPeriod"/>
            </a:pPr>
            <a:r>
              <a:rPr lang="en-US" dirty="0">
                <a:latin typeface="Arial" panose="020B0604020202020204" pitchFamily="34" charset="0"/>
                <a:cs typeface="Arial" panose="020B0604020202020204" pitchFamily="34" charset="0"/>
              </a:rPr>
              <a:t>The visual could show someone trying to offer tea to someone who is asleep or unconscious, highlighting that they cannot consent in that condition.</a:t>
            </a:r>
          </a:p>
          <a:p>
            <a:pPr marL="742950" lvl="1" indent="-285750">
              <a:buFont typeface="+mj-lt"/>
              <a:buAutoNum type="arabicPeriod"/>
            </a:pPr>
            <a:r>
              <a:rPr lang="en-US" b="1" dirty="0">
                <a:latin typeface="Arial" panose="020B0604020202020204" pitchFamily="34" charset="0"/>
                <a:cs typeface="Arial" panose="020B0604020202020204" pitchFamily="34" charset="0"/>
              </a:rPr>
              <a:t>Message</a:t>
            </a:r>
            <a:r>
              <a:rPr lang="en-US" dirty="0">
                <a:latin typeface="Arial" panose="020B0604020202020204" pitchFamily="34" charset="0"/>
                <a:cs typeface="Arial" panose="020B0604020202020204" pitchFamily="34" charset="0"/>
              </a:rPr>
              <a:t>: Consent must be </a:t>
            </a:r>
            <a:r>
              <a:rPr lang="en-US" i="1" dirty="0">
                <a:latin typeface="Arial" panose="020B0604020202020204" pitchFamily="34" charset="0"/>
                <a:cs typeface="Arial" panose="020B0604020202020204" pitchFamily="34" charset="0"/>
              </a:rPr>
              <a:t>given by a person who is able to make an informed decision</a:t>
            </a:r>
            <a:r>
              <a:rPr lang="en-US" dirty="0">
                <a:latin typeface="Arial" panose="020B0604020202020204" pitchFamily="34" charset="0"/>
                <a:cs typeface="Arial" panose="020B0604020202020204" pitchFamily="34" charset="0"/>
              </a:rPr>
              <a:t> (not under the influence, asleep, or unconscious).</a:t>
            </a:r>
          </a:p>
          <a:p>
            <a:pPr>
              <a:buFont typeface="+mj-lt"/>
              <a:buAutoNum type="arabicPeriod"/>
            </a:pPr>
            <a:r>
              <a:rPr lang="en-US" b="1" dirty="0">
                <a:latin typeface="Arial" panose="020B0604020202020204" pitchFamily="34" charset="0"/>
                <a:cs typeface="Arial" panose="020B0604020202020204" pitchFamily="34" charset="0"/>
              </a:rPr>
              <a:t>Specific</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You can’t just assume that because someone accepts tea once, they will always accept it. Each time you offer tea, it’s a </a:t>
            </a:r>
            <a:r>
              <a:rPr lang="en-US" i="1" dirty="0">
                <a:latin typeface="Arial" panose="020B0604020202020204" pitchFamily="34" charset="0"/>
                <a:cs typeface="Arial" panose="020B0604020202020204" pitchFamily="34" charset="0"/>
              </a:rPr>
              <a:t>new request</a:t>
            </a:r>
            <a:r>
              <a:rPr lang="en-US" dirty="0">
                <a:latin typeface="Arial" panose="020B0604020202020204" pitchFamily="34" charset="0"/>
                <a:cs typeface="Arial" panose="020B0604020202020204" pitchFamily="34" charset="0"/>
              </a:rPr>
              <a:t>.</a:t>
            </a:r>
          </a:p>
          <a:p>
            <a:pPr marL="742950" lvl="1" indent="-285750">
              <a:buFont typeface="+mj-lt"/>
              <a:buAutoNum type="arabicPeriod"/>
            </a:pPr>
            <a:r>
              <a:rPr lang="en-US" dirty="0">
                <a:latin typeface="Arial" panose="020B0604020202020204" pitchFamily="34" charset="0"/>
                <a:cs typeface="Arial" panose="020B0604020202020204" pitchFamily="34" charset="0"/>
              </a:rPr>
              <a:t>The visual could show someone offering tea, and then a second person saying, "I don’t want tea today, but thank you."</a:t>
            </a:r>
          </a:p>
          <a:p>
            <a:pPr marL="742950" lvl="1" indent="-285750">
              <a:buFont typeface="+mj-lt"/>
              <a:buAutoNum type="arabicPeriod"/>
            </a:pPr>
            <a:r>
              <a:rPr lang="en-US" b="1" dirty="0">
                <a:latin typeface="Arial" panose="020B0604020202020204" pitchFamily="34" charset="0"/>
                <a:cs typeface="Arial" panose="020B0604020202020204" pitchFamily="34" charset="0"/>
              </a:rPr>
              <a:t>Message</a:t>
            </a:r>
            <a:r>
              <a:rPr lang="en-US" dirty="0">
                <a:latin typeface="Arial" panose="020B0604020202020204" pitchFamily="34" charset="0"/>
                <a:cs typeface="Arial" panose="020B0604020202020204" pitchFamily="34" charset="0"/>
              </a:rPr>
              <a:t>: Consent is </a:t>
            </a:r>
            <a:r>
              <a:rPr lang="en-US" i="1" dirty="0">
                <a:latin typeface="Arial" panose="020B0604020202020204" pitchFamily="34" charset="0"/>
                <a:cs typeface="Arial" panose="020B0604020202020204" pitchFamily="34" charset="0"/>
              </a:rPr>
              <a:t>specific</a:t>
            </a:r>
            <a:r>
              <a:rPr lang="en-US" dirty="0">
                <a:latin typeface="Arial" panose="020B0604020202020204" pitchFamily="34" charset="0"/>
                <a:cs typeface="Arial" panose="020B0604020202020204" pitchFamily="34" charset="0"/>
              </a:rPr>
              <a:t> to the situation and </a:t>
            </a:r>
            <a:r>
              <a:rPr lang="en-US" i="1" dirty="0">
                <a:latin typeface="Arial" panose="020B0604020202020204" pitchFamily="34" charset="0"/>
                <a:cs typeface="Arial" panose="020B0604020202020204" pitchFamily="34" charset="0"/>
              </a:rPr>
              <a:t>doesn’t carry over</a:t>
            </a:r>
            <a:r>
              <a:rPr lang="en-US" dirty="0">
                <a:latin typeface="Arial" panose="020B0604020202020204" pitchFamily="34" charset="0"/>
                <a:cs typeface="Arial" panose="020B0604020202020204" pitchFamily="34" charset="0"/>
              </a:rPr>
              <a:t> from previous experiences.</a:t>
            </a:r>
          </a:p>
          <a:p>
            <a:pPr marL="457200" lvl="1" indent="0">
              <a:buFont typeface="+mj-lt"/>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Simple Visual Example:</a:t>
            </a:r>
          </a:p>
          <a:p>
            <a:r>
              <a:rPr lang="en-US" dirty="0">
                <a:latin typeface="Arial" panose="020B0604020202020204" pitchFamily="34" charset="0"/>
                <a:cs typeface="Arial" panose="020B0604020202020204" pitchFamily="34" charset="0"/>
              </a:rPr>
              <a:t>A flowchart or comic strip that illustrates these principles could be very effective. It might show:</a:t>
            </a:r>
          </a:p>
          <a:p>
            <a:pPr>
              <a:buFont typeface="+mj-lt"/>
              <a:buAutoNum type="arabicPeriod"/>
            </a:pPr>
            <a:r>
              <a:rPr lang="en-US" b="1" dirty="0">
                <a:latin typeface="Arial" panose="020B0604020202020204" pitchFamily="34" charset="0"/>
                <a:cs typeface="Arial" panose="020B0604020202020204" pitchFamily="34" charset="0"/>
              </a:rPr>
              <a:t>A person offering tea</a:t>
            </a:r>
            <a:r>
              <a:rPr lang="en-US" dirty="0">
                <a:latin typeface="Arial" panose="020B0604020202020204" pitchFamily="34" charset="0"/>
                <a:cs typeface="Arial" panose="020B0604020202020204" pitchFamily="34" charset="0"/>
              </a:rPr>
              <a:t> (consent being asked).</a:t>
            </a:r>
          </a:p>
          <a:p>
            <a:pPr>
              <a:buFont typeface="+mj-lt"/>
              <a:buAutoNum type="arabicPeriod"/>
            </a:pPr>
            <a:r>
              <a:rPr lang="en-US" dirty="0">
                <a:latin typeface="Arial" panose="020B0604020202020204" pitchFamily="34" charset="0"/>
                <a:cs typeface="Arial" panose="020B0604020202020204" pitchFamily="34" charset="0"/>
              </a:rPr>
              <a:t>The person either </a:t>
            </a:r>
            <a:r>
              <a:rPr lang="en-US" b="1" dirty="0">
                <a:latin typeface="Arial" panose="020B0604020202020204" pitchFamily="34" charset="0"/>
                <a:cs typeface="Arial" panose="020B0604020202020204" pitchFamily="34" charset="0"/>
              </a:rPr>
              <a:t>accepting</a:t>
            </a:r>
            <a:r>
              <a:rPr lang="en-US" dirty="0">
                <a:latin typeface="Arial" panose="020B0604020202020204" pitchFamily="34" charset="0"/>
                <a:cs typeface="Arial" panose="020B0604020202020204" pitchFamily="34" charset="0"/>
              </a:rPr>
              <a:t> it enthusiastically (freely given, clear, and enthusiastic consent) or </a:t>
            </a:r>
            <a:r>
              <a:rPr lang="en-US" b="1" dirty="0">
                <a:latin typeface="Arial" panose="020B0604020202020204" pitchFamily="34" charset="0"/>
                <a:cs typeface="Arial" panose="020B0604020202020204" pitchFamily="34" charset="0"/>
              </a:rPr>
              <a:t>declining</a:t>
            </a:r>
            <a:r>
              <a:rPr lang="en-US" dirty="0">
                <a:latin typeface="Arial" panose="020B0604020202020204" pitchFamily="34" charset="0"/>
                <a:cs typeface="Arial" panose="020B0604020202020204" pitchFamily="34" charset="0"/>
              </a:rPr>
              <a:t> it politely (revoking consent).</a:t>
            </a:r>
          </a:p>
          <a:p>
            <a:pPr>
              <a:buFont typeface="+mj-lt"/>
              <a:buAutoNum type="arabicPeriod"/>
            </a:pPr>
            <a:r>
              <a:rPr lang="en-US" b="1" dirty="0">
                <a:latin typeface="Arial" panose="020B0604020202020204" pitchFamily="34" charset="0"/>
                <a:cs typeface="Arial" panose="020B0604020202020204" pitchFamily="34" charset="0"/>
              </a:rPr>
              <a:t>Someone asleep or intoxicated</a:t>
            </a:r>
            <a:r>
              <a:rPr lang="en-US" dirty="0">
                <a:latin typeface="Arial" panose="020B0604020202020204" pitchFamily="34" charset="0"/>
                <a:cs typeface="Arial" panose="020B0604020202020204" pitchFamily="34" charset="0"/>
              </a:rPr>
              <a:t> and showing that consent cannot be given in these situations.</a:t>
            </a:r>
          </a:p>
          <a:p>
            <a:pPr>
              <a:buFont typeface="+mj-lt"/>
              <a:buAutoNum type="arabicPeriod"/>
            </a:pPr>
            <a:r>
              <a:rPr lang="en-US" b="1" dirty="0">
                <a:latin typeface="Arial" panose="020B0604020202020204" pitchFamily="34" charset="0"/>
                <a:cs typeface="Arial" panose="020B0604020202020204" pitchFamily="34" charset="0"/>
              </a:rPr>
              <a:t>A follow-up scenario</a:t>
            </a:r>
            <a:r>
              <a:rPr lang="en-US" dirty="0">
                <a:latin typeface="Arial" panose="020B0604020202020204" pitchFamily="34" charset="0"/>
                <a:cs typeface="Arial" panose="020B0604020202020204" pitchFamily="34" charset="0"/>
              </a:rPr>
              <a:t> where the person declines the tea again, emphasizing that consent is specific and revocable.</a:t>
            </a:r>
          </a:p>
          <a:p>
            <a:r>
              <a:rPr lang="en-US" dirty="0">
                <a:latin typeface="Arial" panose="020B0604020202020204" pitchFamily="34" charset="0"/>
                <a:cs typeface="Arial" panose="020B0604020202020204" pitchFamily="34" charset="0"/>
              </a:rPr>
              <a:t>This visual can be very effective because it takes a complex concept (consent) and makes it easy to understand by comparing it to something most people are familiar with (tea). It also emphasizes the importance of </a:t>
            </a:r>
            <a:r>
              <a:rPr lang="en-US" i="1" dirty="0">
                <a:latin typeface="Arial" panose="020B0604020202020204" pitchFamily="34" charset="0"/>
                <a:cs typeface="Arial" panose="020B0604020202020204" pitchFamily="34" charset="0"/>
              </a:rPr>
              <a:t>freely given</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enthusiastic</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specific</a:t>
            </a:r>
            <a:r>
              <a:rPr lang="en-US" dirty="0">
                <a:latin typeface="Arial" panose="020B0604020202020204" pitchFamily="34" charset="0"/>
                <a:cs typeface="Arial" panose="020B0604020202020204" pitchFamily="34" charset="0"/>
              </a:rPr>
              <a:t>, and </a:t>
            </a:r>
            <a:r>
              <a:rPr lang="en-US" i="1" dirty="0">
                <a:latin typeface="Arial" panose="020B0604020202020204" pitchFamily="34" charset="0"/>
                <a:cs typeface="Arial" panose="020B0604020202020204" pitchFamily="34" charset="0"/>
              </a:rPr>
              <a:t>revocable</a:t>
            </a:r>
            <a:r>
              <a:rPr lang="en-US" dirty="0">
                <a:latin typeface="Arial" panose="020B0604020202020204" pitchFamily="34" charset="0"/>
                <a:cs typeface="Arial" panose="020B0604020202020204" pitchFamily="34" charset="0"/>
              </a:rPr>
              <a:t> consent in a simple, approachable way.</a:t>
            </a:r>
          </a:p>
          <a:p>
            <a:pPr algn="l"/>
            <a:endParaRPr lang="en-US"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65</a:t>
            </a:fld>
            <a:endParaRPr lang="en-US">
              <a:solidFill>
                <a:prstClr val="black"/>
              </a:solidFill>
            </a:endParaRPr>
          </a:p>
        </p:txBody>
      </p:sp>
    </p:spTree>
    <p:extLst>
      <p:ext uri="{BB962C8B-B14F-4D97-AF65-F5344CB8AC3E}">
        <p14:creationId xmlns:p14="http://schemas.microsoft.com/office/powerpoint/2010/main" val="173935579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6D430-47C8-89C6-3CB8-0DE7A3820D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6FF595-B4A9-7509-4220-0BC23E83F6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6A8580-29B0-F9D1-BD0B-4F7123B0830C}"/>
              </a:ext>
            </a:extLst>
          </p:cNvPr>
          <p:cNvSpPr>
            <a:spLocks noGrp="1"/>
          </p:cNvSpPr>
          <p:nvPr>
            <p:ph type="body" idx="1"/>
          </p:nvPr>
        </p:nvSpPr>
        <p:spPr/>
        <p:txBody>
          <a:bodyPr/>
          <a:lstStyle/>
          <a:p>
            <a:pPr algn="l"/>
            <a:r>
              <a:rPr lang="en-US" sz="1200" dirty="0">
                <a:latin typeface="Arial" panose="020B0604020202020204" pitchFamily="34" charset="0"/>
                <a:cs typeface="Arial" panose="020B0604020202020204" pitchFamily="34" charset="0"/>
              </a:rPr>
              <a:t>3. Consent - </a:t>
            </a:r>
            <a:r>
              <a:rPr lang="en-US" sz="1200" b="1" dirty="0">
                <a:latin typeface="Arial" panose="020B0604020202020204" pitchFamily="34" charset="0"/>
                <a:cs typeface="Arial" panose="020B0604020202020204" pitchFamily="34" charset="0"/>
              </a:rPr>
              <a:t>clear, voluntary, and ongoing agreement</a:t>
            </a:r>
            <a:r>
              <a:rPr lang="en-US" sz="1200" dirty="0">
                <a:latin typeface="Arial" panose="020B0604020202020204" pitchFamily="34" charset="0"/>
                <a:cs typeface="Arial" panose="020B0604020202020204" pitchFamily="34" charset="0"/>
              </a:rPr>
              <a:t> to engage in a specific sexual act. Persons need not verbalize their consent to engage in a sexual act for there to be permission. Permission to engage in a sexual act may be indicated through physical actions rather than words. </a:t>
            </a:r>
          </a:p>
          <a:p>
            <a:pPr algn="l"/>
            <a:endParaRPr lang="en-US" sz="1200" dirty="0">
              <a:latin typeface="Arial" panose="020B0604020202020204" pitchFamily="34" charset="0"/>
              <a:cs typeface="Arial" panose="020B0604020202020204" pitchFamily="34" charset="0"/>
            </a:endParaRPr>
          </a:p>
          <a:p>
            <a:pPr algn="l"/>
            <a:r>
              <a:rPr lang="en-US" sz="1200" dirty="0">
                <a:latin typeface="Arial" panose="020B0604020202020204" pitchFamily="34" charset="0"/>
                <a:cs typeface="Arial" panose="020B0604020202020204" pitchFamily="34" charset="0"/>
              </a:rPr>
              <a:t>A person who is asleep or mentally or physically incapacitated, either through the effect of drugs or alcohol or for any other reason, or whose agreement was made by threat, coercion, or force, cannot give consent. </a:t>
            </a:r>
          </a:p>
          <a:p>
            <a:pPr algn="l"/>
            <a:r>
              <a:rPr lang="en-US" sz="1200" dirty="0">
                <a:latin typeface="Arial" panose="020B0604020202020204" pitchFamily="34" charset="0"/>
                <a:cs typeface="Arial" panose="020B0604020202020204" pitchFamily="34" charset="0"/>
              </a:rPr>
              <a:t>Consent may be revoked by any party at any time.</a:t>
            </a:r>
          </a:p>
          <a:p>
            <a:pPr algn="l"/>
            <a:endParaRPr lang="en-US" sz="1200" dirty="0">
              <a:latin typeface="Arial" panose="020B0604020202020204" pitchFamily="34" charset="0"/>
              <a:cs typeface="Arial" panose="020B0604020202020204" pitchFamily="34" charset="0"/>
            </a:endParaRPr>
          </a:p>
          <a:p>
            <a:pPr algn="l"/>
            <a:r>
              <a:rPr lang="en-US" sz="1200" b="1" dirty="0">
                <a:solidFill>
                  <a:schemeClr val="tx1"/>
                </a:solidFill>
                <a:latin typeface="Arial" panose="020B0604020202020204" pitchFamily="34" charset="0"/>
                <a:cs typeface="Arial" panose="020B0604020202020204" pitchFamily="34" charset="0"/>
              </a:rPr>
              <a:t>Understanding Consent</a:t>
            </a:r>
          </a:p>
          <a:p>
            <a:pPr algn="l"/>
            <a:r>
              <a:rPr lang="en-US" sz="1200" dirty="0">
                <a:solidFill>
                  <a:schemeClr val="tx1"/>
                </a:solidFill>
                <a:latin typeface="Arial" panose="020B0604020202020204" pitchFamily="34" charset="0"/>
                <a:cs typeface="Arial" panose="020B0604020202020204" pitchFamily="34" charset="0"/>
              </a:rPr>
              <a:t>• Silence and/or a lack of protest or resistance ≠ Consent</a:t>
            </a:r>
          </a:p>
          <a:p>
            <a:pPr algn="l"/>
            <a:r>
              <a:rPr lang="en-US" sz="1200" dirty="0">
                <a:solidFill>
                  <a:schemeClr val="tx1"/>
                </a:solidFill>
                <a:latin typeface="Arial" panose="020B0604020202020204" pitchFamily="34" charset="0"/>
                <a:cs typeface="Arial" panose="020B0604020202020204" pitchFamily="34" charset="0"/>
              </a:rPr>
              <a:t>Nothing means no</a:t>
            </a:r>
          </a:p>
          <a:p>
            <a:pPr algn="l"/>
            <a:r>
              <a:rPr lang="en-US" sz="1200" dirty="0">
                <a:solidFill>
                  <a:schemeClr val="tx1"/>
                </a:solidFill>
                <a:latin typeface="Arial" panose="020B0604020202020204" pitchFamily="34" charset="0"/>
                <a:cs typeface="Arial" panose="020B0604020202020204" pitchFamily="34" charset="0"/>
              </a:rPr>
              <a:t>• Consent cannot be assumed</a:t>
            </a:r>
          </a:p>
          <a:p>
            <a:pPr algn="l"/>
            <a:r>
              <a:rPr lang="en-US" sz="1200" dirty="0">
                <a:solidFill>
                  <a:schemeClr val="tx1"/>
                </a:solidFill>
                <a:latin typeface="Arial" panose="020B0604020202020204" pitchFamily="34" charset="0"/>
                <a:cs typeface="Arial" panose="020B0604020202020204" pitchFamily="34" charset="0"/>
              </a:rPr>
              <a:t>• Someone claiming to have received consent must be able to articulate the factors that led them to this conclusion</a:t>
            </a:r>
          </a:p>
          <a:p>
            <a:pPr algn="l"/>
            <a:r>
              <a:rPr lang="en-US" sz="1200" dirty="0">
                <a:solidFill>
                  <a:schemeClr val="tx1"/>
                </a:solidFill>
                <a:latin typeface="Arial" panose="020B0604020202020204" pitchFamily="34" charset="0"/>
                <a:cs typeface="Arial" panose="020B0604020202020204" pitchFamily="34" charset="0"/>
              </a:rPr>
              <a:t>• Consent can be influenced by previous sexual interactions between the same parties</a:t>
            </a:r>
          </a:p>
          <a:p>
            <a:pPr algn="l"/>
            <a:r>
              <a:rPr lang="en-US" sz="1200" dirty="0">
                <a:solidFill>
                  <a:schemeClr val="tx1"/>
                </a:solidFill>
                <a:latin typeface="Arial" panose="020B0604020202020204" pitchFamily="34" charset="0"/>
                <a:cs typeface="Arial" panose="020B0604020202020204" pitchFamily="34" charset="0"/>
              </a:rPr>
              <a:t>• Consent is complicated by use of alcohol and/or other drugs, lack of understood norms and expectations between the parties, past interactions with other partners, “kink” encounters/relationships</a:t>
            </a:r>
          </a:p>
          <a:p>
            <a:pPr algn="l"/>
            <a:endParaRPr lang="en-US" sz="1200" dirty="0">
              <a:latin typeface="Arial" panose="020B0604020202020204" pitchFamily="34" charset="0"/>
              <a:cs typeface="Arial" panose="020B0604020202020204" pitchFamily="34" charset="0"/>
            </a:endParaRPr>
          </a:p>
          <a:p>
            <a:pPr algn="l">
              <a:buFont typeface="+mj-lt"/>
              <a:buAutoNum type="arabicPeriod"/>
            </a:pPr>
            <a:r>
              <a:rPr lang="en-US" sz="1200" b="1" i="0" dirty="0">
                <a:solidFill>
                  <a:srgbClr val="0D0D0D"/>
                </a:solidFill>
                <a:effectLst/>
                <a:latin typeface="Arial" panose="020B0604020202020204" pitchFamily="34" charset="0"/>
                <a:cs typeface="Arial" panose="020B0604020202020204" pitchFamily="34" charset="0"/>
              </a:rPr>
              <a:t>Moaning or Sounds of Pleasure:</a:t>
            </a:r>
            <a:endParaRPr lang="en-US" sz="1200" b="0" i="0" dirty="0">
              <a:solidFill>
                <a:srgbClr val="0D0D0D"/>
              </a:solidFill>
              <a:effectLst/>
              <a:latin typeface="Arial" panose="020B0604020202020204" pitchFamily="34" charset="0"/>
              <a:cs typeface="Arial" panose="020B0604020202020204" pitchFamily="34" charset="0"/>
            </a:endParaRPr>
          </a:p>
          <a:p>
            <a:pPr marL="742950" lvl="1" indent="-285750" algn="l">
              <a:buFont typeface="+mj-lt"/>
              <a:buAutoNum type="arabicPeriod"/>
            </a:pPr>
            <a:r>
              <a:rPr lang="en-US" sz="1200" b="0" i="0" dirty="0">
                <a:solidFill>
                  <a:srgbClr val="0D0D0D"/>
                </a:solidFill>
                <a:effectLst/>
                <a:latin typeface="Arial" panose="020B0604020202020204" pitchFamily="34" charset="0"/>
                <a:cs typeface="Arial" panose="020B0604020202020204" pitchFamily="34" charset="0"/>
              </a:rPr>
              <a:t>Example: During a sexual encounter, one partner expresses consent through audible sounds of pleasure, such as moaning, heavy breathing, or sighs of satisfaction.</a:t>
            </a:r>
          </a:p>
          <a:p>
            <a:pPr marL="742950" lvl="1" indent="-285750" algn="l">
              <a:buFont typeface="+mj-lt"/>
              <a:buAutoNum type="arabicPeriod"/>
            </a:pPr>
            <a:r>
              <a:rPr lang="en-US" sz="1200" b="0" i="0" dirty="0">
                <a:solidFill>
                  <a:srgbClr val="0D0D0D"/>
                </a:solidFill>
                <a:effectLst/>
                <a:latin typeface="Arial" panose="020B0604020202020204" pitchFamily="34" charset="0"/>
                <a:cs typeface="Arial" panose="020B0604020202020204" pitchFamily="34" charset="0"/>
              </a:rPr>
              <a:t>Explanation: In this scenario, the partner's vocalizations and sounds of pleasure serve as verbal cues indicating their willingness and enjoyment of the sexual activity. While they may not explicitly say "yes," their vocal expressions communicate consent and enthusiastic participation in the sexual encounter.</a:t>
            </a:r>
          </a:p>
          <a:p>
            <a:pPr marL="457200" lvl="1" indent="0" algn="l">
              <a:buFont typeface="+mj-lt"/>
              <a:buNone/>
            </a:pPr>
            <a:endParaRPr lang="en-US" sz="1200" b="0" i="0" dirty="0">
              <a:solidFill>
                <a:srgbClr val="0D0D0D"/>
              </a:solidFill>
              <a:effectLst/>
              <a:latin typeface="Arial" panose="020B0604020202020204" pitchFamily="34" charset="0"/>
              <a:cs typeface="Arial" panose="020B0604020202020204" pitchFamily="34" charset="0"/>
            </a:endParaRPr>
          </a:p>
          <a:p>
            <a:pPr algn="l">
              <a:buFont typeface="+mj-lt"/>
              <a:buAutoNum type="arabicPeriod"/>
            </a:pPr>
            <a:r>
              <a:rPr lang="en-US" sz="1200" b="1" i="0" dirty="0">
                <a:solidFill>
                  <a:srgbClr val="0D0D0D"/>
                </a:solidFill>
                <a:effectLst/>
                <a:latin typeface="Arial" panose="020B0604020202020204" pitchFamily="34" charset="0"/>
                <a:cs typeface="Arial" panose="020B0604020202020204" pitchFamily="34" charset="0"/>
              </a:rPr>
              <a:t>Guiding or Directing Actions:</a:t>
            </a:r>
            <a:endParaRPr lang="en-US" sz="1200" b="0" i="0" dirty="0">
              <a:solidFill>
                <a:srgbClr val="0D0D0D"/>
              </a:solidFill>
              <a:effectLst/>
              <a:latin typeface="Arial" panose="020B0604020202020204" pitchFamily="34" charset="0"/>
              <a:cs typeface="Arial" panose="020B0604020202020204" pitchFamily="34" charset="0"/>
            </a:endParaRPr>
          </a:p>
          <a:p>
            <a:pPr marL="742950" lvl="1" indent="-285750" algn="l">
              <a:buFont typeface="+mj-lt"/>
              <a:buAutoNum type="arabicPeriod"/>
            </a:pPr>
            <a:r>
              <a:rPr lang="en-US" sz="1200" b="0" i="0" dirty="0">
                <a:solidFill>
                  <a:srgbClr val="0D0D0D"/>
                </a:solidFill>
                <a:effectLst/>
                <a:latin typeface="Arial" panose="020B0604020202020204" pitchFamily="34" charset="0"/>
                <a:cs typeface="Arial" panose="020B0604020202020204" pitchFamily="34" charset="0"/>
              </a:rPr>
              <a:t>Example: While engaging in intimate activities, one partner verbally guides or directs the actions of their partner, indicating their preferences, desires, and consent through verbal cues such as "I like it when you do that" or "Yes, right there."</a:t>
            </a:r>
          </a:p>
          <a:p>
            <a:pPr marL="742950" lvl="1" indent="-285750" algn="l">
              <a:buFont typeface="+mj-lt"/>
              <a:buAutoNum type="arabicPeriod"/>
            </a:pPr>
            <a:r>
              <a:rPr lang="en-US" sz="1200" b="0" i="0" dirty="0">
                <a:solidFill>
                  <a:srgbClr val="0D0D0D"/>
                </a:solidFill>
                <a:effectLst/>
                <a:latin typeface="Arial" panose="020B0604020202020204" pitchFamily="34" charset="0"/>
                <a:cs typeface="Arial" panose="020B0604020202020204" pitchFamily="34" charset="0"/>
              </a:rPr>
              <a:t>Explanation: In this example, verbal cues are used to communicate consent and convey enjoyment or arousal during the sexual encounter. By verbally expressing their preferences and providing guidance or direction to their partner, the individual communicates their consent and actively participates in the sexual activity.</a:t>
            </a:r>
          </a:p>
          <a:p>
            <a:pPr marL="457200" lvl="1" indent="0" algn="l">
              <a:buFont typeface="+mj-lt"/>
              <a:buNone/>
            </a:pPr>
            <a:endParaRPr lang="en-US" sz="1200" b="0" i="0" dirty="0">
              <a:solidFill>
                <a:srgbClr val="0D0D0D"/>
              </a:solidFill>
              <a:effectLst/>
              <a:latin typeface="Arial" panose="020B0604020202020204" pitchFamily="34" charset="0"/>
              <a:cs typeface="Arial" panose="020B0604020202020204" pitchFamily="34" charset="0"/>
            </a:endParaRPr>
          </a:p>
          <a:p>
            <a:pPr algn="l"/>
            <a:r>
              <a:rPr lang="en-US" sz="1200" b="0" i="0" dirty="0">
                <a:solidFill>
                  <a:srgbClr val="0D0D0D"/>
                </a:solidFill>
                <a:effectLst/>
                <a:latin typeface="Arial" panose="020B0604020202020204" pitchFamily="34" charset="0"/>
                <a:cs typeface="Arial" panose="020B0604020202020204" pitchFamily="34" charset="0"/>
              </a:rPr>
              <a:t>In both examples, consent for sexual acts is communicated through verbal cues such as vocalizations of pleasure or vocal expressions of preferences and desires. While explicit words like "yes" or "I consent" are not used, these verbal cues effectively convey willingness, enthusiasm, and active participation in the sexual encounter. It's important to recognize and respect these verbal cues as indicators of consent and to ensure ongoing communication and mutual understanding between partners during sexual activities.</a:t>
            </a:r>
          </a:p>
          <a:p>
            <a:pPr algn="l"/>
            <a:endParaRPr lang="en-US" sz="1200" b="0" i="0" dirty="0">
              <a:solidFill>
                <a:srgbClr val="0D0D0D"/>
              </a:solidFill>
              <a:effectLst/>
              <a:latin typeface="Arial" panose="020B0604020202020204" pitchFamily="34" charset="0"/>
              <a:cs typeface="Arial" panose="020B0604020202020204" pitchFamily="34" charset="0"/>
            </a:endParaRPr>
          </a:p>
          <a:p>
            <a:pPr algn="l">
              <a:buFont typeface="+mj-lt"/>
              <a:buAutoNum type="arabicPeriod"/>
            </a:pPr>
            <a:r>
              <a:rPr lang="en-US" sz="1200" b="1" i="0" dirty="0">
                <a:solidFill>
                  <a:srgbClr val="000000"/>
                </a:solidFill>
                <a:effectLst/>
                <a:latin typeface="Arial" panose="020B0604020202020204" pitchFamily="34" charset="0"/>
                <a:cs typeface="Arial" panose="020B0604020202020204" pitchFamily="34" charset="0"/>
              </a:rPr>
              <a:t>Initiating Physical Contact:</a:t>
            </a:r>
            <a:endParaRPr lang="en-US" sz="1200" b="0" i="0" dirty="0">
              <a:solidFill>
                <a:srgbClr val="000000"/>
              </a:solidFill>
              <a:effectLst/>
              <a:latin typeface="Arial" panose="020B0604020202020204" pitchFamily="34" charset="0"/>
              <a:cs typeface="Arial" panose="020B0604020202020204" pitchFamily="34" charset="0"/>
            </a:endParaRPr>
          </a:p>
          <a:p>
            <a:pPr marL="742950" lvl="1" indent="-285750" algn="l">
              <a:buFont typeface="+mj-lt"/>
              <a:buAutoNum type="arabicPeriod"/>
            </a:pPr>
            <a:r>
              <a:rPr lang="en-US" sz="1200" b="0" i="0" dirty="0">
                <a:solidFill>
                  <a:srgbClr val="000000"/>
                </a:solidFill>
                <a:effectLst/>
                <a:latin typeface="Arial" panose="020B0604020202020204" pitchFamily="34" charset="0"/>
                <a:cs typeface="Arial" panose="020B0604020202020204" pitchFamily="34" charset="0"/>
              </a:rPr>
              <a:t>Example: During a romantic encounter, one partner leans in and initiates physical contact by gently touching the other person's hand or arm. The other person responds positively by reciprocating the physical contact, such as by leaning in closer or touching back.</a:t>
            </a:r>
          </a:p>
          <a:p>
            <a:pPr marL="742950" lvl="1" indent="-285750" algn="l">
              <a:buFont typeface="+mj-lt"/>
              <a:buAutoNum type="arabicPeriod"/>
            </a:pPr>
            <a:r>
              <a:rPr lang="en-US" sz="1200" b="0" i="0" dirty="0">
                <a:solidFill>
                  <a:srgbClr val="000000"/>
                </a:solidFill>
                <a:effectLst/>
                <a:latin typeface="Arial" panose="020B0604020202020204" pitchFamily="34" charset="0"/>
                <a:cs typeface="Arial" panose="020B0604020202020204" pitchFamily="34" charset="0"/>
              </a:rPr>
              <a:t>Explanation: In this scenario, the initiation of physical contact serves as a nonverbal cue indicating interest and consent for further interaction. Both partners actively participate by responding to and reciprocating the physical touch, signaling mutual consent and willingness to engage in intimate activity.</a:t>
            </a:r>
          </a:p>
          <a:p>
            <a:pPr marL="457200" lvl="1" indent="0" algn="l">
              <a:buFont typeface="+mj-lt"/>
              <a:buNone/>
            </a:pPr>
            <a:endParaRPr lang="en-US" sz="1200" b="0" i="0" dirty="0">
              <a:solidFill>
                <a:srgbClr val="000000"/>
              </a:solidFill>
              <a:effectLst/>
              <a:latin typeface="Arial" panose="020B0604020202020204" pitchFamily="34" charset="0"/>
              <a:cs typeface="Arial" panose="020B0604020202020204" pitchFamily="34" charset="0"/>
            </a:endParaRPr>
          </a:p>
          <a:p>
            <a:pPr algn="l">
              <a:buFont typeface="+mj-lt"/>
              <a:buAutoNum type="arabicPeriod"/>
            </a:pPr>
            <a:r>
              <a:rPr lang="en-US" sz="1200" b="1" i="0" dirty="0">
                <a:solidFill>
                  <a:srgbClr val="000000"/>
                </a:solidFill>
                <a:effectLst/>
                <a:latin typeface="Arial" panose="020B0604020202020204" pitchFamily="34" charset="0"/>
                <a:cs typeface="Arial" panose="020B0604020202020204" pitchFamily="34" charset="0"/>
              </a:rPr>
              <a:t>Maintaining Eye Contact and Smiling:</a:t>
            </a:r>
            <a:endParaRPr lang="en-US" sz="1200" b="0" i="0" dirty="0">
              <a:solidFill>
                <a:srgbClr val="000000"/>
              </a:solidFill>
              <a:effectLst/>
              <a:latin typeface="Arial" panose="020B0604020202020204" pitchFamily="34" charset="0"/>
              <a:cs typeface="Arial" panose="020B0604020202020204" pitchFamily="34" charset="0"/>
            </a:endParaRPr>
          </a:p>
          <a:p>
            <a:pPr marL="742950" lvl="1" indent="-285750" algn="l">
              <a:buFont typeface="+mj-lt"/>
              <a:buAutoNum type="arabicPeriod"/>
            </a:pPr>
            <a:r>
              <a:rPr lang="en-US" sz="1200" b="0" i="0" dirty="0">
                <a:solidFill>
                  <a:srgbClr val="000000"/>
                </a:solidFill>
                <a:effectLst/>
                <a:latin typeface="Arial" panose="020B0604020202020204" pitchFamily="34" charset="0"/>
                <a:cs typeface="Arial" panose="020B0604020202020204" pitchFamily="34" charset="0"/>
              </a:rPr>
              <a:t>Example: Two individuals share a moment of intimacy, and as they move closer to each other, they maintain eye contact and exchange smiles. Their facial expressions convey warmth, comfort, and mutual attraction.</a:t>
            </a:r>
          </a:p>
          <a:p>
            <a:pPr marL="742950" lvl="1" indent="-285750" algn="l">
              <a:buFont typeface="+mj-lt"/>
              <a:buAutoNum type="arabicPeriod"/>
            </a:pPr>
            <a:r>
              <a:rPr lang="en-US" sz="1200" b="0" i="0" dirty="0">
                <a:solidFill>
                  <a:srgbClr val="000000"/>
                </a:solidFill>
                <a:effectLst/>
                <a:latin typeface="Arial" panose="020B0604020202020204" pitchFamily="34" charset="0"/>
                <a:cs typeface="Arial" panose="020B0604020202020204" pitchFamily="34" charset="0"/>
              </a:rPr>
              <a:t>Explanation: In this example, nonverbal cues such as eye contact and smiling indicate a positive and enthusiastic response to the interaction. The individuals' facial expressions communicate interest, comfort, and a shared desire for intimacy, signaling mutual consent for further engagement in sexual activity.</a:t>
            </a:r>
          </a:p>
          <a:p>
            <a:pPr marL="457200" lvl="1" indent="0" algn="l">
              <a:buFont typeface="+mj-lt"/>
              <a:buNone/>
            </a:pPr>
            <a:endParaRPr lang="en-US" sz="1200" b="0" i="0" dirty="0">
              <a:solidFill>
                <a:srgbClr val="000000"/>
              </a:solidFill>
              <a:effectLst/>
              <a:latin typeface="Arial" panose="020B0604020202020204" pitchFamily="34" charset="0"/>
              <a:cs typeface="Arial" panose="020B0604020202020204" pitchFamily="34" charset="0"/>
            </a:endParaRPr>
          </a:p>
          <a:p>
            <a:pPr algn="l"/>
            <a:r>
              <a:rPr lang="en-US" sz="1200" b="0" i="0" dirty="0">
                <a:solidFill>
                  <a:srgbClr val="000000"/>
                </a:solidFill>
                <a:effectLst/>
                <a:latin typeface="Arial" panose="020B0604020202020204" pitchFamily="34" charset="0"/>
                <a:cs typeface="Arial" panose="020B0604020202020204" pitchFamily="34" charset="0"/>
              </a:rPr>
              <a:t>In both examples, nonverbal cues play a significant role in conveying consent for sexual acts. While explicit verbal communication is not used, the nonverbal cues provided effectively communicate interest, enthusiasm, and willingness to engage in intimate interaction. It's important for partners to pay attention to and respect these nonverbal signals, ensuring mutual understanding and comfort throughout the sexual encounter.</a:t>
            </a:r>
          </a:p>
          <a:p>
            <a:pPr algn="l"/>
            <a:endParaRPr lang="en-US" sz="1200" b="0" i="0" dirty="0">
              <a:solidFill>
                <a:srgbClr val="000000"/>
              </a:solidFill>
              <a:effectLst/>
              <a:latin typeface="Arial" panose="020B0604020202020204" pitchFamily="34" charset="0"/>
              <a:cs typeface="Arial" panose="020B0604020202020204" pitchFamily="34" charset="0"/>
            </a:endParaRPr>
          </a:p>
          <a:p>
            <a:pPr algn="l">
              <a:buFont typeface="+mj-lt"/>
              <a:buAutoNum type="arabicPeriod" startAt="3"/>
            </a:pPr>
            <a:r>
              <a:rPr lang="en-US" sz="1200" b="1" i="0" dirty="0">
                <a:solidFill>
                  <a:srgbClr val="0D0D0D"/>
                </a:solidFill>
                <a:effectLst/>
                <a:latin typeface="Arial" panose="020B0604020202020204" pitchFamily="34" charset="0"/>
                <a:cs typeface="Arial" panose="020B0604020202020204" pitchFamily="34" charset="0"/>
              </a:rPr>
              <a:t>Physical Response and Body Language:</a:t>
            </a:r>
            <a:endParaRPr lang="en-US" sz="1200" b="0" i="0" dirty="0">
              <a:solidFill>
                <a:srgbClr val="0D0D0D"/>
              </a:solidFill>
              <a:effectLst/>
              <a:latin typeface="Arial" panose="020B0604020202020204" pitchFamily="34" charset="0"/>
              <a:cs typeface="Arial" panose="020B0604020202020204" pitchFamily="34" charset="0"/>
            </a:endParaRPr>
          </a:p>
          <a:p>
            <a:pPr marL="742950" lvl="1" indent="-285750" algn="l">
              <a:buFont typeface="+mj-lt"/>
              <a:buAutoNum type="arabicPeriod" startAt="3"/>
            </a:pPr>
            <a:r>
              <a:rPr lang="en-US" sz="1200" b="0" i="0" dirty="0">
                <a:solidFill>
                  <a:srgbClr val="0D0D0D"/>
                </a:solidFill>
                <a:effectLst/>
                <a:latin typeface="Arial" panose="020B0604020202020204" pitchFamily="34" charset="0"/>
                <a:cs typeface="Arial" panose="020B0604020202020204" pitchFamily="34" charset="0"/>
              </a:rPr>
              <a:t>Example: During a sexual encounter, one partner responds positively to the other's advances by leaning in, moving closer, or reciprocating physical touch. They may also display open and relaxed body language, such as facing the other person directly, making themselves comfortable, and not displaying signs of tension or resistance.</a:t>
            </a:r>
          </a:p>
          <a:p>
            <a:pPr marL="742950" lvl="1" indent="-285750" algn="l">
              <a:buFont typeface="+mj-lt"/>
              <a:buAutoNum type="arabicPeriod" startAt="3"/>
            </a:pPr>
            <a:r>
              <a:rPr lang="en-US" sz="1200" b="0" i="0" dirty="0">
                <a:solidFill>
                  <a:srgbClr val="0D0D0D"/>
                </a:solidFill>
                <a:effectLst/>
                <a:latin typeface="Arial" panose="020B0604020202020204" pitchFamily="34" charset="0"/>
                <a:cs typeface="Arial" panose="020B0604020202020204" pitchFamily="34" charset="0"/>
              </a:rPr>
              <a:t>Explanation: In this scenario, the individual's physical response and body language serve as nonverbal cues indicating interest, comfort, and willingness to engage in sexual activity. Their actions and demeanor convey consent and active participation in the intimate interaction.</a:t>
            </a:r>
          </a:p>
          <a:p>
            <a:pPr marL="457200" lvl="1" indent="0" algn="l">
              <a:buFont typeface="+mj-lt"/>
              <a:buNone/>
            </a:pPr>
            <a:endParaRPr lang="en-US" sz="1200" b="0" i="0" dirty="0">
              <a:solidFill>
                <a:srgbClr val="0D0D0D"/>
              </a:solidFill>
              <a:effectLst/>
              <a:latin typeface="Arial" panose="020B0604020202020204" pitchFamily="34" charset="0"/>
              <a:cs typeface="Arial" panose="020B0604020202020204" pitchFamily="34" charset="0"/>
            </a:endParaRPr>
          </a:p>
          <a:p>
            <a:pPr algn="l">
              <a:buFont typeface="+mj-lt"/>
              <a:buAutoNum type="arabicPeriod" startAt="3"/>
            </a:pPr>
            <a:r>
              <a:rPr lang="en-US" sz="1200" b="1" i="0" dirty="0">
                <a:solidFill>
                  <a:srgbClr val="0D0D0D"/>
                </a:solidFill>
                <a:effectLst/>
                <a:latin typeface="Arial" panose="020B0604020202020204" pitchFamily="34" charset="0"/>
                <a:cs typeface="Arial" panose="020B0604020202020204" pitchFamily="34" charset="0"/>
              </a:rPr>
              <a:t>Initiating Intimate Actions:</a:t>
            </a:r>
            <a:endParaRPr lang="en-US" sz="1200" b="0" i="0" dirty="0">
              <a:solidFill>
                <a:srgbClr val="0D0D0D"/>
              </a:solidFill>
              <a:effectLst/>
              <a:latin typeface="Arial" panose="020B0604020202020204" pitchFamily="34" charset="0"/>
              <a:cs typeface="Arial" panose="020B0604020202020204" pitchFamily="34" charset="0"/>
            </a:endParaRPr>
          </a:p>
          <a:p>
            <a:pPr marL="742950" lvl="1" indent="-285750" algn="l">
              <a:buFont typeface="+mj-lt"/>
              <a:buAutoNum type="arabicPeriod" startAt="3"/>
            </a:pPr>
            <a:r>
              <a:rPr lang="en-US" sz="1200" b="0" i="0" dirty="0">
                <a:solidFill>
                  <a:srgbClr val="0D0D0D"/>
                </a:solidFill>
                <a:effectLst/>
                <a:latin typeface="Arial" panose="020B0604020202020204" pitchFamily="34" charset="0"/>
                <a:cs typeface="Arial" panose="020B0604020202020204" pitchFamily="34" charset="0"/>
              </a:rPr>
              <a:t>Example: While spending time together, one partner initiates intimate actions, such as kissing or caressing the other person's hand or face. The other person responds positively by reciprocating the gestures and displaying signs of enjoyment or arousal.</a:t>
            </a:r>
          </a:p>
          <a:p>
            <a:pPr marL="742950" lvl="1" indent="-285750" algn="l">
              <a:buFont typeface="+mj-lt"/>
              <a:buAutoNum type="arabicPeriod" startAt="3"/>
            </a:pPr>
            <a:r>
              <a:rPr lang="en-US" sz="1200" b="0" i="0" dirty="0">
                <a:solidFill>
                  <a:srgbClr val="0D0D0D"/>
                </a:solidFill>
                <a:effectLst/>
                <a:latin typeface="Arial" panose="020B0604020202020204" pitchFamily="34" charset="0"/>
                <a:cs typeface="Arial" panose="020B0604020202020204" pitchFamily="34" charset="0"/>
              </a:rPr>
              <a:t>Explanation: In this example, the initiation of intimate actions serves as a nonverbal cue indicating interest and consent for further physical interaction. Both partners engage in mutual exploration and affectionate gestures, signaling consent and mutual desire for intimacy.</a:t>
            </a:r>
          </a:p>
          <a:p>
            <a:pPr algn="l"/>
            <a:r>
              <a:rPr lang="en-US" sz="1200" b="0" i="0" dirty="0">
                <a:solidFill>
                  <a:srgbClr val="0D0D0D"/>
                </a:solidFill>
                <a:effectLst/>
                <a:latin typeface="Arial" panose="020B0604020202020204" pitchFamily="34" charset="0"/>
                <a:cs typeface="Arial" panose="020B0604020202020204" pitchFamily="34" charset="0"/>
              </a:rPr>
              <a:t>In both instances, nonverbal cues play a crucial role in communicating consent for sexual acts. These cues, which include physical responses, body language, and initiation of intimate actions, effectively convey interest, comfort, and willingness to engage in sexual activity without the need for explicit verbal communication. It's essential for partners to be attuned to these nonverbal signals and to engage in ongoing communication to ensure mutual understanding and respect throughout the sexual encounter.</a:t>
            </a:r>
          </a:p>
          <a:p>
            <a:endParaRPr lang="en-US" sz="1200" b="0" i="0" dirty="0">
              <a:solidFill>
                <a:srgbClr val="0D0D0D"/>
              </a:solidFill>
              <a:effectLst/>
              <a:latin typeface="Arial" panose="020B0604020202020204" pitchFamily="34" charset="0"/>
              <a:cs typeface="Arial" panose="020B0604020202020204" pitchFamily="34" charset="0"/>
            </a:endParaRPr>
          </a:p>
          <a:p>
            <a:pPr algn="l"/>
            <a:r>
              <a:rPr lang="en-US" sz="1200" b="1" i="0" dirty="0">
                <a:solidFill>
                  <a:srgbClr val="0D0D0D"/>
                </a:solidFill>
                <a:effectLst/>
                <a:latin typeface="Arial" panose="020B0604020202020204" pitchFamily="34" charset="0"/>
                <a:cs typeface="Arial" panose="020B0604020202020204" pitchFamily="34" charset="0"/>
              </a:rPr>
              <a:t>Importance of Consent:</a:t>
            </a:r>
            <a:endParaRPr lang="en-US" sz="1200" b="0" i="0" dirty="0">
              <a:solidFill>
                <a:srgbClr val="0D0D0D"/>
              </a:solidFill>
              <a:effectLst/>
              <a:latin typeface="Arial" panose="020B0604020202020204" pitchFamily="34" charset="0"/>
              <a:cs typeface="Arial" panose="020B0604020202020204" pitchFamily="34" charset="0"/>
            </a:endParaRPr>
          </a:p>
          <a:p>
            <a:pPr algn="l">
              <a:buFont typeface="Arial" panose="020B0604020202020204" pitchFamily="34" charset="0"/>
              <a:buChar char="•"/>
            </a:pPr>
            <a:r>
              <a:rPr lang="en-US" sz="1200" b="0" i="0" dirty="0">
                <a:solidFill>
                  <a:srgbClr val="0D0D0D"/>
                </a:solidFill>
                <a:effectLst/>
                <a:latin typeface="Arial" panose="020B0604020202020204" pitchFamily="34" charset="0"/>
                <a:cs typeface="Arial" panose="020B0604020202020204" pitchFamily="34" charset="0"/>
              </a:rPr>
              <a:t>Consent is essential in civil rights investigations, particularly in cases involving allegations of sexual harassment, assault, discrimination, or other forms of misconduct. It establishes the boundaries of permissible behavior and helps define what is acceptable and appropriate conduct in educational settings.</a:t>
            </a:r>
          </a:p>
          <a:p>
            <a:pPr algn="l"/>
            <a:endParaRPr lang="en-US" sz="1200" dirty="0">
              <a:latin typeface="Arial" panose="020B0604020202020204" pitchFamily="34" charset="0"/>
              <a:cs typeface="Arial" panose="020B0604020202020204" pitchFamily="34" charset="0"/>
            </a:endParaRPr>
          </a:p>
          <a:p>
            <a:pPr algn="l"/>
            <a:endParaRPr lang="en-US" sz="1200" dirty="0">
              <a:latin typeface="Arial" panose="020B0604020202020204" pitchFamily="34" charset="0"/>
              <a:cs typeface="Arial" panose="020B0604020202020204" pitchFamily="34" charset="0"/>
            </a:endParaRPr>
          </a:p>
          <a:p>
            <a:pPr algn="l"/>
            <a:endParaRPr lang="en-US" sz="1200" baseline="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74BB74E-7908-8B9E-0FE0-990DFC657F5D}"/>
              </a:ext>
            </a:extLst>
          </p:cNvPr>
          <p:cNvSpPr>
            <a:spLocks noGrp="1"/>
          </p:cNvSpPr>
          <p:nvPr>
            <p:ph type="sldNum" sz="quarter" idx="10"/>
          </p:nvPr>
        </p:nvSpPr>
        <p:spPr/>
        <p:txBody>
          <a:bodyPr/>
          <a:lstStyle/>
          <a:p>
            <a:fld id="{1A039E17-BEEE-45B0-A1B7-830DEB7C1347}" type="slidenum">
              <a:rPr lang="en-US" smtClean="0">
                <a:solidFill>
                  <a:prstClr val="black"/>
                </a:solidFill>
              </a:rPr>
              <a:pPr/>
              <a:t>66</a:t>
            </a:fld>
            <a:endParaRPr lang="en-US">
              <a:solidFill>
                <a:prstClr val="black"/>
              </a:solidFill>
            </a:endParaRPr>
          </a:p>
        </p:txBody>
      </p:sp>
    </p:spTree>
    <p:extLst>
      <p:ext uri="{BB962C8B-B14F-4D97-AF65-F5344CB8AC3E}">
        <p14:creationId xmlns:p14="http://schemas.microsoft.com/office/powerpoint/2010/main" val="32938550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dirty="0">
                <a:solidFill>
                  <a:schemeClr val="tx1"/>
                </a:solidFill>
                <a:latin typeface="Arial" panose="020B0604020202020204" pitchFamily="34" charset="0"/>
                <a:cs typeface="Arial" panose="020B0604020202020204" pitchFamily="34" charset="0"/>
              </a:rPr>
              <a:t>What are the key elements?</a:t>
            </a:r>
          </a:p>
          <a:p>
            <a:pPr algn="l"/>
            <a:r>
              <a:rPr lang="en-US" b="1" dirty="0">
                <a:solidFill>
                  <a:schemeClr val="tx1"/>
                </a:solidFill>
                <a:latin typeface="Arial" panose="020B0604020202020204" pitchFamily="34" charset="0"/>
                <a:cs typeface="Arial" panose="020B0604020202020204" pitchFamily="34" charset="0"/>
              </a:rPr>
              <a:t>Group discussion.</a:t>
            </a: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67</a:t>
            </a:fld>
            <a:endParaRPr lang="en-US">
              <a:solidFill>
                <a:prstClr val="black"/>
              </a:solidFill>
            </a:endParaRPr>
          </a:p>
        </p:txBody>
      </p:sp>
    </p:spTree>
    <p:extLst>
      <p:ext uri="{BB962C8B-B14F-4D97-AF65-F5344CB8AC3E}">
        <p14:creationId xmlns:p14="http://schemas.microsoft.com/office/powerpoint/2010/main" val="261325556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47435-6470-8EF0-2FAF-19FB2132D8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0BB1E8-E4E3-68C1-3CD0-B658FBAE86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F89CB4-3CE6-C62D-A89E-D7847D6D5675}"/>
              </a:ext>
            </a:extLst>
          </p:cNvPr>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AKA Voluntary</a:t>
            </a:r>
            <a:r>
              <a:rPr lang="en-US" dirty="0">
                <a:latin typeface="Arial" panose="020B0604020202020204" pitchFamily="34" charset="0"/>
                <a:cs typeface="Arial" panose="020B0604020202020204" pitchFamily="34" charset="0"/>
              </a:rPr>
              <a:t>:</a:t>
            </a:r>
          </a:p>
          <a:p>
            <a:pPr marL="171450" indent="-171450">
              <a:buFont typeface="Arial"/>
              <a:buChar char="•"/>
            </a:pPr>
            <a:r>
              <a:rPr lang="en-US" dirty="0">
                <a:latin typeface="Arial" panose="020B0604020202020204" pitchFamily="34" charset="0"/>
                <a:cs typeface="Arial" panose="020B0604020202020204" pitchFamily="34" charset="0"/>
              </a:rPr>
              <a:t>Consent must be given freely and without any form of coercion, manipulation, or pressure. It should not be obtained through threats, force, or the abuse of power (e.g., in cases involving supervisors and subordinates).</a:t>
            </a:r>
            <a:endParaRPr lang="en-US" dirty="0">
              <a:latin typeface="Arial" panose="020B0604020202020204" pitchFamily="34" charset="0"/>
              <a:ea typeface="Calibri"/>
              <a:cs typeface="Arial" panose="020B0604020202020204" pitchFamily="34" charset="0"/>
            </a:endParaRPr>
          </a:p>
          <a:p>
            <a:pPr marL="171450" indent="-171450">
              <a:buFont typeface="Arial"/>
              <a:buChar char="•"/>
            </a:pPr>
            <a:r>
              <a:rPr lang="en-US" dirty="0">
                <a:latin typeface="Arial" panose="020B0604020202020204" pitchFamily="34" charset="0"/>
                <a:cs typeface="Arial" panose="020B0604020202020204" pitchFamily="34" charset="0"/>
              </a:rPr>
              <a:t>A person is not able to consent if they are under duress or if they are coerced into agreeing to something they are not comfortable with.</a:t>
            </a:r>
            <a:endParaRPr lang="en-US" dirty="0">
              <a:latin typeface="Arial" panose="020B0604020202020204" pitchFamily="34" charset="0"/>
              <a:ea typeface="Calibri"/>
              <a:cs typeface="Arial" panose="020B0604020202020204" pitchFamily="34" charset="0"/>
            </a:endParaRPr>
          </a:p>
          <a:p>
            <a:pPr algn="l"/>
            <a:endParaRPr lang="en-US" dirty="0">
              <a:solidFill>
                <a:schemeClr val="tx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5C4F379-EA95-E3C9-5E09-24CECD6F31A3}"/>
              </a:ext>
            </a:extLst>
          </p:cNvPr>
          <p:cNvSpPr>
            <a:spLocks noGrp="1"/>
          </p:cNvSpPr>
          <p:nvPr>
            <p:ph type="sldNum" sz="quarter" idx="10"/>
          </p:nvPr>
        </p:nvSpPr>
        <p:spPr/>
        <p:txBody>
          <a:bodyPr/>
          <a:lstStyle/>
          <a:p>
            <a:fld id="{1A039E17-BEEE-45B0-A1B7-830DEB7C1347}" type="slidenum">
              <a:rPr lang="en-US" smtClean="0">
                <a:solidFill>
                  <a:prstClr val="black"/>
                </a:solidFill>
              </a:rPr>
              <a:pPr/>
              <a:t>68</a:t>
            </a:fld>
            <a:endParaRPr lang="en-US">
              <a:solidFill>
                <a:prstClr val="black"/>
              </a:solidFill>
            </a:endParaRPr>
          </a:p>
        </p:txBody>
      </p:sp>
    </p:spTree>
    <p:extLst>
      <p:ext uri="{BB962C8B-B14F-4D97-AF65-F5344CB8AC3E}">
        <p14:creationId xmlns:p14="http://schemas.microsoft.com/office/powerpoint/2010/main" val="211424421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05607-730F-84D0-B5E1-CCB86C02B8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6DA3E8-45FD-14AC-6C05-1428EDEA45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F04031-DCBE-72E9-6A42-2D967CFD06AC}"/>
              </a:ext>
            </a:extLst>
          </p:cNvPr>
          <p:cNvSpPr>
            <a:spLocks noGrp="1"/>
          </p:cNvSpPr>
          <p:nvPr>
            <p:ph type="body" idx="1"/>
          </p:nvPr>
        </p:nvSpPr>
        <p:spPr/>
        <p:txBody>
          <a:bodyPr/>
          <a:lstStyle/>
          <a:p>
            <a:pPr algn="l"/>
            <a:r>
              <a:rPr lang="en-US" b="1" dirty="0">
                <a:latin typeface="Arial" panose="020B0604020202020204" pitchFamily="34" charset="0"/>
                <a:cs typeface="Arial" panose="020B0604020202020204" pitchFamily="34" charset="0"/>
              </a:rPr>
              <a:t>AKA Informed</a:t>
            </a:r>
            <a:r>
              <a:rPr lang="en-US" dirty="0">
                <a:latin typeface="Arial" panose="020B0604020202020204" pitchFamily="34" charset="0"/>
                <a:cs typeface="Arial" panose="020B0604020202020204" pitchFamily="34" charset="0"/>
              </a:rPr>
              <a:t>:</a:t>
            </a:r>
          </a:p>
          <a:p>
            <a:pPr marL="171450" indent="-171450">
              <a:buFont typeface="Arial"/>
              <a:buChar char="•"/>
            </a:pPr>
            <a:r>
              <a:rPr lang="en-US" dirty="0">
                <a:latin typeface="Arial" panose="020B0604020202020204" pitchFamily="34" charset="0"/>
                <a:cs typeface="Arial" panose="020B0604020202020204" pitchFamily="34" charset="0"/>
              </a:rPr>
              <a:t>Consent is meaningful only when the person fully understands what they are agreeing to. This means they must be aware of the nature of the act or activity and what it entails.</a:t>
            </a:r>
            <a:endParaRPr lang="en-US" dirty="0">
              <a:latin typeface="Arial" panose="020B0604020202020204" pitchFamily="34" charset="0"/>
              <a:ea typeface="Calibri"/>
              <a:cs typeface="Arial" panose="020B0604020202020204" pitchFamily="34" charset="0"/>
            </a:endParaRPr>
          </a:p>
          <a:p>
            <a:pPr marL="171450" indent="-171450">
              <a:buFont typeface="Arial"/>
              <a:buChar char="•"/>
            </a:pPr>
            <a:r>
              <a:rPr lang="en-US" dirty="0">
                <a:latin typeface="Arial" panose="020B0604020202020204" pitchFamily="34" charset="0"/>
                <a:cs typeface="Arial" panose="020B0604020202020204" pitchFamily="34" charset="0"/>
              </a:rPr>
              <a:t>It involves knowing the possible consequences or risks associated with the action. For example, agreeing to sexual activity requires an understanding of what will happen physically and emotionally, as well as potential health or legal implications.</a:t>
            </a:r>
            <a:endParaRPr lang="en-US" dirty="0">
              <a:latin typeface="Arial" panose="020B0604020202020204" pitchFamily="34" charset="0"/>
              <a:ea typeface="Calibri"/>
              <a:cs typeface="Arial" panose="020B0604020202020204" pitchFamily="34" charset="0"/>
            </a:endParaRPr>
          </a:p>
          <a:p>
            <a:pPr algn="l"/>
            <a:endParaRPr lang="en-US" b="1" dirty="0">
              <a:solidFill>
                <a:schemeClr val="tx1"/>
              </a:solidFill>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The "Informed Decision" Analogy (Making a Choice with All the Facts)</a:t>
            </a:r>
          </a:p>
          <a:p>
            <a:r>
              <a:rPr lang="en-US" dirty="0">
                <a:latin typeface="Arial" panose="020B0604020202020204" pitchFamily="34" charset="0"/>
                <a:cs typeface="Arial" panose="020B0604020202020204" pitchFamily="34" charset="0"/>
              </a:rPr>
              <a:t>Imagine you’re deciding what to eat at a restaurant: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The Menu</a:t>
            </a:r>
            <a:r>
              <a:rPr lang="en-US" dirty="0">
                <a:latin typeface="Arial" panose="020B0604020202020204" pitchFamily="34" charset="0"/>
                <a:cs typeface="Arial" panose="020B0604020202020204" pitchFamily="34" charset="0"/>
              </a:rPr>
              <a:t>: You look at the menu, and it has all the details about the food — what ingredients are in each dish, how it’s prepared, and what it tastes like. This is similar to knowing exactly what you’re agreeing to before giving consent. You are being given all the facts.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Making an Informed Choice</a:t>
            </a:r>
            <a:r>
              <a:rPr lang="en-US" dirty="0">
                <a:latin typeface="Arial" panose="020B0604020202020204" pitchFamily="34" charset="0"/>
                <a:cs typeface="Arial" panose="020B0604020202020204" pitchFamily="34" charset="0"/>
              </a:rPr>
              <a:t>: You can’t make an informed decision if the menu doesn’t give you the full picture. If the waiter only tells you part of the ingredients and leaves out important details (like something you might be allergic to), you might be making a decision without the full information. Similarly, with consent, the person must be given </a:t>
            </a:r>
            <a:r>
              <a:rPr lang="en-US" b="1" dirty="0">
                <a:latin typeface="Arial" panose="020B0604020202020204" pitchFamily="34" charset="0"/>
                <a:cs typeface="Arial" panose="020B0604020202020204" pitchFamily="34" charset="0"/>
              </a:rPr>
              <a:t>all relevant information</a:t>
            </a:r>
            <a:r>
              <a:rPr lang="en-US" dirty="0">
                <a:latin typeface="Arial" panose="020B0604020202020204" pitchFamily="34" charset="0"/>
                <a:cs typeface="Arial" panose="020B0604020202020204" pitchFamily="34" charset="0"/>
              </a:rPr>
              <a:t> about what will happen, so they can make a fully informed decision.</a:t>
            </a:r>
          </a:p>
          <a:p>
            <a:pPr>
              <a:buFont typeface="Arial" panose="020B0604020202020204" pitchFamily="34" charset="0"/>
              <a:buChar char="•"/>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Key Points for Informed Consent:</a:t>
            </a:r>
          </a:p>
          <a:p>
            <a:pPr>
              <a:buFont typeface="+mj-lt"/>
              <a:buAutoNum type="arabicPeriod"/>
            </a:pPr>
            <a:r>
              <a:rPr lang="en-US" b="1" dirty="0">
                <a:latin typeface="Arial" panose="020B0604020202020204" pitchFamily="34" charset="0"/>
                <a:cs typeface="Arial" panose="020B0604020202020204" pitchFamily="34" charset="0"/>
              </a:rPr>
              <a:t>Full Disclosure</a:t>
            </a:r>
            <a:r>
              <a:rPr lang="en-US" dirty="0">
                <a:latin typeface="Arial" panose="020B0604020202020204" pitchFamily="34" charset="0"/>
                <a:cs typeface="Arial" panose="020B0604020202020204" pitchFamily="34" charset="0"/>
              </a:rPr>
              <a:t>: Just like with the menu, the person needs to be fully informed about what’s happening, including any risks or details they need to know before agreeing.</a:t>
            </a:r>
          </a:p>
          <a:p>
            <a:pPr>
              <a:buFont typeface="+mj-lt"/>
              <a:buAutoNum type="arabicPeriod"/>
            </a:pPr>
            <a:r>
              <a:rPr lang="en-US" b="1" dirty="0">
                <a:latin typeface="Arial" panose="020B0604020202020204" pitchFamily="34" charset="0"/>
                <a:cs typeface="Arial" panose="020B0604020202020204" pitchFamily="34" charset="0"/>
              </a:rPr>
              <a:t>No Surprises</a:t>
            </a:r>
            <a:r>
              <a:rPr lang="en-US" dirty="0">
                <a:latin typeface="Arial" panose="020B0604020202020204" pitchFamily="34" charset="0"/>
                <a:cs typeface="Arial" panose="020B0604020202020204" pitchFamily="34" charset="0"/>
              </a:rPr>
              <a:t>: If you agree to a certain dish, but then find out it’s made with ingredients you didn’t expect (or might be allergic to), it’s not an informed choice. Similarly, with consent, if important details are hidden or withheld, it’s not truly informed.</a:t>
            </a:r>
          </a:p>
          <a:p>
            <a:pPr>
              <a:buFont typeface="+mj-lt"/>
              <a:buAutoNum type="arabicPeriod"/>
            </a:pPr>
            <a:r>
              <a:rPr lang="en-US" b="1" dirty="0">
                <a:latin typeface="Arial" panose="020B0604020202020204" pitchFamily="34" charset="0"/>
                <a:cs typeface="Arial" panose="020B0604020202020204" pitchFamily="34" charset="0"/>
              </a:rPr>
              <a:t>Understanding</a:t>
            </a:r>
            <a:r>
              <a:rPr lang="en-US" dirty="0">
                <a:latin typeface="Arial" panose="020B0604020202020204" pitchFamily="34" charset="0"/>
                <a:cs typeface="Arial" panose="020B0604020202020204" pitchFamily="34" charset="0"/>
              </a:rPr>
              <a:t>: Just like you need to understand the menu and its ingredients, a person needs to understand what they’re consenting to. This means ensuring they’re in a clear, sober state, and are able to ask questions and get answers.</a:t>
            </a:r>
          </a:p>
          <a:p>
            <a:r>
              <a:rPr lang="en-US" b="1" dirty="0">
                <a:latin typeface="Arial" panose="020B0604020202020204" pitchFamily="34" charset="0"/>
                <a:cs typeface="Arial" panose="020B0604020202020204" pitchFamily="34" charset="0"/>
              </a:rPr>
              <a:t>Message</a:t>
            </a:r>
            <a:r>
              <a:rPr lang="en-US" dirty="0">
                <a:latin typeface="Arial" panose="020B0604020202020204" pitchFamily="34" charset="0"/>
                <a:cs typeface="Arial" panose="020B0604020202020204" pitchFamily="34" charset="0"/>
              </a:rPr>
              <a:t>: For consent to be informed, it’s like making a decision after reading the entire menu. The person must know exactly what they are agreeing to, with no hidden details, so they can choose freely and knowingly.</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Simple Example:</a:t>
            </a:r>
          </a:p>
          <a:p>
            <a:pPr>
              <a:buFont typeface="Arial" panose="020B0604020202020204" pitchFamily="34" charset="0"/>
              <a:buChar char="•"/>
            </a:pPr>
            <a:r>
              <a:rPr lang="en-US" dirty="0">
                <a:latin typeface="Arial" panose="020B0604020202020204" pitchFamily="34" charset="0"/>
                <a:cs typeface="Arial" panose="020B0604020202020204" pitchFamily="34" charset="0"/>
              </a:rPr>
              <a:t>If someone asks you to go to a party and you’re not told that it’s a surprise party with a lot of people you don’t know, that’s not fully informed consent. You can’t make a true decision without all the details. Informed consent means they have given you all the facts, and you can make an educated decision.</a:t>
            </a:r>
          </a:p>
          <a:p>
            <a:r>
              <a:rPr lang="en-US" dirty="0">
                <a:latin typeface="Arial" panose="020B0604020202020204" pitchFamily="34" charset="0"/>
                <a:cs typeface="Arial" panose="020B0604020202020204" pitchFamily="34" charset="0"/>
              </a:rPr>
              <a:t>This analogy helps to make the concept of </a:t>
            </a:r>
            <a:r>
              <a:rPr lang="en-US" b="1" dirty="0">
                <a:latin typeface="Arial" panose="020B0604020202020204" pitchFamily="34" charset="0"/>
                <a:cs typeface="Arial" panose="020B0604020202020204" pitchFamily="34" charset="0"/>
              </a:rPr>
              <a:t>informed consent</a:t>
            </a:r>
            <a:r>
              <a:rPr lang="en-US" dirty="0">
                <a:latin typeface="Arial" panose="020B0604020202020204" pitchFamily="34" charset="0"/>
                <a:cs typeface="Arial" panose="020B0604020202020204" pitchFamily="34" charset="0"/>
              </a:rPr>
              <a:t> relatable and clear for anyone, showing that it’s about </a:t>
            </a:r>
            <a:r>
              <a:rPr lang="en-US" b="1" dirty="0">
                <a:latin typeface="Arial" panose="020B0604020202020204" pitchFamily="34" charset="0"/>
                <a:cs typeface="Arial" panose="020B0604020202020204" pitchFamily="34" charset="0"/>
              </a:rPr>
              <a:t>knowing all the details</a:t>
            </a:r>
            <a:r>
              <a:rPr lang="en-US" dirty="0">
                <a:latin typeface="Arial" panose="020B0604020202020204" pitchFamily="34" charset="0"/>
                <a:cs typeface="Arial" panose="020B0604020202020204" pitchFamily="34" charset="0"/>
              </a:rPr>
              <a:t> before agreeing to something.</a:t>
            </a:r>
          </a:p>
          <a:p>
            <a:pPr algn="l"/>
            <a:endParaRPr lang="en-US" b="1" dirty="0">
              <a:solidFill>
                <a:schemeClr val="tx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1762476-75DE-D61E-F3BC-F37421E14F93}"/>
              </a:ext>
            </a:extLst>
          </p:cNvPr>
          <p:cNvSpPr>
            <a:spLocks noGrp="1"/>
          </p:cNvSpPr>
          <p:nvPr>
            <p:ph type="sldNum" sz="quarter" idx="10"/>
          </p:nvPr>
        </p:nvSpPr>
        <p:spPr/>
        <p:txBody>
          <a:bodyPr/>
          <a:lstStyle/>
          <a:p>
            <a:fld id="{1A039E17-BEEE-45B0-A1B7-830DEB7C1347}" type="slidenum">
              <a:rPr lang="en-US" smtClean="0">
                <a:solidFill>
                  <a:prstClr val="black"/>
                </a:solidFill>
              </a:rPr>
              <a:pPr/>
              <a:t>69</a:t>
            </a:fld>
            <a:endParaRPr lang="en-US">
              <a:solidFill>
                <a:prstClr val="black"/>
              </a:solidFill>
            </a:endParaRPr>
          </a:p>
        </p:txBody>
      </p:sp>
    </p:spTree>
    <p:extLst>
      <p:ext uri="{BB962C8B-B14F-4D97-AF65-F5344CB8AC3E}">
        <p14:creationId xmlns:p14="http://schemas.microsoft.com/office/powerpoint/2010/main" val="94077972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CFDCC-F4DF-A169-A1E6-142EDD6E01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74301F-6D25-2E13-117F-C9A5AB236F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FD098A-B4D9-1AE6-D7F1-36C0339272E9}"/>
              </a:ext>
            </a:extLst>
          </p:cNvPr>
          <p:cNvSpPr>
            <a:spLocks noGrp="1"/>
          </p:cNvSpPr>
          <p:nvPr>
            <p:ph type="body" idx="1"/>
          </p:nvPr>
        </p:nvSpPr>
        <p:spPr/>
        <p:txBody>
          <a:bodyPr/>
          <a:lstStyle/>
          <a:p>
            <a:pPr algn="l"/>
            <a:r>
              <a:rPr lang="en-US" b="1" dirty="0"/>
              <a:t>AKA Unambiguous</a:t>
            </a:r>
            <a:r>
              <a:rPr lang="en-US" dirty="0"/>
              <a:t>:</a:t>
            </a:r>
          </a:p>
          <a:p>
            <a:pPr marL="171450" indent="-171450">
              <a:buFont typeface="Arial"/>
              <a:buChar char="•"/>
            </a:pPr>
            <a:r>
              <a:rPr lang="en-US" dirty="0"/>
              <a:t>Consent must be clear and explicit; it cannot be inferred from silence or non-verbal cues alone. Ambiguity, hesitation, or a lack of enthusiastic agreement is not consent.</a:t>
            </a:r>
          </a:p>
          <a:p>
            <a:pPr marL="171450" indent="-171450">
              <a:buFont typeface="Arial"/>
              <a:buChar char="•"/>
            </a:pPr>
            <a:r>
              <a:rPr lang="en-US" dirty="0"/>
              <a:t>Verbal "yes" or other clear affirmations are typically required, although non-verbal cues (such as enthusiastic participation) can also be part of consent, depending on the context.</a:t>
            </a:r>
          </a:p>
          <a:p>
            <a:pPr algn="l"/>
            <a:endParaRPr lang="en-US" b="1" dirty="0">
              <a:solidFill>
                <a:schemeClr val="tx1"/>
              </a:solidFill>
              <a:latin typeface="Arial" panose="020B0604020202020204" pitchFamily="34" charset="0"/>
              <a:cs typeface="Arial" panose="020B0604020202020204" pitchFamily="34" charset="0"/>
            </a:endParaRPr>
          </a:p>
          <a:p>
            <a:r>
              <a:rPr lang="en-US" dirty="0"/>
              <a:t>An easy way to explain </a:t>
            </a:r>
            <a:r>
              <a:rPr lang="en-US" b="1" dirty="0"/>
              <a:t>"unambiguous"</a:t>
            </a:r>
            <a:r>
              <a:rPr lang="en-US" dirty="0"/>
              <a:t> consent is to compare it to </a:t>
            </a:r>
            <a:r>
              <a:rPr lang="en-US" b="1" dirty="0"/>
              <a:t>clear communication</a:t>
            </a:r>
            <a:r>
              <a:rPr lang="en-US" dirty="0"/>
              <a:t>—where there is </a:t>
            </a:r>
            <a:r>
              <a:rPr lang="en-US" b="1" dirty="0"/>
              <a:t>no confusion</a:t>
            </a:r>
            <a:r>
              <a:rPr lang="en-US" dirty="0"/>
              <a:t> about whether someone is agreeing or not.</a:t>
            </a:r>
          </a:p>
          <a:p>
            <a:r>
              <a:rPr lang="en-US" b="1" dirty="0"/>
              <a:t>The "Yes Means Yes" Analogy</a:t>
            </a:r>
          </a:p>
          <a:p>
            <a:r>
              <a:rPr lang="en-US" dirty="0"/>
              <a:t>Imagine you’re playing a game where you need to agree on the rules. If someone says “I guess” or “I don’t know,” that’s not a clear or unambiguous agreement—it’s uncertain, and you’re not sure if they actually want to play the game.</a:t>
            </a:r>
          </a:p>
          <a:p>
            <a:pPr>
              <a:buFont typeface="Arial" panose="020B0604020202020204" pitchFamily="34" charset="0"/>
              <a:buChar char="•"/>
            </a:pPr>
            <a:r>
              <a:rPr lang="en-US" b="1" dirty="0"/>
              <a:t>Clear Yes</a:t>
            </a:r>
            <a:r>
              <a:rPr lang="en-US" dirty="0"/>
              <a:t>: If someone says “Yes! I want to play the game,” it’s obvious that they want to play, and there’s no confusion.</a:t>
            </a:r>
          </a:p>
          <a:p>
            <a:pPr>
              <a:buFont typeface="Arial" panose="020B0604020202020204" pitchFamily="34" charset="0"/>
              <a:buChar char="•"/>
            </a:pPr>
            <a:r>
              <a:rPr lang="en-US" b="1" dirty="0"/>
              <a:t>Unclear Response</a:t>
            </a:r>
            <a:r>
              <a:rPr lang="en-US" dirty="0"/>
              <a:t>: If they say “Maybe” or “I’m not sure,” that’s not an unambiguous “Yes.” It leaves room for doubt, and you don’t know if they truly want to play.</a:t>
            </a:r>
          </a:p>
          <a:p>
            <a:r>
              <a:rPr lang="en-US" b="1" dirty="0"/>
              <a:t>Key Points for Unambiguous Consent:</a:t>
            </a:r>
          </a:p>
          <a:p>
            <a:pPr>
              <a:buFont typeface="+mj-lt"/>
              <a:buAutoNum type="arabicPeriod"/>
            </a:pPr>
            <a:r>
              <a:rPr lang="en-US" b="1" dirty="0"/>
              <a:t>Clear and Direct</a:t>
            </a:r>
            <a:r>
              <a:rPr lang="en-US" dirty="0"/>
              <a:t>: Unambiguous consent means the person says "Yes" without hesitation, confusion, or uncertainty. Their words and body language should match.</a:t>
            </a:r>
          </a:p>
          <a:p>
            <a:pPr>
              <a:buFont typeface="+mj-lt"/>
              <a:buAutoNum type="arabicPeriod"/>
            </a:pPr>
            <a:r>
              <a:rPr lang="en-US" b="1" dirty="0"/>
              <a:t>No Mixed Signals</a:t>
            </a:r>
            <a:r>
              <a:rPr lang="en-US" dirty="0"/>
              <a:t>: A person giving unambiguous consent should not be sending mixed signals. If someone says “Maybe” or “I don’t know,” or acts unsure, that’s not clear consent—it’s ambiguous.</a:t>
            </a:r>
          </a:p>
          <a:p>
            <a:pPr>
              <a:buFont typeface="+mj-lt"/>
              <a:buAutoNum type="arabicPeriod"/>
            </a:pPr>
            <a:r>
              <a:rPr lang="en-US" b="1" dirty="0"/>
              <a:t>Non-Verbal Cues</a:t>
            </a:r>
            <a:r>
              <a:rPr lang="en-US" dirty="0"/>
              <a:t>: Unambiguous consent can also be shown through clear body language, like nodding enthusiastically or giving a thumbs up. If they look uncomfortable or avoid eye contact, that’s not unambiguous consent.</a:t>
            </a:r>
          </a:p>
          <a:p>
            <a:r>
              <a:rPr lang="en-US" b="1" dirty="0"/>
              <a:t>Message</a:t>
            </a:r>
            <a:r>
              <a:rPr lang="en-US" dirty="0"/>
              <a:t>: Unambiguous consent is like a clear “Yes!” with no hesitation or confusion. There’s no doubt about whether the person wants to proceed.</a:t>
            </a:r>
          </a:p>
          <a:p>
            <a:endParaRPr lang="en-US" dirty="0"/>
          </a:p>
          <a:p>
            <a:r>
              <a:rPr lang="en-US" b="1" dirty="0"/>
              <a:t>Simple Example:</a:t>
            </a:r>
          </a:p>
          <a:p>
            <a:pPr>
              <a:buFont typeface="Arial" panose="020B0604020202020204" pitchFamily="34" charset="0"/>
              <a:buChar char="•"/>
            </a:pPr>
            <a:r>
              <a:rPr lang="en-US" dirty="0"/>
              <a:t>Imagine you're asking a friend if they want to go to a movie. If they say “I guess” or “I’m not sure,” that’s not a clear, unambiguous “Yes” to going. You need a clear “Yes!” to know they actually want to go.</a:t>
            </a:r>
          </a:p>
          <a:p>
            <a:r>
              <a:rPr lang="en-US" dirty="0"/>
              <a:t>This analogy helps show that </a:t>
            </a:r>
            <a:r>
              <a:rPr lang="en-US" b="1" dirty="0"/>
              <a:t>unambiguous consent</a:t>
            </a:r>
            <a:r>
              <a:rPr lang="en-US" dirty="0"/>
              <a:t> means there should be no confusion about whether someone is agreeing—it’s a </a:t>
            </a:r>
            <a:r>
              <a:rPr lang="en-US" b="1" dirty="0"/>
              <a:t>clear, direct, and enthusiastic</a:t>
            </a:r>
            <a:r>
              <a:rPr lang="en-US" dirty="0"/>
              <a:t> agreement without any mixed signals.</a:t>
            </a:r>
          </a:p>
          <a:p>
            <a:pPr algn="l"/>
            <a:endParaRPr lang="en-US" b="1" dirty="0">
              <a:solidFill>
                <a:schemeClr val="tx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4DB94FE-D855-09E3-2E2F-912A20EEE815}"/>
              </a:ext>
            </a:extLst>
          </p:cNvPr>
          <p:cNvSpPr>
            <a:spLocks noGrp="1"/>
          </p:cNvSpPr>
          <p:nvPr>
            <p:ph type="sldNum" sz="quarter" idx="10"/>
          </p:nvPr>
        </p:nvSpPr>
        <p:spPr/>
        <p:txBody>
          <a:bodyPr/>
          <a:lstStyle/>
          <a:p>
            <a:fld id="{1A039E17-BEEE-45B0-A1B7-830DEB7C1347}" type="slidenum">
              <a:rPr lang="en-US" smtClean="0">
                <a:solidFill>
                  <a:prstClr val="black"/>
                </a:solidFill>
              </a:rPr>
              <a:pPr/>
              <a:t>70</a:t>
            </a:fld>
            <a:endParaRPr lang="en-US">
              <a:solidFill>
                <a:prstClr val="black"/>
              </a:solidFill>
            </a:endParaRPr>
          </a:p>
        </p:txBody>
      </p:sp>
    </p:spTree>
    <p:extLst>
      <p:ext uri="{BB962C8B-B14F-4D97-AF65-F5344CB8AC3E}">
        <p14:creationId xmlns:p14="http://schemas.microsoft.com/office/powerpoint/2010/main" val="327431252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A896B-546D-C6E5-BAF1-6122DE512A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B87E50-F62C-9E6C-F1FF-3E8BBB2C57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E2FFFC-AB46-4161-0ED6-DD050F694254}"/>
              </a:ext>
            </a:extLst>
          </p:cNvPr>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AKA Ongoing and Revocable</a:t>
            </a:r>
            <a:r>
              <a:rPr lang="en-US" dirty="0">
                <a:latin typeface="Arial" panose="020B0604020202020204" pitchFamily="34" charset="0"/>
                <a:cs typeface="Arial" panose="020B0604020202020204" pitchFamily="34" charset="0"/>
              </a:rPr>
              <a:t>:</a:t>
            </a:r>
          </a:p>
          <a:p>
            <a:pPr marL="171450" indent="-171450">
              <a:buFont typeface="Arial"/>
              <a:buChar char="•"/>
            </a:pPr>
            <a:r>
              <a:rPr lang="en-US" dirty="0">
                <a:latin typeface="Arial" panose="020B0604020202020204" pitchFamily="34" charset="0"/>
                <a:cs typeface="Arial" panose="020B0604020202020204" pitchFamily="34" charset="0"/>
              </a:rPr>
              <a:t>Consent is not a one-time, permanent agreement. It can be withdrawn at any time during an interaction or activity. If one party decides to stop or retract their consent, that decision must be respected immediately.</a:t>
            </a:r>
            <a:endParaRPr lang="en-US" dirty="0">
              <a:latin typeface="Arial" panose="020B0604020202020204" pitchFamily="34" charset="0"/>
              <a:ea typeface="Calibri"/>
              <a:cs typeface="Arial" panose="020B0604020202020204" pitchFamily="34" charset="0"/>
            </a:endParaRPr>
          </a:p>
          <a:p>
            <a:pPr marL="171450" indent="-171450">
              <a:buFont typeface="Arial"/>
              <a:buChar char="•"/>
            </a:pPr>
            <a:r>
              <a:rPr lang="en-US" dirty="0">
                <a:latin typeface="Arial" panose="020B0604020202020204" pitchFamily="34" charset="0"/>
                <a:cs typeface="Arial" panose="020B0604020202020204" pitchFamily="34" charset="0"/>
              </a:rPr>
              <a:t>For example, during sexual activity, if one partner says "stop" or expresses discomfort, the other party is required to stop the activity immediately, regardless of prior consent.</a:t>
            </a:r>
          </a:p>
          <a:p>
            <a:pPr marL="171450" indent="-171450">
              <a:buFont typeface="Arial"/>
              <a:buChar char="•"/>
            </a:pPr>
            <a:endParaRPr lang="en-US" dirty="0">
              <a:latin typeface="Arial" panose="020B0604020202020204" pitchFamily="34" charset="0"/>
              <a:ea typeface="Calibri"/>
              <a:cs typeface="Arial" panose="020B0604020202020204" pitchFamily="34" charset="0"/>
            </a:endParaRPr>
          </a:p>
          <a:p>
            <a:r>
              <a:rPr lang="en-US" b="1" dirty="0">
                <a:latin typeface="Arial" panose="020B0604020202020204" pitchFamily="34" charset="0"/>
                <a:cs typeface="Arial" panose="020B0604020202020204" pitchFamily="34" charset="0"/>
              </a:rPr>
              <a:t>Revocable</a:t>
            </a:r>
            <a:r>
              <a:rPr lang="en-US" dirty="0">
                <a:latin typeface="Arial" panose="020B0604020202020204" pitchFamily="34" charset="0"/>
                <a:cs typeface="Arial" panose="020B0604020202020204" pitchFamily="34" charset="0"/>
              </a:rPr>
              <a:t> means something that can be changed, canceled, or taken back. In a T9 (Title IX) context, it refers to the idea that </a:t>
            </a:r>
            <a:r>
              <a:rPr lang="en-US" b="1" dirty="0">
                <a:latin typeface="Arial" panose="020B0604020202020204" pitchFamily="34" charset="0"/>
                <a:cs typeface="Arial" panose="020B0604020202020204" pitchFamily="34" charset="0"/>
              </a:rPr>
              <a:t>consent</a:t>
            </a:r>
            <a:r>
              <a:rPr lang="en-US" dirty="0">
                <a:latin typeface="Arial" panose="020B0604020202020204" pitchFamily="34" charset="0"/>
                <a:cs typeface="Arial" panose="020B0604020202020204" pitchFamily="34" charset="0"/>
              </a:rPr>
              <a:t> can be withdrawn at any time during an interaction or relationship.</a:t>
            </a:r>
          </a:p>
          <a:p>
            <a:r>
              <a:rPr lang="en-US" dirty="0">
                <a:latin typeface="Arial" panose="020B0604020202020204" pitchFamily="34" charset="0"/>
                <a:cs typeface="Arial" panose="020B0604020202020204" pitchFamily="34" charset="0"/>
              </a:rPr>
              <a:t>For example:</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Explanation</a:t>
            </a:r>
            <a:r>
              <a:rPr lang="en-US" dirty="0">
                <a:latin typeface="Arial" panose="020B0604020202020204" pitchFamily="34" charset="0"/>
                <a:cs typeface="Arial" panose="020B0604020202020204" pitchFamily="34" charset="0"/>
              </a:rPr>
              <a:t>: Consent is revocable, meaning that just because someone initially agreed to something, they can change their mind and revoke (take back) that consent at any point during the interaction.</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Imagine a situation where two students are engaging in an activity, and one of them initially agrees to participate. However, at any point, that person can say, "I don't want to do this anymore," and their consent is no longer valid. Even if they initially gave consent, it can be revoked, and the other person must respect their decision immediately.</a:t>
            </a:r>
          </a:p>
          <a:p>
            <a:r>
              <a:rPr lang="en-US" dirty="0">
                <a:latin typeface="Arial" panose="020B0604020202020204" pitchFamily="34" charset="0"/>
                <a:cs typeface="Arial" panose="020B0604020202020204" pitchFamily="34" charset="0"/>
              </a:rPr>
              <a:t>In a T9 investigation, it's important to understand and assess whether someone withdrew consent, and that any revocation of consent must be acknowledged as valid, no matter the timing.</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The "Car Ride" Analogy</a:t>
            </a:r>
          </a:p>
          <a:p>
            <a:r>
              <a:rPr lang="en-US" dirty="0">
                <a:latin typeface="Arial" panose="020B0604020202020204" pitchFamily="34" charset="0"/>
                <a:cs typeface="Arial" panose="020B0604020202020204" pitchFamily="34" charset="0"/>
              </a:rPr>
              <a:t>Imagine you're going on a car ride with a friend:</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Ongoing Consent</a:t>
            </a:r>
            <a:r>
              <a:rPr lang="en-US" dirty="0">
                <a:latin typeface="Arial" panose="020B0604020202020204" pitchFamily="34" charset="0"/>
                <a:cs typeface="Arial" panose="020B0604020202020204" pitchFamily="34" charset="0"/>
              </a:rPr>
              <a:t>: You agree to go for a ride, but just because you've started the trip doesn’t mean you can’t change your mind halfway through. Consent is ongoing, meaning it can be given at each step of the journey. If at any point you feel uncomfortable or want to stop, you can.</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If you get in the car and start driving, the driver has your consent for that journey. But if, halfway through, you want to stop or take a different route, your consent is still required at each moment, not just at the start.</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Revocable Consent</a:t>
            </a:r>
            <a:r>
              <a:rPr lang="en-US" dirty="0">
                <a:latin typeface="Arial" panose="020B0604020202020204" pitchFamily="34" charset="0"/>
                <a:cs typeface="Arial" panose="020B0604020202020204" pitchFamily="34" charset="0"/>
              </a:rPr>
              <a:t>: You can change your mind at any time. If you decide you don’t want to go anymore, you can ask the driver to pull over or turn back. Your consent to continue the ride can be revoked at any time, just like how consent can be taken back in any situation.</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Example</a:t>
            </a:r>
            <a:r>
              <a:rPr lang="en-US" dirty="0">
                <a:latin typeface="Arial" panose="020B0604020202020204" pitchFamily="34" charset="0"/>
                <a:cs typeface="Arial" panose="020B0604020202020204" pitchFamily="34" charset="0"/>
              </a:rPr>
              <a:t>: Even if you agreed to go for the ride, if you get uncomfortable or tired and want to stop, you can tell the driver to pull over. The ride doesn’t have to continue if you no longer want to be part of it.</a:t>
            </a:r>
          </a:p>
          <a:p>
            <a:pPr marL="457200" lvl="1" indent="0">
              <a:buFont typeface="Arial" panose="020B0604020202020204" pitchFamily="34" charse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Key Points for Ongoing and Revocable Consent:</a:t>
            </a:r>
          </a:p>
          <a:p>
            <a:pPr>
              <a:buFont typeface="+mj-lt"/>
              <a:buAutoNum type="arabicPeriod"/>
            </a:pPr>
            <a:r>
              <a:rPr lang="en-US" b="1" dirty="0">
                <a:latin typeface="Arial" panose="020B0604020202020204" pitchFamily="34" charset="0"/>
                <a:cs typeface="Arial" panose="020B0604020202020204" pitchFamily="34" charset="0"/>
              </a:rPr>
              <a:t>Ongoing</a:t>
            </a:r>
            <a:r>
              <a:rPr lang="en-US" dirty="0">
                <a:latin typeface="Arial" panose="020B0604020202020204" pitchFamily="34" charset="0"/>
                <a:cs typeface="Arial" panose="020B0604020202020204" pitchFamily="34" charset="0"/>
              </a:rPr>
              <a:t>: Just because you agreed to something earlier doesn’t mean your consent still stands for every moment. You need to be asked or check in regularly, and you can change your mind at any time.</a:t>
            </a:r>
          </a:p>
          <a:p>
            <a:pPr>
              <a:buFont typeface="+mj-lt"/>
              <a:buAutoNum type="arabicPeriod"/>
            </a:pPr>
            <a:r>
              <a:rPr lang="en-US" b="1" dirty="0">
                <a:latin typeface="Arial" panose="020B0604020202020204" pitchFamily="34" charset="0"/>
                <a:cs typeface="Arial" panose="020B0604020202020204" pitchFamily="34" charset="0"/>
              </a:rPr>
              <a:t>Revocable</a:t>
            </a:r>
            <a:r>
              <a:rPr lang="en-US" dirty="0">
                <a:latin typeface="Arial" panose="020B0604020202020204" pitchFamily="34" charset="0"/>
                <a:cs typeface="Arial" panose="020B0604020202020204" pitchFamily="34" charset="0"/>
              </a:rPr>
              <a:t>: You can stop the ride at any time, even if you've already started. Similarly, you can withdraw consent at any moment, even if you initially agreed to something.</a:t>
            </a:r>
          </a:p>
          <a:p>
            <a:r>
              <a:rPr lang="en-US" b="1" dirty="0">
                <a:latin typeface="Arial" panose="020B0604020202020204" pitchFamily="34" charset="0"/>
                <a:cs typeface="Arial" panose="020B0604020202020204" pitchFamily="34" charset="0"/>
              </a:rPr>
              <a:t>Message</a:t>
            </a:r>
            <a:r>
              <a:rPr lang="en-US" dirty="0">
                <a:latin typeface="Arial" panose="020B0604020202020204" pitchFamily="34" charset="0"/>
                <a:cs typeface="Arial" panose="020B0604020202020204" pitchFamily="34" charset="0"/>
              </a:rPr>
              <a:t>: Consent is like a car ride—you can agree to start, but you have the right to stop or change direction whenever you want.</a:t>
            </a:r>
          </a:p>
          <a:p>
            <a:r>
              <a:rPr lang="en-US" b="1" dirty="0">
                <a:latin typeface="Arial" panose="020B0604020202020204" pitchFamily="34" charset="0"/>
                <a:cs typeface="Arial" panose="020B0604020202020204" pitchFamily="34" charset="0"/>
              </a:rPr>
              <a:t>Simple Example:</a:t>
            </a:r>
          </a:p>
          <a:p>
            <a:pPr>
              <a:buFont typeface="Arial" panose="020B0604020202020204" pitchFamily="34" charset="0"/>
              <a:buChar char="•"/>
            </a:pPr>
            <a:r>
              <a:rPr lang="en-US" dirty="0">
                <a:latin typeface="Arial" panose="020B0604020202020204" pitchFamily="34" charset="0"/>
                <a:cs typeface="Arial" panose="020B0604020202020204" pitchFamily="34" charset="0"/>
              </a:rPr>
              <a:t>If you agree to go for a walk with a friend but halfway through you get tired or uncomfortable, you can stop and go back. Just because you agreed to walk at the start doesn’t mean you have to continue if you don’t want to.</a:t>
            </a:r>
          </a:p>
          <a:p>
            <a:r>
              <a:rPr lang="en-US" dirty="0">
                <a:latin typeface="Arial" panose="020B0604020202020204" pitchFamily="34" charset="0"/>
                <a:cs typeface="Arial" panose="020B0604020202020204" pitchFamily="34" charset="0"/>
              </a:rPr>
              <a:t>This analogy helps people understand that </a:t>
            </a:r>
            <a:r>
              <a:rPr lang="en-US" b="1" dirty="0">
                <a:latin typeface="Arial" panose="020B0604020202020204" pitchFamily="34" charset="0"/>
                <a:cs typeface="Arial" panose="020B0604020202020204" pitchFamily="34" charset="0"/>
              </a:rPr>
              <a:t>consent is not a one-time decision</a:t>
            </a:r>
            <a:r>
              <a:rPr lang="en-US" dirty="0">
                <a:latin typeface="Arial" panose="020B0604020202020204" pitchFamily="34" charset="0"/>
                <a:cs typeface="Arial" panose="020B0604020202020204" pitchFamily="34" charset="0"/>
              </a:rPr>
              <a:t>; it’s ongoing, and you can always </a:t>
            </a:r>
            <a:r>
              <a:rPr lang="en-US" b="1" dirty="0">
                <a:latin typeface="Arial" panose="020B0604020202020204" pitchFamily="34" charset="0"/>
                <a:cs typeface="Arial" panose="020B0604020202020204" pitchFamily="34" charset="0"/>
              </a:rPr>
              <a:t>take it back</a:t>
            </a:r>
            <a:r>
              <a:rPr lang="en-US" dirty="0">
                <a:latin typeface="Arial" panose="020B0604020202020204" pitchFamily="34" charset="0"/>
                <a:cs typeface="Arial" panose="020B0604020202020204" pitchFamily="34" charset="0"/>
              </a:rPr>
              <a:t> if you change your mind, just like you can decide to stop a car ride at any point.</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algn="l"/>
            <a:endParaRPr lang="en-US" dirty="0">
              <a:solidFill>
                <a:schemeClr val="tx1"/>
              </a:solidFill>
              <a:latin typeface="Arial" panose="020B0604020202020204" pitchFamily="34" charset="0"/>
              <a:ea typeface="Calibri"/>
              <a:cs typeface="Arial" panose="020B0604020202020204" pitchFamily="34" charset="0"/>
            </a:endParaRPr>
          </a:p>
        </p:txBody>
      </p:sp>
      <p:sp>
        <p:nvSpPr>
          <p:cNvPr id="4" name="Slide Number Placeholder 3">
            <a:extLst>
              <a:ext uri="{FF2B5EF4-FFF2-40B4-BE49-F238E27FC236}">
                <a16:creationId xmlns:a16="http://schemas.microsoft.com/office/drawing/2014/main" id="{A3866DD9-06B1-5E91-BCBA-3C323FF9F878}"/>
              </a:ext>
            </a:extLst>
          </p:cNvPr>
          <p:cNvSpPr>
            <a:spLocks noGrp="1"/>
          </p:cNvSpPr>
          <p:nvPr>
            <p:ph type="sldNum" sz="quarter" idx="10"/>
          </p:nvPr>
        </p:nvSpPr>
        <p:spPr/>
        <p:txBody>
          <a:bodyPr/>
          <a:lstStyle/>
          <a:p>
            <a:fld id="{1A039E17-BEEE-45B0-A1B7-830DEB7C1347}" type="slidenum">
              <a:rPr lang="en-US" smtClean="0">
                <a:solidFill>
                  <a:prstClr val="black"/>
                </a:solidFill>
              </a:rPr>
              <a:pPr/>
              <a:t>71</a:t>
            </a:fld>
            <a:endParaRPr lang="en-US">
              <a:solidFill>
                <a:prstClr val="black"/>
              </a:solidFill>
            </a:endParaRPr>
          </a:p>
        </p:txBody>
      </p:sp>
    </p:spTree>
    <p:extLst>
      <p:ext uri="{BB962C8B-B14F-4D97-AF65-F5344CB8AC3E}">
        <p14:creationId xmlns:p14="http://schemas.microsoft.com/office/powerpoint/2010/main" val="293521349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3AD0F-A911-BF90-E25A-B08DFDA49D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A893CD-0C5F-88E4-8FFC-F56FBFE31A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56D767-6512-BB4C-E6CC-91A8196B6DE7}"/>
              </a:ext>
            </a:extLst>
          </p:cNvPr>
          <p:cNvSpPr>
            <a:spLocks noGrp="1"/>
          </p:cNvSpPr>
          <p:nvPr>
            <p:ph type="body" idx="1"/>
          </p:nvPr>
        </p:nvSpPr>
        <p:spPr/>
        <p:txBody>
          <a:bodyPr/>
          <a:lstStyle/>
          <a:p>
            <a:pPr marL="171450" indent="-171450">
              <a:buFont typeface="Arial"/>
              <a:buChar char="•"/>
            </a:pPr>
            <a:r>
              <a:rPr lang="en-US" b="1" dirty="0">
                <a:latin typeface="Arial" panose="020B0604020202020204" pitchFamily="34" charset="0"/>
                <a:cs typeface="Arial" panose="020B0604020202020204" pitchFamily="34" charset="0"/>
              </a:rPr>
              <a:t>Incapacitation</a:t>
            </a:r>
            <a:r>
              <a:rPr lang="en-US" dirty="0">
                <a:latin typeface="Arial" panose="020B0604020202020204" pitchFamily="34" charset="0"/>
                <a:cs typeface="Arial" panose="020B0604020202020204" pitchFamily="34" charset="0"/>
              </a:rPr>
              <a:t> or lack of mental capacity (due to factors such as intoxication, age, or cognitive impairments) undermines the ability to give valid consent. </a:t>
            </a:r>
          </a:p>
          <a:p>
            <a:pPr marL="171450" indent="-171450">
              <a:buFont typeface="Arial"/>
              <a:buChar char="•"/>
            </a:pPr>
            <a:r>
              <a:rPr lang="en-US" dirty="0">
                <a:latin typeface="Arial" panose="020B0604020202020204" pitchFamily="34" charset="0"/>
                <a:cs typeface="Arial" panose="020B0604020202020204" pitchFamily="34" charset="0"/>
              </a:rPr>
              <a:t>For example, someone who is heavily intoxicated or asleep cannot legally consent to sexual activity.</a:t>
            </a:r>
          </a:p>
          <a:p>
            <a:pPr marL="171450" indent="-171450">
              <a:buFont typeface="Arial"/>
              <a:buChar char="•"/>
            </a:pPr>
            <a:endParaRPr lang="en-US" dirty="0">
              <a:latin typeface="Arial" panose="020B0604020202020204" pitchFamily="34" charset="0"/>
              <a:cs typeface="Arial" panose="020B0604020202020204" pitchFamily="34" charset="0"/>
            </a:endParaRPr>
          </a:p>
          <a:p>
            <a:pPr marL="171450" indent="-171450">
              <a:buFont typeface="Arial"/>
              <a:buChar char="•"/>
            </a:pPr>
            <a:r>
              <a:rPr lang="en-US" dirty="0">
                <a:latin typeface="Arial" panose="020B0604020202020204" pitchFamily="34" charset="0"/>
                <a:cs typeface="Arial" panose="020B0604020202020204" pitchFamily="34" charset="0"/>
              </a:rPr>
              <a:t>In the context of </a:t>
            </a:r>
            <a:r>
              <a:rPr lang="en-US" b="1" dirty="0">
                <a:latin typeface="Arial" panose="020B0604020202020204" pitchFamily="34" charset="0"/>
                <a:cs typeface="Arial" panose="020B0604020202020204" pitchFamily="34" charset="0"/>
              </a:rPr>
              <a:t>Title IX</a:t>
            </a:r>
            <a:r>
              <a:rPr lang="en-US" dirty="0">
                <a:latin typeface="Arial" panose="020B0604020202020204" pitchFamily="34" charset="0"/>
                <a:cs typeface="Arial" panose="020B0604020202020204" pitchFamily="34" charset="0"/>
              </a:rPr>
              <a:t> or other legal frameworks, certain factors, such as the use of drugs or alcohol, might be evaluated to determine if someone was incapacitated and unable to provide consent.</a:t>
            </a:r>
            <a:endParaRPr lang="en-US" dirty="0">
              <a:latin typeface="Arial" panose="020B0604020202020204" pitchFamily="34" charset="0"/>
              <a:ea typeface="Calibri"/>
              <a:cs typeface="Arial" panose="020B0604020202020204" pitchFamily="34" charset="0"/>
            </a:endParaRPr>
          </a:p>
          <a:p>
            <a:pPr algn="l"/>
            <a:endParaRPr lang="en-US" dirty="0">
              <a:solidFill>
                <a:schemeClr val="tx1"/>
              </a:solidFill>
              <a:latin typeface="Arial" panose="020B0604020202020204" pitchFamily="34" charset="0"/>
              <a:ea typeface="Calibri"/>
              <a:cs typeface="Arial" panose="020B0604020202020204" pitchFamily="34" charset="0"/>
            </a:endParaRPr>
          </a:p>
        </p:txBody>
      </p:sp>
      <p:sp>
        <p:nvSpPr>
          <p:cNvPr id="4" name="Slide Number Placeholder 3">
            <a:extLst>
              <a:ext uri="{FF2B5EF4-FFF2-40B4-BE49-F238E27FC236}">
                <a16:creationId xmlns:a16="http://schemas.microsoft.com/office/drawing/2014/main" id="{72D5DF5A-A178-FB05-7F8E-6485DA3FB817}"/>
              </a:ext>
            </a:extLst>
          </p:cNvPr>
          <p:cNvSpPr>
            <a:spLocks noGrp="1"/>
          </p:cNvSpPr>
          <p:nvPr>
            <p:ph type="sldNum" sz="quarter" idx="10"/>
          </p:nvPr>
        </p:nvSpPr>
        <p:spPr/>
        <p:txBody>
          <a:bodyPr/>
          <a:lstStyle/>
          <a:p>
            <a:fld id="{1A039E17-BEEE-45B0-A1B7-830DEB7C1347}" type="slidenum">
              <a:rPr lang="en-US" smtClean="0">
                <a:solidFill>
                  <a:prstClr val="black"/>
                </a:solidFill>
              </a:rPr>
              <a:pPr/>
              <a:t>72</a:t>
            </a:fld>
            <a:endParaRPr lang="en-US">
              <a:solidFill>
                <a:prstClr val="black"/>
              </a:solidFill>
            </a:endParaRPr>
          </a:p>
        </p:txBody>
      </p:sp>
    </p:spTree>
    <p:extLst>
      <p:ext uri="{BB962C8B-B14F-4D97-AF65-F5344CB8AC3E}">
        <p14:creationId xmlns:p14="http://schemas.microsoft.com/office/powerpoint/2010/main" val="269340208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US" b="1" i="0" dirty="0">
                <a:solidFill>
                  <a:srgbClr val="0D0D0D"/>
                </a:solidFill>
                <a:effectLst/>
                <a:latin typeface="Arial" panose="020B0604020202020204" pitchFamily="34" charset="0"/>
                <a:cs typeface="Arial" panose="020B0604020202020204" pitchFamily="34" charset="0"/>
              </a:rPr>
              <a:t>Alcohol or Other Drugs:</a:t>
            </a:r>
            <a:endParaRPr lang="en-US" b="0" i="0" dirty="0">
              <a:solidFill>
                <a:srgbClr val="0D0D0D"/>
              </a:solidFill>
              <a:effectLst/>
              <a:latin typeface="Arial" panose="020B0604020202020204" pitchFamily="34" charset="0"/>
              <a:cs typeface="Arial" panose="020B0604020202020204" pitchFamily="34" charset="0"/>
            </a:endParaRPr>
          </a:p>
          <a:p>
            <a:pPr marL="742950" lvl="1" indent="-285750" algn="l">
              <a:buFont typeface="+mj-lt"/>
              <a:buAutoNum type="arabicPeriod"/>
            </a:pPr>
            <a:r>
              <a:rPr lang="en-US" b="0" i="0" dirty="0">
                <a:solidFill>
                  <a:srgbClr val="0D0D0D"/>
                </a:solidFill>
                <a:effectLst/>
                <a:latin typeface="Arial" panose="020B0604020202020204" pitchFamily="34" charset="0"/>
                <a:cs typeface="Arial" panose="020B0604020202020204" pitchFamily="34" charset="0"/>
              </a:rPr>
              <a:t>Consumption of alcohol or drugs can impair judgment, decision-making, and cognitive function, potentially rendering an individual incapable of providing valid consent. When under the influence, a person may be unable to fully comprehend the nature and consequences of the sexual activity or to communicate their wishes clearly.</a:t>
            </a:r>
          </a:p>
          <a:p>
            <a:pPr marL="742950" lvl="1" indent="-285750" algn="l">
              <a:buFont typeface="+mj-lt"/>
              <a:buAutoNum type="arabicPeriod"/>
            </a:pPr>
            <a:r>
              <a:rPr lang="en-US" b="0" i="0" dirty="0">
                <a:solidFill>
                  <a:srgbClr val="0D0D0D"/>
                </a:solidFill>
                <a:effectLst/>
                <a:latin typeface="Arial" panose="020B0604020202020204" pitchFamily="34" charset="0"/>
                <a:cs typeface="Arial" panose="020B0604020202020204" pitchFamily="34" charset="0"/>
              </a:rPr>
              <a:t>Should have known – </a:t>
            </a:r>
          </a:p>
          <a:p>
            <a:pPr marL="914400" lvl="2" indent="0" algn="l">
              <a:buFont typeface="+mj-lt"/>
              <a:buNone/>
            </a:pPr>
            <a:r>
              <a:rPr lang="en-US" b="0" i="0" dirty="0">
                <a:solidFill>
                  <a:srgbClr val="0D0D0D"/>
                </a:solidFill>
                <a:effectLst/>
                <a:latin typeface="Arial" panose="020B0604020202020204" pitchFamily="34" charset="0"/>
                <a:cs typeface="Arial" panose="020B0604020202020204" pitchFamily="34" charset="0"/>
              </a:rPr>
              <a:t>Did the Respondent provide alcohol or drugs to the complainant?</a:t>
            </a:r>
          </a:p>
          <a:p>
            <a:pPr marL="914400" lvl="2" indent="0" algn="l">
              <a:buFont typeface="+mj-lt"/>
              <a:buNone/>
            </a:pPr>
            <a:r>
              <a:rPr lang="en-US" b="0" i="0" dirty="0">
                <a:solidFill>
                  <a:srgbClr val="0D0D0D"/>
                </a:solidFill>
                <a:effectLst/>
                <a:latin typeface="Arial" panose="020B0604020202020204" pitchFamily="34" charset="0"/>
                <a:cs typeface="Arial" panose="020B0604020202020204" pitchFamily="34" charset="0"/>
              </a:rPr>
              <a:t>Did the Respondent use alcohol and or drugs?</a:t>
            </a:r>
          </a:p>
          <a:p>
            <a:pPr marL="914400" lvl="2" indent="0" algn="l">
              <a:buFont typeface="+mj-lt"/>
              <a:buNone/>
            </a:pPr>
            <a:r>
              <a:rPr lang="en-US" b="0" i="0" dirty="0">
                <a:solidFill>
                  <a:srgbClr val="0D0D0D"/>
                </a:solidFill>
                <a:effectLst/>
                <a:latin typeface="Arial" panose="020B0604020202020204" pitchFamily="34" charset="0"/>
                <a:cs typeface="Arial" panose="020B0604020202020204" pitchFamily="34" charset="0"/>
              </a:rPr>
              <a:t>Did the Respondent have awareness of the complainant’s incapacity?</a:t>
            </a:r>
          </a:p>
          <a:p>
            <a:pPr marL="914400" lvl="2" indent="0" algn="l">
              <a:buFont typeface="+mj-lt"/>
              <a:buNone/>
            </a:pPr>
            <a:endParaRPr lang="en-US" b="0" i="0" dirty="0">
              <a:solidFill>
                <a:srgbClr val="0D0D0D"/>
              </a:solidFill>
              <a:effectLst/>
              <a:latin typeface="Arial" panose="020B0604020202020204" pitchFamily="34" charset="0"/>
              <a:cs typeface="Arial" panose="020B0604020202020204" pitchFamily="34" charset="0"/>
            </a:endParaRPr>
          </a:p>
          <a:p>
            <a:pPr algn="l">
              <a:buFont typeface="+mj-lt"/>
              <a:buAutoNum type="arabicPeriod"/>
            </a:pPr>
            <a:r>
              <a:rPr lang="en-US" b="1" i="0" dirty="0">
                <a:solidFill>
                  <a:srgbClr val="0D0D0D"/>
                </a:solidFill>
                <a:effectLst/>
                <a:latin typeface="Arial" panose="020B0604020202020204" pitchFamily="34" charset="0"/>
                <a:cs typeface="Arial" panose="020B0604020202020204" pitchFamily="34" charset="0"/>
              </a:rPr>
              <a:t>Mental/Cognitive Impairment:</a:t>
            </a:r>
            <a:endParaRPr lang="en-US" b="0" i="0" dirty="0">
              <a:solidFill>
                <a:srgbClr val="0D0D0D"/>
              </a:solidFill>
              <a:effectLst/>
              <a:latin typeface="Arial" panose="020B0604020202020204" pitchFamily="34" charset="0"/>
              <a:cs typeface="Arial" panose="020B0604020202020204" pitchFamily="34" charset="0"/>
            </a:endParaRPr>
          </a:p>
          <a:p>
            <a:pPr marL="742950" lvl="1" indent="-285750" algn="l">
              <a:buFont typeface="+mj-lt"/>
              <a:buAutoNum type="arabicPeriod"/>
            </a:pPr>
            <a:r>
              <a:rPr lang="en-US" b="0" i="0" dirty="0">
                <a:solidFill>
                  <a:srgbClr val="0D0D0D"/>
                </a:solidFill>
                <a:effectLst/>
                <a:latin typeface="Arial" panose="020B0604020202020204" pitchFamily="34" charset="0"/>
                <a:cs typeface="Arial" panose="020B0604020202020204" pitchFamily="34" charset="0"/>
              </a:rPr>
              <a:t>Mental or cognitive impairments, such as intellectual disabilities, developmental disorders, or cognitive deficits, may affect an individual's ability to understand the nature of sexual interactions, recognize potential risks, and make informed decisions about consenting to sexual activity.</a:t>
            </a:r>
          </a:p>
          <a:p>
            <a:pPr marL="742950" lvl="1" indent="-285750" algn="l">
              <a:buFont typeface="+mj-lt"/>
              <a:buAutoNum type="arabicPeriod"/>
            </a:pPr>
            <a:endParaRPr lang="en-US" b="0" i="0" dirty="0">
              <a:solidFill>
                <a:srgbClr val="0D0D0D"/>
              </a:solidFill>
              <a:effectLst/>
              <a:latin typeface="Arial" panose="020B0604020202020204" pitchFamily="34" charset="0"/>
              <a:cs typeface="Arial" panose="020B0604020202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mj-lt"/>
              <a:buAutoNum type="arabicPeriod"/>
              <a:tabLst/>
              <a:defRPr/>
            </a:pPr>
            <a:r>
              <a:rPr lang="en-US" sz="1800" b="0" kern="100" dirty="0">
                <a:effectLst/>
                <a:latin typeface="Arial" panose="020B0604020202020204" pitchFamily="34" charset="0"/>
                <a:ea typeface="Calibri" panose="020F0502020204030204" pitchFamily="34" charset="0"/>
                <a:cs typeface="Arial" panose="020B0604020202020204" pitchFamily="34" charset="0"/>
              </a:rPr>
              <a:t>Brought up in Q/A – example of a student that appears to be on the spectrum having autism during interviews and OGC explained we do not ask about accommodations.</a:t>
            </a:r>
            <a:r>
              <a:rPr lang="en-US" sz="1800" b="0" kern="100" dirty="0">
                <a:effectLst/>
                <a:latin typeface="Arial" panose="020B0604020202020204" pitchFamily="34" charset="0"/>
                <a:ea typeface="Times New Roman" panose="02020603050405020304" pitchFamily="18" charset="0"/>
                <a:cs typeface="Arial" panose="020B0604020202020204" pitchFamily="34" charset="0"/>
              </a:rPr>
              <a:t> Investigators are not going to address what they </a:t>
            </a:r>
            <a:r>
              <a:rPr lang="en-US" sz="1800" b="1" kern="100" dirty="0">
                <a:effectLst/>
                <a:latin typeface="Arial" panose="020B0604020202020204" pitchFamily="34" charset="0"/>
                <a:ea typeface="Times New Roman" panose="02020603050405020304" pitchFamily="18" charset="0"/>
                <a:cs typeface="Arial" panose="020B0604020202020204" pitchFamily="34" charset="0"/>
              </a:rPr>
              <a:t>think</a:t>
            </a:r>
            <a:r>
              <a:rPr lang="en-US" sz="1800" b="0" kern="100" dirty="0">
                <a:effectLst/>
                <a:latin typeface="Arial" panose="020B0604020202020204" pitchFamily="34" charset="0"/>
                <a:ea typeface="Times New Roman" panose="02020603050405020304" pitchFamily="18" charset="0"/>
                <a:cs typeface="Arial" panose="020B0604020202020204" pitchFamily="34" charset="0"/>
              </a:rPr>
              <a:t> someone might be diagnosed with.  The investigator can, however; document how they are possibly not answering the question, asking for you to repeat the question, or talking about something that does not make logical sense.  But never mention the potential spectrum issue. It should be noted that most of the time someone on the spectrum will disclose that during intake or they will let you know.   </a:t>
            </a:r>
            <a:endParaRPr lang="en-US" sz="1800" b="0" kern="100" dirty="0">
              <a:effectLst/>
              <a:latin typeface="Arial" panose="020B0604020202020204" pitchFamily="34" charset="0"/>
              <a:ea typeface="Calibri" panose="020F0502020204030204" pitchFamily="34" charset="0"/>
              <a:cs typeface="Arial" panose="020B0604020202020204" pitchFamily="34" charset="0"/>
            </a:endParaRPr>
          </a:p>
          <a:p>
            <a:pPr marL="742950" lvl="1" indent="-285750" algn="l">
              <a:buFont typeface="+mj-lt"/>
              <a:buAutoNum type="arabicPeriod"/>
            </a:pPr>
            <a:endParaRPr lang="en-US" b="0" i="0" dirty="0">
              <a:solidFill>
                <a:srgbClr val="0D0D0D"/>
              </a:solidFill>
              <a:effectLst/>
              <a:latin typeface="Arial" panose="020B0604020202020204" pitchFamily="34" charset="0"/>
              <a:cs typeface="Arial" panose="020B0604020202020204" pitchFamily="34" charset="0"/>
            </a:endParaRPr>
          </a:p>
          <a:p>
            <a:pPr algn="l">
              <a:buFont typeface="+mj-lt"/>
              <a:buAutoNum type="arabicPeriod"/>
            </a:pPr>
            <a:r>
              <a:rPr lang="en-US" b="1" i="0" dirty="0">
                <a:solidFill>
                  <a:srgbClr val="0D0D0D"/>
                </a:solidFill>
                <a:effectLst/>
                <a:latin typeface="Arial" panose="020B0604020202020204" pitchFamily="34" charset="0"/>
                <a:cs typeface="Arial" panose="020B0604020202020204" pitchFamily="34" charset="0"/>
              </a:rPr>
              <a:t>Injury:</a:t>
            </a:r>
            <a:endParaRPr lang="en-US" b="0" i="0" dirty="0">
              <a:solidFill>
                <a:srgbClr val="0D0D0D"/>
              </a:solidFill>
              <a:effectLst/>
              <a:latin typeface="Arial" panose="020B0604020202020204" pitchFamily="34" charset="0"/>
              <a:cs typeface="Arial" panose="020B0604020202020204" pitchFamily="34" charset="0"/>
            </a:endParaRPr>
          </a:p>
          <a:p>
            <a:pPr marL="742950" lvl="1" indent="-285750" algn="l">
              <a:buFont typeface="+mj-lt"/>
              <a:buAutoNum type="arabicPeriod"/>
            </a:pPr>
            <a:r>
              <a:rPr lang="en-US" b="0" i="0" dirty="0">
                <a:solidFill>
                  <a:srgbClr val="0D0D0D"/>
                </a:solidFill>
                <a:effectLst/>
                <a:latin typeface="Arial" panose="020B0604020202020204" pitchFamily="34" charset="0"/>
                <a:cs typeface="Arial" panose="020B0604020202020204" pitchFamily="34" charset="0"/>
              </a:rPr>
              <a:t>Physical injuries or conditions that result in incapacitation or diminished capacity may prevent an individual from providing valid consent. Severe injuries, medical conditions, or disabilities may render a person unable to communicate consent or resist unwanted advances.</a:t>
            </a:r>
          </a:p>
          <a:p>
            <a:pPr marL="457200" lvl="1" indent="0" algn="l">
              <a:buFont typeface="+mj-lt"/>
              <a:buNone/>
            </a:pPr>
            <a:endParaRPr lang="en-US" b="0" i="0" dirty="0">
              <a:solidFill>
                <a:srgbClr val="0D0D0D"/>
              </a:solidFill>
              <a:effectLst/>
              <a:latin typeface="Arial" panose="020B0604020202020204" pitchFamily="34" charset="0"/>
              <a:cs typeface="Arial" panose="020B0604020202020204" pitchFamily="34" charset="0"/>
            </a:endParaRPr>
          </a:p>
          <a:p>
            <a:pPr algn="l">
              <a:buFont typeface="+mj-lt"/>
              <a:buAutoNum type="arabicPeriod"/>
            </a:pPr>
            <a:r>
              <a:rPr lang="en-US" b="1" i="0" dirty="0">
                <a:solidFill>
                  <a:srgbClr val="0D0D0D"/>
                </a:solidFill>
                <a:effectLst/>
                <a:latin typeface="Arial" panose="020B0604020202020204" pitchFamily="34" charset="0"/>
                <a:cs typeface="Arial" panose="020B0604020202020204" pitchFamily="34" charset="0"/>
              </a:rPr>
              <a:t>Asleep or Unconscious:</a:t>
            </a:r>
            <a:endParaRPr lang="en-US" b="0" i="0" dirty="0">
              <a:solidFill>
                <a:srgbClr val="0D0D0D"/>
              </a:solidFill>
              <a:effectLst/>
              <a:latin typeface="Arial" panose="020B0604020202020204" pitchFamily="34" charset="0"/>
              <a:cs typeface="Arial" panose="020B0604020202020204" pitchFamily="34" charset="0"/>
            </a:endParaRPr>
          </a:p>
          <a:p>
            <a:pPr marL="742950" lvl="1" indent="-285750" algn="l">
              <a:buFont typeface="+mj-lt"/>
              <a:buAutoNum type="arabicPeriod"/>
            </a:pPr>
            <a:r>
              <a:rPr lang="en-US" b="0" i="0" dirty="0">
                <a:solidFill>
                  <a:srgbClr val="0D0D0D"/>
                </a:solidFill>
                <a:effectLst/>
                <a:latin typeface="Arial" panose="020B0604020202020204" pitchFamily="34" charset="0"/>
                <a:cs typeface="Arial" panose="020B0604020202020204" pitchFamily="34" charset="0"/>
              </a:rPr>
              <a:t>If an individual is asleep or unconscious, they are incapable of providing voluntary consent to sexual activity. Engaging in sexual acts with a person who is asleep or unconscious constitutes sexual assault or rape, as they are unable to participate or object to the activity.</a:t>
            </a:r>
          </a:p>
          <a:p>
            <a:pPr marL="457200" lvl="1" indent="0" algn="l">
              <a:buFont typeface="+mj-lt"/>
              <a:buNone/>
            </a:pPr>
            <a:endParaRPr lang="en-US" b="0" i="0" dirty="0">
              <a:solidFill>
                <a:srgbClr val="0D0D0D"/>
              </a:solidFill>
              <a:effectLst/>
              <a:latin typeface="Arial" panose="020B0604020202020204" pitchFamily="34" charset="0"/>
              <a:cs typeface="Arial" panose="020B0604020202020204" pitchFamily="34" charset="0"/>
            </a:endParaRPr>
          </a:p>
          <a:p>
            <a:pPr algn="l">
              <a:buFont typeface="+mj-lt"/>
              <a:buAutoNum type="arabicPeriod"/>
            </a:pPr>
            <a:r>
              <a:rPr lang="en-US" b="1" i="0" dirty="0">
                <a:solidFill>
                  <a:srgbClr val="0D0D0D"/>
                </a:solidFill>
                <a:effectLst/>
                <a:latin typeface="Arial" panose="020B0604020202020204" pitchFamily="34" charset="0"/>
                <a:cs typeface="Arial" panose="020B0604020202020204" pitchFamily="34" charset="0"/>
              </a:rPr>
              <a:t>Age (under 17):</a:t>
            </a:r>
            <a:endParaRPr lang="en-US" b="0" i="0" dirty="0">
              <a:solidFill>
                <a:srgbClr val="0D0D0D"/>
              </a:solidFill>
              <a:effectLst/>
              <a:latin typeface="Arial" panose="020B0604020202020204" pitchFamily="34" charset="0"/>
              <a:cs typeface="Arial" panose="020B0604020202020204" pitchFamily="34" charset="0"/>
            </a:endParaRPr>
          </a:p>
          <a:p>
            <a:pPr marL="742950" lvl="1" indent="-285750" algn="l">
              <a:buFont typeface="+mj-lt"/>
              <a:buAutoNum type="arabicPeriod"/>
            </a:pPr>
            <a:r>
              <a:rPr lang="en-US" b="0" i="0" dirty="0">
                <a:solidFill>
                  <a:srgbClr val="0D0D0D"/>
                </a:solidFill>
                <a:effectLst/>
                <a:latin typeface="Arial" panose="020B0604020202020204" pitchFamily="34" charset="0"/>
                <a:cs typeface="Arial" panose="020B0604020202020204" pitchFamily="34" charset="0"/>
              </a:rPr>
              <a:t>In many jurisdictions, individuals under the age of consent (typically under 18 or 17 years old) are considered legally incapable of providing valid consent to sexual activity. Engaging in sexual acts with a minor, even if they appear to consent, is considered statutory rape or sexual abuse due to their age-based incapacity to consent.</a:t>
            </a:r>
          </a:p>
          <a:p>
            <a:pPr marL="457200" lvl="1" indent="0" algn="l">
              <a:buFont typeface="+mj-lt"/>
              <a:buNone/>
            </a:pPr>
            <a:endParaRPr lang="en-US" b="0" i="0" dirty="0">
              <a:solidFill>
                <a:srgbClr val="0D0D0D"/>
              </a:solidFill>
              <a:effectLst/>
              <a:latin typeface="Arial" panose="020B0604020202020204" pitchFamily="34" charset="0"/>
              <a:cs typeface="Arial" panose="020B0604020202020204" pitchFamily="34" charset="0"/>
            </a:endParaRPr>
          </a:p>
          <a:p>
            <a:pPr algn="l"/>
            <a:r>
              <a:rPr lang="en-US" b="0" i="0" dirty="0">
                <a:solidFill>
                  <a:srgbClr val="0D0D0D"/>
                </a:solidFill>
                <a:effectLst/>
                <a:latin typeface="Arial" panose="020B0604020202020204" pitchFamily="34" charset="0"/>
                <a:cs typeface="Arial" panose="020B0604020202020204" pitchFamily="34" charset="0"/>
              </a:rPr>
              <a:t>These forms of incapacity highlight situations where individuals may lack the capacity to provide voluntary, informed, and enthusiastic consent to sexual activity. It's essential for individuals engaging in sexual encounters to be aware of these factors and to always seek explicit and ongoing consent from their partners. Additionally, it's crucial to recognize and respect the incapacity of others to consent and to refrain from engaging in sexual activity without clear and unambiguous consent.</a:t>
            </a:r>
          </a:p>
          <a:p>
            <a:pPr algn="l"/>
            <a:endParaRPr lang="en-US" dirty="0">
              <a:latin typeface="Arial" panose="020B0604020202020204" pitchFamily="34" charset="0"/>
              <a:cs typeface="Arial" panose="020B0604020202020204" pitchFamily="34" charset="0"/>
            </a:endParaRPr>
          </a:p>
          <a:p>
            <a:pPr algn="l"/>
            <a:endParaRPr lang="en-US" dirty="0">
              <a:latin typeface="Arial" panose="020B0604020202020204" pitchFamily="34" charset="0"/>
              <a:cs typeface="Arial" panose="020B0604020202020204" pitchFamily="34" charset="0"/>
            </a:endParaRPr>
          </a:p>
          <a:p>
            <a:pPr algn="l"/>
            <a:r>
              <a:rPr lang="en-US" dirty="0">
                <a:solidFill>
                  <a:srgbClr val="000000"/>
                </a:solidFill>
                <a:latin typeface="Arial" panose="020B0604020202020204" pitchFamily="34" charset="0"/>
                <a:cs typeface="Arial" panose="020B0604020202020204" pitchFamily="34" charset="0"/>
              </a:rPr>
              <a:t>2. Determining Incapacity:</a:t>
            </a:r>
          </a:p>
          <a:p>
            <a:pPr algn="l"/>
            <a:r>
              <a:rPr lang="en-US" dirty="0">
                <a:solidFill>
                  <a:srgbClr val="000000"/>
                </a:solidFill>
                <a:latin typeface="Arial" panose="020B0604020202020204" pitchFamily="34" charset="0"/>
                <a:cs typeface="Arial" panose="020B0604020202020204" pitchFamily="34" charset="0"/>
              </a:rPr>
              <a:t>Was the Complainant incapacitated at the time of sexual contact/access?</a:t>
            </a:r>
          </a:p>
          <a:p>
            <a:pPr algn="l"/>
            <a:r>
              <a:rPr lang="en-US" dirty="0">
                <a:solidFill>
                  <a:srgbClr val="000000"/>
                </a:solidFill>
                <a:latin typeface="Arial" panose="020B0604020202020204" pitchFamily="34" charset="0"/>
                <a:cs typeface="Arial" panose="020B0604020202020204" pitchFamily="34" charset="0"/>
              </a:rPr>
              <a:t>Could the Complainant comprehend and articulate Who, What, When, Where,</a:t>
            </a:r>
          </a:p>
          <a:p>
            <a:pPr algn="l"/>
            <a:r>
              <a:rPr lang="en-US" dirty="0">
                <a:solidFill>
                  <a:srgbClr val="000000"/>
                </a:solidFill>
                <a:latin typeface="Arial" panose="020B0604020202020204" pitchFamily="34" charset="0"/>
                <a:cs typeface="Arial" panose="020B0604020202020204" pitchFamily="34" charset="0"/>
              </a:rPr>
              <a:t>and Why?</a:t>
            </a:r>
          </a:p>
          <a:p>
            <a:pPr algn="l"/>
            <a:endParaRPr lang="en-US" dirty="0">
              <a:solidFill>
                <a:srgbClr val="000000"/>
              </a:solidFill>
              <a:latin typeface="Arial" panose="020B0604020202020204" pitchFamily="34" charset="0"/>
              <a:cs typeface="Arial" panose="020B0604020202020204" pitchFamily="34" charset="0"/>
            </a:endParaRPr>
          </a:p>
          <a:p>
            <a:pPr algn="l"/>
            <a:r>
              <a:rPr lang="en-US" dirty="0">
                <a:solidFill>
                  <a:srgbClr val="000000"/>
                </a:solidFill>
                <a:latin typeface="Arial" panose="020B0604020202020204" pitchFamily="34" charset="0"/>
                <a:cs typeface="Arial" panose="020B0604020202020204" pitchFamily="34" charset="0"/>
              </a:rPr>
              <a:t>Could the Complainant make a rational decision and appreciate the</a:t>
            </a:r>
          </a:p>
          <a:p>
            <a:pPr algn="l"/>
            <a:r>
              <a:rPr lang="en-US" dirty="0">
                <a:solidFill>
                  <a:srgbClr val="000000"/>
                </a:solidFill>
                <a:latin typeface="Arial" panose="020B0604020202020204" pitchFamily="34" charset="0"/>
                <a:cs typeface="Arial" panose="020B0604020202020204" pitchFamily="34" charset="0"/>
              </a:rPr>
              <a:t>potential consequences of their choices?</a:t>
            </a:r>
          </a:p>
          <a:p>
            <a:pPr algn="l"/>
            <a:endParaRPr lang="en-US" dirty="0">
              <a:solidFill>
                <a:srgbClr val="000000"/>
              </a:solidFill>
              <a:latin typeface="Arial" panose="020B0604020202020204" pitchFamily="34" charset="0"/>
              <a:cs typeface="Arial" panose="020B0604020202020204" pitchFamily="34" charset="0"/>
            </a:endParaRPr>
          </a:p>
          <a:p>
            <a:pPr algn="l"/>
            <a:r>
              <a:rPr lang="en-US" dirty="0">
                <a:solidFill>
                  <a:srgbClr val="000000"/>
                </a:solidFill>
                <a:latin typeface="Arial" panose="020B0604020202020204" pitchFamily="34" charset="0"/>
                <a:cs typeface="Arial" panose="020B0604020202020204" pitchFamily="34" charset="0"/>
              </a:rPr>
              <a:t>Did the Respondent know of the incapacity, OR</a:t>
            </a:r>
          </a:p>
          <a:p>
            <a:pPr algn="l"/>
            <a:r>
              <a:rPr lang="en-US" dirty="0">
                <a:solidFill>
                  <a:srgbClr val="000000"/>
                </a:solidFill>
                <a:latin typeface="Arial" panose="020B0604020202020204" pitchFamily="34" charset="0"/>
                <a:cs typeface="Arial" panose="020B0604020202020204" pitchFamily="34" charset="0"/>
              </a:rPr>
              <a:t>Should the Respondent have known of the incapacity given the</a:t>
            </a:r>
          </a:p>
          <a:p>
            <a:pPr algn="l"/>
            <a:r>
              <a:rPr lang="en-US" dirty="0">
                <a:solidFill>
                  <a:srgbClr val="000000"/>
                </a:solidFill>
                <a:latin typeface="Arial" panose="020B0604020202020204" pitchFamily="34" charset="0"/>
                <a:cs typeface="Arial" panose="020B0604020202020204" pitchFamily="34" charset="0"/>
              </a:rPr>
              <a:t>information available to them (reasonable person)?</a:t>
            </a:r>
          </a:p>
          <a:p>
            <a:pPr algn="l"/>
            <a:endParaRPr lang="en-US" dirty="0">
              <a:solidFill>
                <a:srgbClr val="000000"/>
              </a:solidFill>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Evidence of Incapacity:</a:t>
            </a:r>
          </a:p>
          <a:p>
            <a:pPr algn="l"/>
            <a:r>
              <a:rPr lang="en-US" dirty="0">
                <a:latin typeface="Arial" panose="020B0604020202020204" pitchFamily="34" charset="0"/>
                <a:cs typeface="Arial" panose="020B0604020202020204" pitchFamily="34" charset="0"/>
              </a:rPr>
              <a:t>Witnesses who may know the type and amount of substances used By, with, or provided to the Complainant</a:t>
            </a:r>
          </a:p>
          <a:p>
            <a:pPr algn="l"/>
            <a:endParaRPr lang="en-US"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Witnesses who can attest to the state of body/mind of the Complainant</a:t>
            </a:r>
          </a:p>
          <a:p>
            <a:pPr algn="l"/>
            <a:endParaRPr lang="en-US" dirty="0">
              <a:latin typeface="Arial" panose="020B0604020202020204" pitchFamily="34" charset="0"/>
              <a:cs typeface="Arial" panose="020B0604020202020204" pitchFamily="34" charset="0"/>
            </a:endParaRPr>
          </a:p>
          <a:p>
            <a:pPr algn="l"/>
            <a:r>
              <a:rPr lang="en-US" dirty="0">
                <a:latin typeface="Arial" panose="020B0604020202020204" pitchFamily="34" charset="0"/>
                <a:cs typeface="Arial" panose="020B0604020202020204" pitchFamily="34" charset="0"/>
              </a:rPr>
              <a:t>Physical cues, such as:</a:t>
            </a:r>
          </a:p>
          <a:p>
            <a:pPr algn="l"/>
            <a:r>
              <a:rPr lang="en-US" dirty="0">
                <a:latin typeface="Arial" panose="020B0604020202020204" pitchFamily="34" charset="0"/>
                <a:cs typeface="Arial" panose="020B0604020202020204" pitchFamily="34" charset="0"/>
              </a:rPr>
              <a:t>Slurred Speech Shaky Equilibrium</a:t>
            </a:r>
          </a:p>
          <a:p>
            <a:pPr algn="l"/>
            <a:r>
              <a:rPr lang="en-US" dirty="0">
                <a:latin typeface="Arial" panose="020B0604020202020204" pitchFamily="34" charset="0"/>
                <a:cs typeface="Arial" panose="020B0604020202020204" pitchFamily="34" charset="0"/>
              </a:rPr>
              <a:t>Bloodshot Eyes Smell of Alcohol, Marijuana</a:t>
            </a:r>
          </a:p>
          <a:p>
            <a:pPr algn="l"/>
            <a:r>
              <a:rPr lang="en-US" dirty="0">
                <a:latin typeface="Arial" panose="020B0604020202020204" pitchFamily="34" charset="0"/>
                <a:cs typeface="Arial" panose="020B0604020202020204" pitchFamily="34" charset="0"/>
              </a:rPr>
              <a:t>Unconscious Outrageous/Unusual Behavior</a:t>
            </a:r>
          </a:p>
          <a:p>
            <a:pPr algn="l"/>
            <a:r>
              <a:rPr lang="en-US" dirty="0">
                <a:latin typeface="Arial" panose="020B0604020202020204" pitchFamily="34" charset="0"/>
                <a:cs typeface="Arial" panose="020B0604020202020204" pitchFamily="34" charset="0"/>
              </a:rPr>
              <a:t>Vomiting, Urinating, Defecating</a:t>
            </a:r>
          </a:p>
          <a:p>
            <a:pPr algn="l"/>
            <a:r>
              <a:rPr lang="en-US" dirty="0">
                <a:solidFill>
                  <a:srgbClr val="000000"/>
                </a:solidFill>
                <a:latin typeface="Arial" panose="020B0604020202020204" pitchFamily="34" charset="0"/>
                <a:cs typeface="Arial" panose="020B0604020202020204" pitchFamily="34" charset="0"/>
              </a:rPr>
              <a:t>Passing out</a:t>
            </a:r>
          </a:p>
          <a:p>
            <a:pPr algn="l"/>
            <a:r>
              <a:rPr lang="en-US" dirty="0">
                <a:solidFill>
                  <a:srgbClr val="000000"/>
                </a:solidFill>
                <a:latin typeface="Arial" panose="020B0604020202020204" pitchFamily="34" charset="0"/>
                <a:cs typeface="Arial" panose="020B0604020202020204" pitchFamily="34" charset="0"/>
              </a:rPr>
              <a:t>Disoriented</a:t>
            </a:r>
          </a:p>
          <a:p>
            <a:pPr algn="l"/>
            <a:endParaRPr lang="en-US" baseline="0" dirty="0"/>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73</a:t>
            </a:fld>
            <a:endParaRPr lang="en-US">
              <a:solidFill>
                <a:prstClr val="black"/>
              </a:solidFill>
            </a:endParaRPr>
          </a:p>
        </p:txBody>
      </p:sp>
    </p:spTree>
    <p:extLst>
      <p:ext uri="{BB962C8B-B14F-4D97-AF65-F5344CB8AC3E}">
        <p14:creationId xmlns:p14="http://schemas.microsoft.com/office/powerpoint/2010/main" val="184454707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6EBB6-2857-80AE-CE29-87913390A4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877CE8-3198-4AB2-FFC6-3F5932B975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0C90AE-6768-157E-D02E-A04100CAF65D}"/>
              </a:ext>
            </a:extLst>
          </p:cNvPr>
          <p:cNvSpPr>
            <a:spLocks noGrp="1"/>
          </p:cNvSpPr>
          <p:nvPr>
            <p:ph type="body" idx="1"/>
          </p:nvPr>
        </p:nvSpPr>
        <p:spPr/>
        <p:txBody>
          <a:bodyPr/>
          <a:lstStyle/>
          <a:p>
            <a:r>
              <a:rPr lang="en-US" b="1" dirty="0"/>
              <a:t>Icebreaker Questions:</a:t>
            </a:r>
          </a:p>
          <a:p>
            <a:pPr>
              <a:buFont typeface="+mj-lt"/>
              <a:buAutoNum type="arabicPeriod"/>
            </a:pPr>
            <a:r>
              <a:rPr lang="en-US" b="1" dirty="0"/>
              <a:t>If animals could talk, which one do you think would be the funniest to have a conversation with?</a:t>
            </a:r>
            <a:endParaRPr lang="en-US" dirty="0"/>
          </a:p>
          <a:p>
            <a:pPr marL="742950" lvl="1" indent="-285750">
              <a:buFont typeface="+mj-lt"/>
              <a:buAutoNum type="arabicPeriod"/>
            </a:pPr>
            <a:r>
              <a:rPr lang="en-US" dirty="0"/>
              <a:t>A lighthearted way to get people thinking and laughing together.</a:t>
            </a:r>
          </a:p>
          <a:p>
            <a:pPr>
              <a:buFont typeface="+mj-lt"/>
              <a:buAutoNum type="arabicPeriod"/>
            </a:pPr>
            <a:r>
              <a:rPr lang="en-US" b="1" dirty="0"/>
              <a:t>What’s your "guilty pleasure" TV show or movie?</a:t>
            </a:r>
            <a:endParaRPr lang="en-US" dirty="0"/>
          </a:p>
          <a:p>
            <a:pPr marL="742950" lvl="1" indent="-285750">
              <a:buFont typeface="+mj-lt"/>
              <a:buAutoNum type="arabicPeriod"/>
            </a:pPr>
            <a:r>
              <a:rPr lang="en-US" dirty="0"/>
              <a:t>This opens up fun conversations and can spark discussions about shared interests.</a:t>
            </a:r>
          </a:p>
          <a:p>
            <a:pPr marL="742950" lvl="1" indent="-285750">
              <a:buFont typeface="+mj-lt"/>
              <a:buAutoNum type="arabicPeriod"/>
            </a:pPr>
            <a:r>
              <a:rPr lang="en-US" dirty="0"/>
              <a:t>It’s a fun question that encourages creativity and imagination.</a:t>
            </a:r>
          </a:p>
          <a:p>
            <a:pPr>
              <a:buFont typeface="+mj-lt"/>
              <a:buAutoNum type="arabicPeriod"/>
            </a:pPr>
            <a:r>
              <a:rPr lang="en-US" b="1" dirty="0"/>
              <a:t>What’s your go-to order at a coffee shop or café?</a:t>
            </a:r>
            <a:endParaRPr lang="en-US" dirty="0"/>
          </a:p>
          <a:p>
            <a:pPr marL="742950" lvl="1" indent="-285750">
              <a:buFont typeface="+mj-lt"/>
              <a:buAutoNum type="arabicPeriod"/>
            </a:pPr>
            <a:r>
              <a:rPr lang="en-US" dirty="0"/>
              <a:t>This is an easy question to get people talking about their preferences and can lead to bonding over shared tastes.</a:t>
            </a:r>
          </a:p>
          <a:p>
            <a:pPr marL="457200" lvl="1" indent="0">
              <a:buFont typeface="+mj-lt"/>
              <a:buNone/>
            </a:pPr>
            <a:endParaRPr lang="en-US" dirty="0"/>
          </a:p>
          <a:p>
            <a:r>
              <a:rPr lang="en-US" b="1" dirty="0"/>
              <a:t>Icebreaker Activities:</a:t>
            </a:r>
          </a:p>
          <a:p>
            <a:pPr>
              <a:buFont typeface="+mj-lt"/>
              <a:buAutoNum type="arabicPeriod"/>
            </a:pPr>
            <a:r>
              <a:rPr lang="en-US" b="1" dirty="0"/>
              <a:t>Two Truths and a Lie:</a:t>
            </a:r>
            <a:endParaRPr lang="en-US" dirty="0"/>
          </a:p>
          <a:p>
            <a:pPr marL="742950" lvl="1" indent="-285750">
              <a:buFont typeface="+mj-lt"/>
              <a:buAutoNum type="arabicPeriod"/>
            </a:pPr>
            <a:r>
              <a:rPr lang="en-US" dirty="0"/>
              <a:t>Each person says three things about themselves: two true and one false. The group has to guess which one is the lie. It’s fun, and you get to learn interesting facts about each other!</a:t>
            </a:r>
          </a:p>
          <a:p>
            <a:pPr>
              <a:buFont typeface="+mj-lt"/>
              <a:buAutoNum type="arabicPeriod"/>
            </a:pPr>
            <a:r>
              <a:rPr lang="en-US" b="1" dirty="0"/>
              <a:t>Human Bingo:</a:t>
            </a:r>
            <a:endParaRPr lang="en-US" dirty="0"/>
          </a:p>
          <a:p>
            <a:pPr marL="742950" lvl="1" indent="-285750">
              <a:buFont typeface="+mj-lt"/>
              <a:buAutoNum type="arabicPeriod"/>
            </a:pPr>
            <a:r>
              <a:rPr lang="en-US" dirty="0"/>
              <a:t>Create bingo cards with facts like “Has visited another country,” “Can speak more than two languages,” or “Has a pet dog.” Participants have to find someone who matches each square. It’s a great way to get everyone talking and mingling.</a:t>
            </a:r>
          </a:p>
          <a:p>
            <a:pPr>
              <a:buFont typeface="+mj-lt"/>
              <a:buAutoNum type="arabicPeriod"/>
            </a:pPr>
            <a:r>
              <a:rPr lang="en-US" b="1" dirty="0"/>
              <a:t>Speed Networking:</a:t>
            </a:r>
            <a:endParaRPr lang="en-US" dirty="0"/>
          </a:p>
          <a:p>
            <a:pPr marL="742950" lvl="1" indent="-285750">
              <a:buFont typeface="+mj-lt"/>
              <a:buAutoNum type="arabicPeriod"/>
            </a:pPr>
            <a:r>
              <a:rPr lang="en-US" dirty="0"/>
              <a:t>Have participants pair up for a few minutes and answer a specific question (e.g., “What’s your favorite hobby?”). After a set amount of time (say 3 minutes), they rotate to a new partner. This helps participants get to know multiple people in a short time.</a:t>
            </a:r>
          </a:p>
          <a:p>
            <a:pPr>
              <a:buFont typeface="+mj-lt"/>
              <a:buAutoNum type="arabicPeriod"/>
            </a:pPr>
            <a:r>
              <a:rPr lang="en-US" b="1" dirty="0"/>
              <a:t>What’s in a Name?</a:t>
            </a:r>
            <a:endParaRPr lang="en-US" dirty="0"/>
          </a:p>
          <a:p>
            <a:pPr marL="742950" lvl="1" indent="-285750">
              <a:buFont typeface="+mj-lt"/>
              <a:buAutoNum type="arabicPeriod"/>
            </a:pPr>
            <a:r>
              <a:rPr lang="en-US" dirty="0"/>
              <a:t>Ask participants to share the story behind their name or a funny nickname they've had. This often leads to amusing stories and offers a personal connection.</a:t>
            </a:r>
          </a:p>
          <a:p>
            <a:pPr>
              <a:buFont typeface="+mj-lt"/>
              <a:buAutoNum type="arabicPeriod"/>
            </a:pPr>
            <a:r>
              <a:rPr lang="en-US" b="1" dirty="0"/>
              <a:t>The M&amp;M Game:</a:t>
            </a:r>
            <a:endParaRPr lang="en-US" dirty="0"/>
          </a:p>
          <a:p>
            <a:pPr marL="742950" lvl="1" indent="-285750">
              <a:buFont typeface="+mj-lt"/>
              <a:buAutoNum type="arabicPeriod"/>
            </a:pPr>
            <a:r>
              <a:rPr lang="en-US" dirty="0"/>
              <a:t>Pass around a bowl of M&amp;Ms (or any candy). For each color they pick, participants must share something about themselves based on the color (e.g., red = favorite movie, blue = a funny childhood memory, yellow = a goal for the year).</a:t>
            </a:r>
          </a:p>
          <a:p>
            <a:pPr>
              <a:buFont typeface="+mj-lt"/>
              <a:buAutoNum type="arabicPeriod"/>
            </a:pPr>
            <a:r>
              <a:rPr lang="en-US" b="1" dirty="0"/>
              <a:t>Would You Rather:</a:t>
            </a:r>
            <a:endParaRPr lang="en-US" dirty="0"/>
          </a:p>
          <a:p>
            <a:pPr marL="742950" lvl="1" indent="-285750">
              <a:buFont typeface="+mj-lt"/>
              <a:buAutoNum type="arabicPeriod"/>
            </a:pPr>
            <a:r>
              <a:rPr lang="en-US" dirty="0"/>
              <a:t>Create a list of fun and absurd "Would You Rather" questions (e.g., "Would you rather fight one horse-sized duck or 100 duck-sized horses?"). This can spark a lot of laughs and interesting discussions.</a:t>
            </a:r>
          </a:p>
          <a:p>
            <a:pPr>
              <a:buFont typeface="+mj-lt"/>
              <a:buAutoNum type="arabicPeriod"/>
            </a:pPr>
            <a:r>
              <a:rPr lang="en-US" b="1" dirty="0"/>
              <a:t>The Marshmallow Challenge:</a:t>
            </a:r>
            <a:endParaRPr lang="en-US" dirty="0"/>
          </a:p>
          <a:p>
            <a:pPr marL="742950" lvl="1" indent="-285750">
              <a:buFont typeface="+mj-lt"/>
              <a:buAutoNum type="arabicPeriod"/>
            </a:pPr>
            <a:r>
              <a:rPr lang="en-US" dirty="0"/>
              <a:t>Give each group a bag of marshmallows and spaghetti sticks. Challenge them to build the tallest freestanding structure within 10 minutes. It’s a fun way to break the ice and encourage teamwork.</a:t>
            </a:r>
          </a:p>
          <a:p>
            <a:pPr>
              <a:buFont typeface="+mj-lt"/>
              <a:buAutoNum type="arabicPeriod"/>
            </a:pPr>
            <a:r>
              <a:rPr lang="en-US" b="1" dirty="0"/>
              <a:t>Pictionary (Team Edition):</a:t>
            </a:r>
            <a:endParaRPr lang="en-US" dirty="0"/>
          </a:p>
          <a:p>
            <a:pPr marL="742950" lvl="1" indent="-285750">
              <a:buFont typeface="+mj-lt"/>
              <a:buAutoNum type="arabicPeriod"/>
            </a:pPr>
            <a:r>
              <a:rPr lang="en-US" dirty="0"/>
              <a:t>Split participants into teams and have them draw a list of random items (e.g., objects, actions, or places) while the rest of their team guesses what it is. This is a quick and engaging way to get people laughing and working together.</a:t>
            </a:r>
          </a:p>
          <a:p>
            <a:pPr>
              <a:buFont typeface="+mj-lt"/>
              <a:buAutoNum type="arabicPeriod"/>
            </a:pPr>
            <a:r>
              <a:rPr lang="en-US" b="1" dirty="0"/>
              <a:t>Emoji Introduction:</a:t>
            </a:r>
            <a:endParaRPr lang="en-US" dirty="0"/>
          </a:p>
          <a:p>
            <a:pPr marL="742950" lvl="1" indent="-285750">
              <a:buFont typeface="+mj-lt"/>
              <a:buAutoNum type="arabicPeriod"/>
            </a:pPr>
            <a:r>
              <a:rPr lang="en-US" dirty="0"/>
              <a:t>Have participants introduce themselves using only emojis on their phone or in a chat. For example, they can use an emoji to describe their job, hobby, or personality. This adds a fun, modern twist to introductions.</a:t>
            </a:r>
          </a:p>
          <a:p>
            <a:pPr>
              <a:buFont typeface="+mj-lt"/>
              <a:buAutoNum type="arabicPeriod"/>
            </a:pPr>
            <a:r>
              <a:rPr lang="en-US" b="1" dirty="0"/>
              <a:t>Desert Island Scenario:</a:t>
            </a:r>
            <a:endParaRPr lang="en-US" dirty="0"/>
          </a:p>
          <a:p>
            <a:pPr marL="742950" lvl="1" indent="-285750">
              <a:buFont typeface="+mj-lt"/>
              <a:buAutoNum type="arabicPeriod"/>
            </a:pPr>
            <a:r>
              <a:rPr lang="en-US" dirty="0"/>
              <a:t>Ask the group, "If you were stranded on a desert island, what three items would you want with you and why?" It can lead to interesting, creative answers and a good conversation starter.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33CA556-ABF6-1F7E-7984-8D91A0A78C9B}"/>
              </a:ext>
            </a:extLst>
          </p:cNvPr>
          <p:cNvSpPr>
            <a:spLocks noGrp="1"/>
          </p:cNvSpPr>
          <p:nvPr>
            <p:ph type="sldNum" sz="quarter" idx="10"/>
          </p:nvPr>
        </p:nvSpPr>
        <p:spPr/>
        <p:txBody>
          <a:bodyPr/>
          <a:lstStyle/>
          <a:p>
            <a:fld id="{1A039E17-BEEE-45B0-A1B7-830DEB7C1347}" type="slidenum">
              <a:rPr lang="en-US" smtClean="0">
                <a:solidFill>
                  <a:prstClr val="black"/>
                </a:solidFill>
              </a:rPr>
              <a:pPr/>
              <a:t>74</a:t>
            </a:fld>
            <a:endParaRPr lang="en-US">
              <a:solidFill>
                <a:prstClr val="black"/>
              </a:solidFill>
            </a:endParaRPr>
          </a:p>
        </p:txBody>
      </p:sp>
    </p:spTree>
    <p:extLst>
      <p:ext uri="{BB962C8B-B14F-4D97-AF65-F5344CB8AC3E}">
        <p14:creationId xmlns:p14="http://schemas.microsoft.com/office/powerpoint/2010/main" val="111478210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dirty="0">
                <a:solidFill>
                  <a:schemeClr val="tx1"/>
                </a:solidFill>
                <a:latin typeface="Arial" panose="020B0604020202020204" pitchFamily="34" charset="0"/>
                <a:cs typeface="Arial" panose="020B0604020202020204" pitchFamily="34" charset="0"/>
              </a:rPr>
              <a:t>Predation: </a:t>
            </a:r>
            <a:r>
              <a:rPr lang="en-US" sz="1200" dirty="0">
                <a:latin typeface="Arial" panose="020B0604020202020204" pitchFamily="34" charset="0"/>
                <a:cs typeface="Arial" panose="020B0604020202020204" pitchFamily="34" charset="0"/>
              </a:rPr>
              <a:t>an intent to engage in acts of misconduct </a:t>
            </a:r>
            <a:r>
              <a:rPr lang="en-US" sz="1200" u="sng" dirty="0">
                <a:latin typeface="Arial" panose="020B0604020202020204" pitchFamily="34" charset="0"/>
                <a:cs typeface="Arial" panose="020B0604020202020204" pitchFamily="34" charset="0"/>
              </a:rPr>
              <a:t>prior to their occurrence</a:t>
            </a:r>
            <a:r>
              <a:rPr lang="en-US" sz="1200" dirty="0">
                <a:latin typeface="Arial" panose="020B0604020202020204" pitchFamily="34" charset="0"/>
                <a:cs typeface="Arial" panose="020B0604020202020204" pitchFamily="34" charset="0"/>
              </a:rPr>
              <a:t> demonstrating premeditation, planning or forethought, and is reflected in communicated intent (physical, verbal, visual, or written), threats directed at a party, attempts to incapacitate a party, attempts to isolate a party, utilizing physical force or violence, or other actions that a reasonable person would construe as a pre-meditation to engage in actions that are unwanted by/against the recipient. Committing any of these actions with an individual under the age of consent is also considered predatory. </a:t>
            </a:r>
          </a:p>
          <a:p>
            <a:pPr algn="l"/>
            <a:endParaRPr lang="en-US" sz="12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Typically, predation is identified through the use of force, threats, coercion, and behaviors designed to isolate a party. Consider any evidence of planning, the use of pressure, creating an environment encouraging the over-consumption of alcohol, and other factors indicating that the respondent created an environment where consent could not be meaningfully withheld (see previous section on Force).</a:t>
            </a:r>
          </a:p>
          <a:p>
            <a:pPr marL="0" indent="0" algn="l">
              <a:buFontTx/>
              <a:buNone/>
            </a:pPr>
            <a:endParaRPr lang="en-US" sz="1200" dirty="0">
              <a:solidFill>
                <a:schemeClr val="tx1"/>
              </a:solidFill>
              <a:latin typeface="Arial" panose="020B0604020202020204" pitchFamily="34" charset="0"/>
              <a:cs typeface="Arial" panose="020B0604020202020204" pitchFamily="34" charset="0"/>
            </a:endParaRPr>
          </a:p>
          <a:p>
            <a:pPr algn="l"/>
            <a:r>
              <a:rPr lang="en-US" sz="1200" dirty="0">
                <a:solidFill>
                  <a:schemeClr val="tx1"/>
                </a:solidFill>
                <a:latin typeface="Arial" panose="020B0604020202020204" pitchFamily="34" charset="0"/>
                <a:cs typeface="Arial" panose="020B0604020202020204" pitchFamily="34" charset="0"/>
              </a:rPr>
              <a:t>Predation is generally applied to physical or attempted physical acts; do not confuse with pervasiveness as it relates to harassment and/or stalking. </a:t>
            </a:r>
          </a:p>
          <a:p>
            <a:pPr algn="l"/>
            <a:r>
              <a:rPr lang="en-US" sz="1200" dirty="0">
                <a:solidFill>
                  <a:schemeClr val="tx1"/>
                </a:solidFill>
                <a:latin typeface="Arial" panose="020B0604020202020204" pitchFamily="34" charset="0"/>
                <a:cs typeface="Arial" panose="020B0604020202020204" pitchFamily="34" charset="0"/>
              </a:rPr>
              <a:t>- predation is an aggravating factor for sanctioning if a violation is found, so it is important for the investigator to meticulously detail any predatory behaviors discovered during the course of an investigation</a:t>
            </a:r>
          </a:p>
          <a:p>
            <a:pPr algn="l"/>
            <a:endParaRPr lang="en-US" sz="1200" dirty="0">
              <a:solidFill>
                <a:schemeClr val="tx1"/>
              </a:solidFill>
              <a:latin typeface="Arial" panose="020B0604020202020204" pitchFamily="34" charset="0"/>
              <a:cs typeface="Arial" panose="020B0604020202020204" pitchFamily="34" charset="0"/>
            </a:endParaRPr>
          </a:p>
          <a:p>
            <a:pPr algn="l"/>
            <a:endParaRPr lang="en-US" sz="1200" dirty="0">
              <a:latin typeface="Arial" panose="020B0604020202020204" pitchFamily="34" charset="0"/>
              <a:cs typeface="Arial" panose="020B0604020202020204" pitchFamily="34" charset="0"/>
            </a:endParaRPr>
          </a:p>
          <a:p>
            <a:pPr algn="l"/>
            <a:endParaRPr lang="en-US" sz="1200" dirty="0">
              <a:latin typeface="Arial" panose="020B0604020202020204" pitchFamily="34" charset="0"/>
              <a:cs typeface="Arial" panose="020B0604020202020204" pitchFamily="34" charset="0"/>
            </a:endParaRPr>
          </a:p>
          <a:p>
            <a:pPr algn="l"/>
            <a:endParaRPr lang="en-US" sz="1200" dirty="0">
              <a:latin typeface="Arial" panose="020B0604020202020204" pitchFamily="34" charset="0"/>
              <a:cs typeface="Arial" panose="020B0604020202020204" pitchFamily="34" charset="0"/>
            </a:endParaRPr>
          </a:p>
          <a:p>
            <a:pPr algn="l"/>
            <a:endParaRPr lang="en-US" sz="1200" dirty="0">
              <a:latin typeface="Arial" panose="020B0604020202020204" pitchFamily="34" charset="0"/>
              <a:cs typeface="Arial" panose="020B0604020202020204" pitchFamily="34" charset="0"/>
            </a:endParaRPr>
          </a:p>
          <a:p>
            <a:pPr algn="l"/>
            <a:endParaRPr lang="en-US" sz="1200" dirty="0">
              <a:latin typeface="Arial" panose="020B0604020202020204" pitchFamily="34" charset="0"/>
              <a:cs typeface="Arial" panose="020B0604020202020204" pitchFamily="34" charset="0"/>
            </a:endParaRPr>
          </a:p>
          <a:p>
            <a:pPr algn="l"/>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75</a:t>
            </a:fld>
            <a:endParaRPr lang="en-US">
              <a:solidFill>
                <a:prstClr val="black"/>
              </a:solidFill>
            </a:endParaRPr>
          </a:p>
        </p:txBody>
      </p:sp>
    </p:spTree>
    <p:extLst>
      <p:ext uri="{BB962C8B-B14F-4D97-AF65-F5344CB8AC3E}">
        <p14:creationId xmlns:p14="http://schemas.microsoft.com/office/powerpoint/2010/main" val="127743055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B6B5B-2356-69B4-E1FC-CECFE95226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F579C6-67CC-171A-6E2C-1F42F41B61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295AB9-414C-C4CD-5A16-2F51B2D4CAF5}"/>
              </a:ext>
            </a:extLst>
          </p:cNvPr>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Scenario Overview:</a:t>
            </a:r>
            <a:r>
              <a:rPr lang="en-US" dirty="0">
                <a:latin typeface="Arial" panose="020B0604020202020204" pitchFamily="34" charset="0"/>
                <a:cs typeface="Arial" panose="020B0604020202020204" pitchFamily="34" charset="0"/>
              </a:rPr>
              <a:t> During a campus event, a student named Taylor (the respondent) approaches a freshman named Jordan (the complainant) at a social gathering. The two do not know each other well but have seen each other around campus before. Over the course of the evening, Taylor becomes increasingly persistent in trying to engage Jordan in conversation, despite Jordan showing signs of discomfort.</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Key Events:</a:t>
            </a:r>
          </a:p>
          <a:p>
            <a:pPr>
              <a:buFont typeface="+mj-lt"/>
              <a:buAutoNum type="arabicPeriod"/>
            </a:pPr>
            <a:r>
              <a:rPr lang="en-US" b="1" dirty="0">
                <a:latin typeface="Arial" panose="020B0604020202020204" pitchFamily="34" charset="0"/>
                <a:cs typeface="Arial" panose="020B0604020202020204" pitchFamily="34" charset="0"/>
              </a:rPr>
              <a:t>Isolation and Coercion:</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dirty="0">
                <a:latin typeface="Arial" panose="020B0604020202020204" pitchFamily="34" charset="0"/>
                <a:cs typeface="Arial" panose="020B0604020202020204" pitchFamily="34" charset="0"/>
              </a:rPr>
              <a:t>As the event continues, Taylor repeatedly asks Jordan to leave the main area with them to go somewhere quieter. At first, Jordan declines, saying they want to stay with their friends.</a:t>
            </a:r>
          </a:p>
          <a:p>
            <a:pPr marL="742950" lvl="1" indent="-285750">
              <a:buFont typeface="+mj-lt"/>
              <a:buAutoNum type="arabicPeriod"/>
            </a:pPr>
            <a:r>
              <a:rPr lang="en-US" dirty="0">
                <a:latin typeface="Arial" panose="020B0604020202020204" pitchFamily="34" charset="0"/>
                <a:cs typeface="Arial" panose="020B0604020202020204" pitchFamily="34" charset="0"/>
              </a:rPr>
              <a:t>Taylor insists, saying, "It's not a big deal, we’ll just go for a walk. It’ll be fun."</a:t>
            </a:r>
          </a:p>
          <a:p>
            <a:pPr marL="742950" lvl="1" indent="-285750">
              <a:buFont typeface="+mj-lt"/>
              <a:buAutoNum type="arabicPeriod"/>
            </a:pPr>
            <a:r>
              <a:rPr lang="en-US" dirty="0">
                <a:latin typeface="Arial" panose="020B0604020202020204" pitchFamily="34" charset="0"/>
                <a:cs typeface="Arial" panose="020B0604020202020204" pitchFamily="34" charset="0"/>
              </a:rPr>
              <a:t>Eventually, Jordan agrees and follows Taylor to a secluded area behind the venue. At this point, Jordan is slightly uncomfortable but doesn’t want to seem rude.</a:t>
            </a:r>
          </a:p>
          <a:p>
            <a:pPr>
              <a:buFont typeface="+mj-lt"/>
              <a:buAutoNum type="arabicPeriod"/>
            </a:pPr>
            <a:r>
              <a:rPr lang="en-US" b="1" dirty="0">
                <a:latin typeface="Arial" panose="020B0604020202020204" pitchFamily="34" charset="0"/>
                <a:cs typeface="Arial" panose="020B0604020202020204" pitchFamily="34" charset="0"/>
              </a:rPr>
              <a:t>Pressure to Drink:</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dirty="0">
                <a:latin typeface="Arial" panose="020B0604020202020204" pitchFamily="34" charset="0"/>
                <a:cs typeface="Arial" panose="020B0604020202020204" pitchFamily="34" charset="0"/>
              </a:rPr>
              <a:t>Once alone, Taylor offers Jordan a drink, despite Jordan saying they don’t drink much.</a:t>
            </a:r>
          </a:p>
          <a:p>
            <a:pPr marL="742950" lvl="1" indent="-285750">
              <a:buFont typeface="+mj-lt"/>
              <a:buAutoNum type="arabicPeriod"/>
            </a:pPr>
            <a:r>
              <a:rPr lang="en-US" dirty="0">
                <a:latin typeface="Arial" panose="020B0604020202020204" pitchFamily="34" charset="0"/>
                <a:cs typeface="Arial" panose="020B0604020202020204" pitchFamily="34" charset="0"/>
              </a:rPr>
              <a:t>Taylor continues to pressure Jordan: “Come on, just one more drink, you’ll feel better.”</a:t>
            </a:r>
          </a:p>
          <a:p>
            <a:pPr marL="742950" lvl="1" indent="-285750">
              <a:buFont typeface="+mj-lt"/>
              <a:buAutoNum type="arabicPeriod"/>
            </a:pPr>
            <a:r>
              <a:rPr lang="en-US" dirty="0">
                <a:latin typeface="Arial" panose="020B0604020202020204" pitchFamily="34" charset="0"/>
                <a:cs typeface="Arial" panose="020B0604020202020204" pitchFamily="34" charset="0"/>
              </a:rPr>
              <a:t>Jordan reluctantly accepts the drink, feeling overwhelmed by the pressure and wanting to avoid further conflict.</a:t>
            </a:r>
          </a:p>
          <a:p>
            <a:pPr>
              <a:buFont typeface="+mj-lt"/>
              <a:buAutoNum type="arabicPeriod"/>
            </a:pPr>
            <a:r>
              <a:rPr lang="en-US" b="1" dirty="0">
                <a:latin typeface="Arial" panose="020B0604020202020204" pitchFamily="34" charset="0"/>
                <a:cs typeface="Arial" panose="020B0604020202020204" pitchFamily="34" charset="0"/>
              </a:rPr>
              <a:t>Attempted Physical Contact:</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dirty="0">
                <a:latin typeface="Arial" panose="020B0604020202020204" pitchFamily="34" charset="0"/>
                <a:cs typeface="Arial" panose="020B0604020202020204" pitchFamily="34" charset="0"/>
              </a:rPr>
              <a:t>After Jordan finishes the drink, Taylor starts making sexual advances, kissing Jordan without their consent.</a:t>
            </a:r>
          </a:p>
          <a:p>
            <a:pPr marL="742950" lvl="1" indent="-285750">
              <a:buFont typeface="+mj-lt"/>
              <a:buAutoNum type="arabicPeriod"/>
            </a:pPr>
            <a:r>
              <a:rPr lang="en-US" dirty="0">
                <a:latin typeface="Arial" panose="020B0604020202020204" pitchFamily="34" charset="0"/>
                <a:cs typeface="Arial" panose="020B0604020202020204" pitchFamily="34" charset="0"/>
              </a:rPr>
              <a:t>Jordan pulls away immediately, saying, "Stop, this isn’t okay," but Taylor disregards the response and continues trying to force physical contact.</a:t>
            </a:r>
          </a:p>
          <a:p>
            <a:pPr>
              <a:buFont typeface="+mj-lt"/>
              <a:buAutoNum type="arabicPeriod"/>
            </a:pPr>
            <a:r>
              <a:rPr lang="en-US" b="1" dirty="0">
                <a:latin typeface="Arial" panose="020B0604020202020204" pitchFamily="34" charset="0"/>
                <a:cs typeface="Arial" panose="020B0604020202020204" pitchFamily="34" charset="0"/>
              </a:rPr>
              <a:t>Escape and Disclosure:</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dirty="0">
                <a:latin typeface="Arial" panose="020B0604020202020204" pitchFamily="34" charset="0"/>
                <a:cs typeface="Arial" panose="020B0604020202020204" pitchFamily="34" charset="0"/>
              </a:rPr>
              <a:t>At this point, Jordan manages to break free from Taylor’s grip and rushes back to the main event. Jordan tells a close friend about what happened later that evening, and the friend encourages Jordan to report it.</a:t>
            </a:r>
          </a:p>
          <a:p>
            <a:pPr marL="742950" lvl="1" indent="-285750">
              <a:buFont typeface="+mj-lt"/>
              <a:buAutoNum type="arabicPeriod"/>
            </a:pPr>
            <a:r>
              <a:rPr lang="en-US" dirty="0">
                <a:latin typeface="Arial" panose="020B0604020202020204" pitchFamily="34" charset="0"/>
                <a:cs typeface="Arial" panose="020B0604020202020204" pitchFamily="34" charset="0"/>
              </a:rPr>
              <a:t>Jordan later files a formal complaint, explaining the sequence of events and how Taylor’s actions made them feel pressured, unsafe, and uncomfortable.</a:t>
            </a:r>
          </a:p>
          <a:p>
            <a:pPr marL="742950" lvl="1" indent="-285750">
              <a:buFont typeface="+mj-lt"/>
              <a:buAutoNum type="arabicPeriod"/>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Analysis for Investigators:</a:t>
            </a: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Predatory Behavior Indicators:</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b="1" dirty="0">
                <a:latin typeface="Arial" panose="020B0604020202020204" pitchFamily="34" charset="0"/>
                <a:cs typeface="Arial" panose="020B0604020202020204" pitchFamily="34" charset="0"/>
              </a:rPr>
              <a:t>Isolation:</a:t>
            </a:r>
            <a:r>
              <a:rPr lang="en-US" dirty="0">
                <a:latin typeface="Arial" panose="020B0604020202020204" pitchFamily="34" charset="0"/>
                <a:cs typeface="Arial" panose="020B0604020202020204" pitchFamily="34" charset="0"/>
              </a:rPr>
              <a:t> Taylor’s decision to separate Jordan from the group and lead them to a secluded area is a deliberate attempt to isolate them, making it easier to pressure them into unwanted behavior.</a:t>
            </a:r>
          </a:p>
          <a:p>
            <a:pPr marL="742950" lvl="1" indent="-285750">
              <a:buFont typeface="+mj-lt"/>
              <a:buAutoNum type="arabicPeriod"/>
            </a:pPr>
            <a:r>
              <a:rPr lang="en-US" b="1" dirty="0">
                <a:latin typeface="Arial" panose="020B0604020202020204" pitchFamily="34" charset="0"/>
                <a:cs typeface="Arial" panose="020B0604020202020204" pitchFamily="34" charset="0"/>
              </a:rPr>
              <a:t>Coercion:</a:t>
            </a:r>
            <a:r>
              <a:rPr lang="en-US" dirty="0">
                <a:latin typeface="Arial" panose="020B0604020202020204" pitchFamily="34" charset="0"/>
                <a:cs typeface="Arial" panose="020B0604020202020204" pitchFamily="34" charset="0"/>
              </a:rPr>
              <a:t> Taylor used coercion by pressuring Jordan to drink more alcohol despite Jordan's reluctance, contributing to an environment where Jordan’s ability to meaningfully consent was compromised.</a:t>
            </a:r>
          </a:p>
          <a:p>
            <a:pPr marL="742950" lvl="1" indent="-285750">
              <a:buFont typeface="+mj-lt"/>
              <a:buAutoNum type="arabicPeriod"/>
            </a:pPr>
            <a:r>
              <a:rPr lang="en-US" b="1" dirty="0">
                <a:latin typeface="Arial" panose="020B0604020202020204" pitchFamily="34" charset="0"/>
                <a:cs typeface="Arial" panose="020B0604020202020204" pitchFamily="34" charset="0"/>
              </a:rPr>
              <a:t>Intent and Forethought:</a:t>
            </a:r>
            <a:r>
              <a:rPr lang="en-US" dirty="0">
                <a:latin typeface="Arial" panose="020B0604020202020204" pitchFamily="34" charset="0"/>
                <a:cs typeface="Arial" panose="020B0604020202020204" pitchFamily="34" charset="0"/>
              </a:rPr>
              <a:t> Taylor’s actions appear to have been premeditated. They chose a private area to isolate Jordan, pressured them to drink, and then initiated physical contact despite Jordan's clear objections.</a:t>
            </a:r>
          </a:p>
          <a:p>
            <a:pPr marL="742950" lvl="1" indent="-285750">
              <a:buFont typeface="+mj-lt"/>
              <a:buAutoNum type="arabicPeriod"/>
            </a:pPr>
            <a:r>
              <a:rPr lang="en-US" b="1" dirty="0">
                <a:latin typeface="Arial" panose="020B0604020202020204" pitchFamily="34" charset="0"/>
                <a:cs typeface="Arial" panose="020B0604020202020204" pitchFamily="34" charset="0"/>
              </a:rPr>
              <a:t>Disregard for Consent:</a:t>
            </a:r>
            <a:r>
              <a:rPr lang="en-US" dirty="0">
                <a:latin typeface="Arial" panose="020B0604020202020204" pitchFamily="34" charset="0"/>
                <a:cs typeface="Arial" panose="020B0604020202020204" pitchFamily="34" charset="0"/>
              </a:rPr>
              <a:t> Taylor ignored Jordan's verbal refusal (“Stop, this isn’t okay”), which is indicative of predatory behavior, as they continued despite the protest.</a:t>
            </a:r>
          </a:p>
          <a:p>
            <a:pPr marL="742950" lvl="1" indent="-285750">
              <a:buFont typeface="+mj-lt"/>
              <a:buAutoNum type="arabicPeriod"/>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Evidence of Predation:</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dirty="0">
                <a:latin typeface="Arial" panose="020B0604020202020204" pitchFamily="34" charset="0"/>
                <a:cs typeface="Arial" panose="020B0604020202020204" pitchFamily="34" charset="0"/>
              </a:rPr>
              <a:t>Witness testimony, including statements from Jordan’s friend and anyone who saw them interact earlier in the evening, can help establish the pattern of behavior (isolation, coercion, etc.).</a:t>
            </a:r>
          </a:p>
          <a:p>
            <a:pPr marL="742950" lvl="1" indent="-285750">
              <a:buFont typeface="+mj-lt"/>
              <a:buAutoNum type="arabicPeriod"/>
            </a:pPr>
            <a:r>
              <a:rPr lang="en-US" dirty="0">
                <a:latin typeface="Arial" panose="020B0604020202020204" pitchFamily="34" charset="0"/>
                <a:cs typeface="Arial" panose="020B0604020202020204" pitchFamily="34" charset="0"/>
              </a:rPr>
              <a:t>A detailed interview with Jordan, asking about their feelings during each phase of the interaction, would provide insight into how Taylor’s actions created a sense of helplessness and lack of agency.</a:t>
            </a:r>
          </a:p>
          <a:p>
            <a:pPr marL="742950" lvl="1" indent="-285750">
              <a:buFont typeface="+mj-lt"/>
              <a:buAutoNum type="arabicPeriod"/>
            </a:pPr>
            <a:r>
              <a:rPr lang="en-US" dirty="0">
                <a:latin typeface="Arial" panose="020B0604020202020204" pitchFamily="34" charset="0"/>
                <a:cs typeface="Arial" panose="020B0604020202020204" pitchFamily="34" charset="0"/>
              </a:rPr>
              <a:t>Any physical or digital evidence (e.g., messages, text exchanges) where Taylor made advances or pressured Jordan could also be critical in proving intent and premeditation.</a:t>
            </a:r>
          </a:p>
          <a:p>
            <a:pPr marL="742950" lvl="1" indent="-285750">
              <a:buFont typeface="+mj-lt"/>
              <a:buAutoNum type="arabicPeriod"/>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Predation vs. Other Forms of Misconduct:</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b="1" dirty="0">
                <a:latin typeface="Arial" panose="020B0604020202020204" pitchFamily="34" charset="0"/>
                <a:cs typeface="Arial" panose="020B0604020202020204" pitchFamily="34" charset="0"/>
              </a:rPr>
              <a:t>Differentiation from Harassment:</a:t>
            </a:r>
            <a:r>
              <a:rPr lang="en-US" dirty="0">
                <a:latin typeface="Arial" panose="020B0604020202020204" pitchFamily="34" charset="0"/>
                <a:cs typeface="Arial" panose="020B0604020202020204" pitchFamily="34" charset="0"/>
              </a:rPr>
              <a:t> This situation is an example of predation, not just harassment. The predatory aspect is seen in the premeditated efforts to create a situation where Jordan could not easily escape or meaningfully withhold consent.</a:t>
            </a:r>
          </a:p>
          <a:p>
            <a:pPr marL="742950" lvl="1" indent="-285750">
              <a:buFont typeface="+mj-lt"/>
              <a:buAutoNum type="arabicPeriod"/>
            </a:pPr>
            <a:r>
              <a:rPr lang="en-US" b="1" dirty="0">
                <a:latin typeface="Arial" panose="020B0604020202020204" pitchFamily="34" charset="0"/>
                <a:cs typeface="Arial" panose="020B0604020202020204" pitchFamily="34" charset="0"/>
              </a:rPr>
              <a:t>Impact on the Investigation:</a:t>
            </a:r>
            <a:r>
              <a:rPr lang="en-US" dirty="0">
                <a:latin typeface="Arial" panose="020B0604020202020204" pitchFamily="34" charset="0"/>
                <a:cs typeface="Arial" panose="020B0604020202020204" pitchFamily="34" charset="0"/>
              </a:rPr>
              <a:t> Understanding that predation involves planning and manipulation will guide the investigator in looking for patterns and evidence that indicate premeditation. This is critical in determining the severity of the violation and informing potential sanctions.</a:t>
            </a:r>
          </a:p>
          <a:p>
            <a:pPr marL="742950" lvl="1" indent="-285750">
              <a:buFont typeface="+mj-lt"/>
              <a:buAutoNum type="arabicPeriod"/>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Training Takeaways for Investigators:</a:t>
            </a:r>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Focus on Pattern Behavior:</a:t>
            </a:r>
            <a:r>
              <a:rPr lang="en-US" dirty="0">
                <a:latin typeface="Arial" panose="020B0604020202020204" pitchFamily="34" charset="0"/>
                <a:cs typeface="Arial" panose="020B0604020202020204" pitchFamily="34" charset="0"/>
              </a:rPr>
              <a:t> Investigators must assess whether the actions were part of a larger pattern of predatory behavior, including coercion, isolation, and planning.</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Documenting Intent:</a:t>
            </a:r>
            <a:r>
              <a:rPr lang="en-US" dirty="0">
                <a:latin typeface="Arial" panose="020B0604020202020204" pitchFamily="34" charset="0"/>
                <a:cs typeface="Arial" panose="020B0604020202020204" pitchFamily="34" charset="0"/>
              </a:rPr>
              <a:t> Predation is not just about the physical act but about understanding the intent behind it. Investigators should focus on establishing whether the actions were premeditated and what evidence supports this.</a:t>
            </a:r>
          </a:p>
          <a:p>
            <a:pPr>
              <a:buFont typeface="Arial" panose="020B0604020202020204" pitchFamily="34" charset="0"/>
              <a:buChar char="•"/>
            </a:pPr>
            <a:r>
              <a:rPr lang="en-US" b="1" dirty="0">
                <a:latin typeface="Arial" panose="020B0604020202020204" pitchFamily="34" charset="0"/>
                <a:cs typeface="Arial" panose="020B0604020202020204" pitchFamily="34" charset="0"/>
              </a:rPr>
              <a:t>Recognize Coercion and Force:</a:t>
            </a:r>
            <a:r>
              <a:rPr lang="en-US" dirty="0">
                <a:latin typeface="Arial" panose="020B0604020202020204" pitchFamily="34" charset="0"/>
                <a:cs typeface="Arial" panose="020B0604020202020204" pitchFamily="34" charset="0"/>
              </a:rPr>
              <a:t> Investigators need to be alert for any signs of coercion, threats, or force used to make the victim comply or be put in a vulnerable position, particularly when there’s an attempt to isolate the victim or create an environment where consent is compromised.</a:t>
            </a:r>
          </a:p>
          <a:p>
            <a:pPr algn="l"/>
            <a:endParaRPr lang="en-US" sz="1900" dirty="0">
              <a:latin typeface="Arial" panose="020B0604020202020204" pitchFamily="34" charset="0"/>
              <a:cs typeface="Arial" panose="020B0604020202020204" pitchFamily="34" charset="0"/>
            </a:endParaRPr>
          </a:p>
          <a:p>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AFC8A83-D5AA-DF2E-C2C0-A04627B561F6}"/>
              </a:ext>
            </a:extLst>
          </p:cNvPr>
          <p:cNvSpPr>
            <a:spLocks noGrp="1"/>
          </p:cNvSpPr>
          <p:nvPr>
            <p:ph type="sldNum" sz="quarter" idx="10"/>
          </p:nvPr>
        </p:nvSpPr>
        <p:spPr/>
        <p:txBody>
          <a:bodyPr/>
          <a:lstStyle/>
          <a:p>
            <a:fld id="{1A039E17-BEEE-45B0-A1B7-830DEB7C1347}" type="slidenum">
              <a:rPr lang="en-US" smtClean="0">
                <a:solidFill>
                  <a:prstClr val="black"/>
                </a:solidFill>
              </a:rPr>
              <a:pPr/>
              <a:t>76</a:t>
            </a:fld>
            <a:endParaRPr lang="en-US">
              <a:solidFill>
                <a:prstClr val="black"/>
              </a:solidFill>
            </a:endParaRPr>
          </a:p>
        </p:txBody>
      </p:sp>
    </p:spTree>
    <p:extLst>
      <p:ext uri="{BB962C8B-B14F-4D97-AF65-F5344CB8AC3E}">
        <p14:creationId xmlns:p14="http://schemas.microsoft.com/office/powerpoint/2010/main" val="154318057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8E8D0-3294-1F68-97AE-0D1B21BE31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FDAF0A-99B1-83D6-1877-7B93F98396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ED8CC6-3FB4-F996-762C-54CC1A75971B}"/>
              </a:ext>
            </a:extLst>
          </p:cNvPr>
          <p:cNvSpPr>
            <a:spLocks noGrp="1"/>
          </p:cNvSpPr>
          <p:nvPr>
            <p:ph type="body" idx="1"/>
          </p:nvPr>
        </p:nvSpPr>
        <p:spPr/>
        <p:txBody>
          <a:bodyPr/>
          <a:lstStyle/>
          <a:p>
            <a:pPr marL="0" indent="0">
              <a:buNone/>
            </a:pPr>
            <a:endParaRPr lang="en-US" sz="1200"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Use Visual Aids:</a:t>
            </a:r>
            <a:r>
              <a:rPr lang="en-US" dirty="0">
                <a:latin typeface="Arial" panose="020B0604020202020204" pitchFamily="34" charset="0"/>
                <a:cs typeface="Arial" panose="020B0604020202020204" pitchFamily="34" charset="0"/>
              </a:rPr>
              <a:t> Use diagrams or infographics to represent how each factor can influence the body's reaction to alcohol. A chart or table can be effective in categorizing the factors and showing their relationships.</a:t>
            </a:r>
          </a:p>
          <a:p>
            <a:pPr>
              <a:buFont typeface="+mj-lt"/>
              <a:buAutoNum type="arabicPeriod"/>
            </a:pPr>
            <a:r>
              <a:rPr lang="en-US" b="1" dirty="0">
                <a:latin typeface="Arial" panose="020B0604020202020204" pitchFamily="34" charset="0"/>
                <a:cs typeface="Arial" panose="020B0604020202020204" pitchFamily="34" charset="0"/>
              </a:rPr>
              <a:t>Use Examples and Scenarios:</a:t>
            </a:r>
            <a:r>
              <a:rPr lang="en-US" dirty="0">
                <a:latin typeface="Arial" panose="020B0604020202020204" pitchFamily="34" charset="0"/>
                <a:cs typeface="Arial" panose="020B0604020202020204" pitchFamily="34" charset="0"/>
              </a:rPr>
              <a:t> Provide real-life scenarios where these factors affect someone's response to alcohol. For instance, explain how someone with a lower body mass might feel the effects of alcohol more quickly than someone with a higher body mass, or how drinking on an empty stomach affects intoxication.</a:t>
            </a:r>
          </a:p>
          <a:p>
            <a:pPr>
              <a:buFont typeface="+mj-lt"/>
              <a:buAutoNum type="arabicPeriod"/>
            </a:pPr>
            <a:r>
              <a:rPr lang="en-US" b="1" dirty="0">
                <a:latin typeface="Arial" panose="020B0604020202020204" pitchFamily="34" charset="0"/>
                <a:cs typeface="Arial" panose="020B0604020202020204" pitchFamily="34" charset="0"/>
              </a:rPr>
              <a:t>Engage with Interactive Activities:</a:t>
            </a:r>
            <a:r>
              <a:rPr lang="en-US" dirty="0">
                <a:latin typeface="Arial" panose="020B0604020202020204" pitchFamily="34" charset="0"/>
                <a:cs typeface="Arial" panose="020B0604020202020204" pitchFamily="34" charset="0"/>
              </a:rPr>
              <a:t> Create interactive quizzes or group discussions about how different factors can influence alcohol absorption and effects. For example, ask participants to identify how various combinations of factors would impact someone’s alcohol tolerance.</a:t>
            </a:r>
          </a:p>
          <a:p>
            <a:pPr>
              <a:buFont typeface="+mj-lt"/>
              <a:buAutoNum type="arabicPeriod"/>
            </a:pPr>
            <a:r>
              <a:rPr lang="en-US" b="1" dirty="0">
                <a:latin typeface="Arial" panose="020B0604020202020204" pitchFamily="34" charset="0"/>
                <a:cs typeface="Arial" panose="020B0604020202020204" pitchFamily="34" charset="0"/>
              </a:rPr>
              <a:t>Simplify Terminology:</a:t>
            </a:r>
            <a:r>
              <a:rPr lang="en-US" dirty="0">
                <a:latin typeface="Arial" panose="020B0604020202020204" pitchFamily="34" charset="0"/>
                <a:cs typeface="Arial" panose="020B0604020202020204" pitchFamily="34" charset="0"/>
              </a:rPr>
              <a:t> Ensure that the language is accessible to everyone by explaining complex terms in simple language. For instance, explain that "body mass" refers to someone's weight and size, or clarify that "tolerance" means how accustomed a person’s body is to alcohol.</a:t>
            </a:r>
          </a:p>
          <a:p>
            <a:pPr>
              <a:buFont typeface="+mj-lt"/>
              <a:buAutoNum type="arabicPeriod"/>
            </a:pPr>
            <a:r>
              <a:rPr lang="en-US" b="1" dirty="0">
                <a:latin typeface="Arial" panose="020B0604020202020204" pitchFamily="34" charset="0"/>
                <a:cs typeface="Arial" panose="020B0604020202020204" pitchFamily="34" charset="0"/>
              </a:rPr>
              <a:t>Link to T9 Investigations:</a:t>
            </a:r>
            <a:r>
              <a:rPr lang="en-US" dirty="0">
                <a:latin typeface="Arial" panose="020B0604020202020204" pitchFamily="34" charset="0"/>
                <a:cs typeface="Arial" panose="020B0604020202020204" pitchFamily="34" charset="0"/>
              </a:rPr>
              <a:t> Help new investigators understand how these factors could influence the reliability of statements made by parties in an investigation involving alcohol. This will make the information more relevant to the work they do.</a:t>
            </a:r>
          </a:p>
          <a:p>
            <a:r>
              <a:rPr lang="en-US" dirty="0">
                <a:latin typeface="Arial" panose="020B0604020202020204" pitchFamily="34" charset="0"/>
                <a:cs typeface="Arial" panose="020B0604020202020204" pitchFamily="34" charset="0"/>
              </a:rPr>
              <a:t>Here’s an example of how you can restructure and simplify the information:</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Factors that Affect How Our Bodies React to Alcohol:</a:t>
            </a: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Physical Characteristics:</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b="1" dirty="0">
                <a:latin typeface="Arial" panose="020B0604020202020204" pitchFamily="34" charset="0"/>
                <a:cs typeface="Arial" panose="020B0604020202020204" pitchFamily="34" charset="0"/>
              </a:rPr>
              <a:t>Sex:</a:t>
            </a:r>
            <a:r>
              <a:rPr lang="en-US" dirty="0">
                <a:latin typeface="Arial" panose="020B0604020202020204" pitchFamily="34" charset="0"/>
                <a:cs typeface="Arial" panose="020B0604020202020204" pitchFamily="34" charset="0"/>
              </a:rPr>
              <a:t> Men and women process alcohol differently due to body composition differences.</a:t>
            </a:r>
          </a:p>
          <a:p>
            <a:pPr marL="742950" lvl="1" indent="-285750">
              <a:buFont typeface="+mj-lt"/>
              <a:buAutoNum type="arabicPeriod"/>
            </a:pPr>
            <a:r>
              <a:rPr lang="en-US" b="1" dirty="0">
                <a:latin typeface="Arial" panose="020B0604020202020204" pitchFamily="34" charset="0"/>
                <a:cs typeface="Arial" panose="020B0604020202020204" pitchFamily="34" charset="0"/>
              </a:rPr>
              <a:t>Age:</a:t>
            </a:r>
            <a:r>
              <a:rPr lang="en-US" dirty="0">
                <a:latin typeface="Arial" panose="020B0604020202020204" pitchFamily="34" charset="0"/>
                <a:cs typeface="Arial" panose="020B0604020202020204" pitchFamily="34" charset="0"/>
              </a:rPr>
              <a:t> Older people may metabolize alcohol slower than younger people.</a:t>
            </a:r>
          </a:p>
          <a:p>
            <a:pPr marL="742950" lvl="1" indent="-285750">
              <a:buFont typeface="+mj-lt"/>
              <a:buAutoNum type="arabicPeriod"/>
            </a:pPr>
            <a:r>
              <a:rPr lang="en-US" b="1" dirty="0">
                <a:latin typeface="Arial" panose="020B0604020202020204" pitchFamily="34" charset="0"/>
                <a:cs typeface="Arial" panose="020B0604020202020204" pitchFamily="34" charset="0"/>
              </a:rPr>
              <a:t>Body Mass:</a:t>
            </a:r>
            <a:r>
              <a:rPr lang="en-US" dirty="0">
                <a:latin typeface="Arial" panose="020B0604020202020204" pitchFamily="34" charset="0"/>
                <a:cs typeface="Arial" panose="020B0604020202020204" pitchFamily="34" charset="0"/>
              </a:rPr>
              <a:t> People with higher body mass may experience less intense effects from the same amount of alcohol.</a:t>
            </a:r>
          </a:p>
          <a:p>
            <a:pPr marL="742950" lvl="1" indent="-285750">
              <a:buFont typeface="+mj-lt"/>
              <a:buAutoNum type="arabicPeriod"/>
            </a:pPr>
            <a:r>
              <a:rPr lang="en-US" b="1" dirty="0">
                <a:latin typeface="Arial" panose="020B0604020202020204" pitchFamily="34" charset="0"/>
                <a:cs typeface="Arial" panose="020B0604020202020204" pitchFamily="34" charset="0"/>
              </a:rPr>
              <a:t>Race:</a:t>
            </a:r>
            <a:r>
              <a:rPr lang="en-US" dirty="0">
                <a:latin typeface="Arial" panose="020B0604020202020204" pitchFamily="34" charset="0"/>
                <a:cs typeface="Arial" panose="020B0604020202020204" pitchFamily="34" charset="0"/>
              </a:rPr>
              <a:t> Genetic differences can affect alcohol metabolism.</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Drinking Habits:</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b="1" dirty="0">
                <a:latin typeface="Arial" panose="020B0604020202020204" pitchFamily="34" charset="0"/>
                <a:cs typeface="Arial" panose="020B0604020202020204" pitchFamily="34" charset="0"/>
              </a:rPr>
              <a:t>Stomach Contents:</a:t>
            </a:r>
            <a:r>
              <a:rPr lang="en-US" dirty="0">
                <a:latin typeface="Arial" panose="020B0604020202020204" pitchFamily="34" charset="0"/>
                <a:cs typeface="Arial" panose="020B0604020202020204" pitchFamily="34" charset="0"/>
              </a:rPr>
              <a:t> Drinking on an empty stomach causes faster alcohol absorption.</a:t>
            </a:r>
          </a:p>
          <a:p>
            <a:pPr marL="742950" lvl="1" indent="-285750">
              <a:buFont typeface="+mj-lt"/>
              <a:buAutoNum type="arabicPeriod"/>
            </a:pPr>
            <a:r>
              <a:rPr lang="en-US" b="1" dirty="0">
                <a:latin typeface="Arial" panose="020B0604020202020204" pitchFamily="34" charset="0"/>
                <a:cs typeface="Arial" panose="020B0604020202020204" pitchFamily="34" charset="0"/>
              </a:rPr>
              <a:t>Method of Drinking:</a:t>
            </a:r>
            <a:r>
              <a:rPr lang="en-US" dirty="0">
                <a:latin typeface="Arial" panose="020B0604020202020204" pitchFamily="34" charset="0"/>
                <a:cs typeface="Arial" panose="020B0604020202020204" pitchFamily="34" charset="0"/>
              </a:rPr>
              <a:t> Drinking quickly versus slowly impacts intoxication levels.</a:t>
            </a:r>
          </a:p>
          <a:p>
            <a:pPr marL="742950" lvl="1" indent="-285750">
              <a:buFont typeface="+mj-lt"/>
              <a:buAutoNum type="arabicPeriod"/>
            </a:pPr>
            <a:r>
              <a:rPr lang="en-US" b="1" dirty="0">
                <a:latin typeface="Arial" panose="020B0604020202020204" pitchFamily="34" charset="0"/>
                <a:cs typeface="Arial" panose="020B0604020202020204" pitchFamily="34" charset="0"/>
              </a:rPr>
              <a:t>Duration of Drinking:</a:t>
            </a:r>
            <a:r>
              <a:rPr lang="en-US" dirty="0">
                <a:latin typeface="Arial" panose="020B0604020202020204" pitchFamily="34" charset="0"/>
                <a:cs typeface="Arial" panose="020B0604020202020204" pitchFamily="34" charset="0"/>
              </a:rPr>
              <a:t> Long periods of drinking can accumulate effects.</a:t>
            </a:r>
          </a:p>
          <a:p>
            <a:pPr marL="742950" lvl="1" indent="-285750">
              <a:buFont typeface="+mj-lt"/>
              <a:buAutoNum type="arabicPeriod"/>
            </a:pPr>
            <a:r>
              <a:rPr lang="en-US" b="1" dirty="0">
                <a:latin typeface="Arial" panose="020B0604020202020204" pitchFamily="34" charset="0"/>
                <a:cs typeface="Arial" panose="020B0604020202020204" pitchFamily="34" charset="0"/>
              </a:rPr>
              <a:t>Amount of Alcohol Consumed:</a:t>
            </a:r>
            <a:r>
              <a:rPr lang="en-US" dirty="0">
                <a:latin typeface="Arial" panose="020B0604020202020204" pitchFamily="34" charset="0"/>
                <a:cs typeface="Arial" panose="020B0604020202020204" pitchFamily="34" charset="0"/>
              </a:rPr>
              <a:t> The more alcohol consumed, the stronger the effects.</a:t>
            </a:r>
          </a:p>
          <a:p>
            <a:pPr marL="742950" lvl="1" indent="-285750">
              <a:buFont typeface="+mj-lt"/>
              <a:buAutoNum type="arabicPeriod"/>
            </a:pPr>
            <a:r>
              <a:rPr lang="en-US" b="1" dirty="0">
                <a:latin typeface="Arial" panose="020B0604020202020204" pitchFamily="34" charset="0"/>
                <a:cs typeface="Arial" panose="020B0604020202020204" pitchFamily="34" charset="0"/>
              </a:rPr>
              <a:t>Type of Alcohol:</a:t>
            </a:r>
            <a:r>
              <a:rPr lang="en-US" dirty="0">
                <a:latin typeface="Arial" panose="020B0604020202020204" pitchFamily="34" charset="0"/>
                <a:cs typeface="Arial" panose="020B0604020202020204" pitchFamily="34" charset="0"/>
              </a:rPr>
              <a:t> Different types (beer, wine, liquor) have varying alcohol concentrations.</a:t>
            </a:r>
          </a:p>
          <a:p>
            <a:pPr marL="742950" lvl="1" indent="-285750">
              <a:buFont typeface="+mj-lt"/>
              <a:buAutoNum type="arabicPeriod"/>
            </a:pPr>
            <a:r>
              <a:rPr lang="en-US" b="1" dirty="0">
                <a:latin typeface="Arial" panose="020B0604020202020204" pitchFamily="34" charset="0"/>
                <a:cs typeface="Arial" panose="020B0604020202020204" pitchFamily="34" charset="0"/>
              </a:rPr>
              <a:t>Carbonation:</a:t>
            </a:r>
            <a:r>
              <a:rPr lang="en-US" dirty="0">
                <a:latin typeface="Arial" panose="020B0604020202020204" pitchFamily="34" charset="0"/>
                <a:cs typeface="Arial" panose="020B0604020202020204" pitchFamily="34" charset="0"/>
              </a:rPr>
              <a:t> Carbonated drinks can cause alcohol to be absorbed faster.</a:t>
            </a:r>
          </a:p>
          <a:p>
            <a:pPr marL="457200" lvl="1" indent="0">
              <a:buFont typeface="+mj-lt"/>
              <a:buNone/>
            </a:pPr>
            <a:endParaRPr lang="en-US" dirty="0">
              <a:latin typeface="Arial" panose="020B0604020202020204" pitchFamily="34" charset="0"/>
              <a:cs typeface="Arial" panose="020B0604020202020204" pitchFamily="34" charset="0"/>
            </a:endParaRPr>
          </a:p>
          <a:p>
            <a:pPr>
              <a:buFont typeface="+mj-lt"/>
              <a:buAutoNum type="arabicPeriod"/>
            </a:pPr>
            <a:r>
              <a:rPr lang="en-US" b="1" dirty="0">
                <a:latin typeface="Arial" panose="020B0604020202020204" pitchFamily="34" charset="0"/>
                <a:cs typeface="Arial" panose="020B0604020202020204" pitchFamily="34" charset="0"/>
              </a:rPr>
              <a:t>External Influences:</a:t>
            </a:r>
            <a:endParaRPr lang="en-US" dirty="0">
              <a:latin typeface="Arial" panose="020B0604020202020204" pitchFamily="34" charset="0"/>
              <a:cs typeface="Arial" panose="020B0604020202020204" pitchFamily="34" charset="0"/>
            </a:endParaRPr>
          </a:p>
          <a:p>
            <a:pPr marL="742950" lvl="1" indent="-285750">
              <a:buFont typeface="+mj-lt"/>
              <a:buAutoNum type="arabicPeriod"/>
            </a:pPr>
            <a:r>
              <a:rPr lang="en-US" b="1" dirty="0">
                <a:latin typeface="Arial" panose="020B0604020202020204" pitchFamily="34" charset="0"/>
                <a:cs typeface="Arial" panose="020B0604020202020204" pitchFamily="34" charset="0"/>
              </a:rPr>
              <a:t>Water Consumption:</a:t>
            </a:r>
            <a:r>
              <a:rPr lang="en-US" dirty="0">
                <a:latin typeface="Arial" panose="020B0604020202020204" pitchFamily="34" charset="0"/>
                <a:cs typeface="Arial" panose="020B0604020202020204" pitchFamily="34" charset="0"/>
              </a:rPr>
              <a:t> Drinking water alongside alcohol can reduce its effects.</a:t>
            </a:r>
          </a:p>
          <a:p>
            <a:pPr marL="742950" lvl="1" indent="-285750">
              <a:buFont typeface="+mj-lt"/>
              <a:buAutoNum type="arabicPeriod"/>
            </a:pPr>
            <a:r>
              <a:rPr lang="en-US" b="1" dirty="0">
                <a:latin typeface="Arial" panose="020B0604020202020204" pitchFamily="34" charset="0"/>
                <a:cs typeface="Arial" panose="020B0604020202020204" pitchFamily="34" charset="0"/>
              </a:rPr>
              <a:t>Medications:</a:t>
            </a:r>
            <a:r>
              <a:rPr lang="en-US" dirty="0">
                <a:latin typeface="Arial" panose="020B0604020202020204" pitchFamily="34" charset="0"/>
                <a:cs typeface="Arial" panose="020B0604020202020204" pitchFamily="34" charset="0"/>
              </a:rPr>
              <a:t> Prescription or over-the-counter drugs can either increase or decrease alcohol’s effects.</a:t>
            </a:r>
          </a:p>
          <a:p>
            <a:pPr marL="742950" lvl="1" indent="-285750">
              <a:buFont typeface="+mj-lt"/>
              <a:buAutoNum type="arabicPeriod"/>
            </a:pPr>
            <a:r>
              <a:rPr lang="en-US" b="1" dirty="0">
                <a:latin typeface="Arial" panose="020B0604020202020204" pitchFamily="34" charset="0"/>
                <a:cs typeface="Arial" panose="020B0604020202020204" pitchFamily="34" charset="0"/>
              </a:rPr>
              <a:t>Allergies:</a:t>
            </a:r>
            <a:r>
              <a:rPr lang="en-US" dirty="0">
                <a:latin typeface="Arial" panose="020B0604020202020204" pitchFamily="34" charset="0"/>
                <a:cs typeface="Arial" panose="020B0604020202020204" pitchFamily="34" charset="0"/>
              </a:rPr>
              <a:t> Allergic reactions can worsen or alter the experience of alcohol consumption.</a:t>
            </a:r>
          </a:p>
          <a:p>
            <a:pPr marL="742950" lvl="1" indent="-285750">
              <a:buFont typeface="+mj-lt"/>
              <a:buAutoNum type="arabicPeriod"/>
            </a:pPr>
            <a:r>
              <a:rPr lang="en-US" b="1" dirty="0">
                <a:latin typeface="Arial" panose="020B0604020202020204" pitchFamily="34" charset="0"/>
                <a:cs typeface="Arial" panose="020B0604020202020204" pitchFamily="34" charset="0"/>
              </a:rPr>
              <a:t>Menstrual Cycle:</a:t>
            </a:r>
            <a:r>
              <a:rPr lang="en-US" dirty="0">
                <a:latin typeface="Arial" panose="020B0604020202020204" pitchFamily="34" charset="0"/>
                <a:cs typeface="Arial" panose="020B0604020202020204" pitchFamily="34" charset="0"/>
              </a:rPr>
              <a:t> Hormonal changes can affect alcohol’s impact on the body.</a:t>
            </a:r>
          </a:p>
          <a:p>
            <a:pPr marL="742950" lvl="1" indent="-285750">
              <a:buFont typeface="+mj-lt"/>
              <a:buAutoNum type="arabicPeriod"/>
            </a:pPr>
            <a:r>
              <a:rPr lang="en-US" b="1" dirty="0">
                <a:latin typeface="Arial" panose="020B0604020202020204" pitchFamily="34" charset="0"/>
                <a:cs typeface="Arial" panose="020B0604020202020204" pitchFamily="34" charset="0"/>
              </a:rPr>
              <a:t>Illness:</a:t>
            </a:r>
            <a:r>
              <a:rPr lang="en-US" dirty="0">
                <a:latin typeface="Arial" panose="020B0604020202020204" pitchFamily="34" charset="0"/>
                <a:cs typeface="Arial" panose="020B0604020202020204" pitchFamily="34" charset="0"/>
              </a:rPr>
              <a:t> Being sick can alter the body's response to alcohol.</a:t>
            </a:r>
          </a:p>
          <a:p>
            <a:pPr marL="457200" lvl="1" indent="0">
              <a:buFont typeface="+mj-lt"/>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Example Scenario for T9 Investigators:</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Imagine a scenario where an individual involved in an investigation has consumed alcohol. Factors like the individual's body mass, whether they had food in their stomach, and if they were taking prescription medication could significantly alter how intoxicated they appeared. Understanding these factors will help investigators assess the situation more accurately when determining the level of intoxication and reliability of statements during the investigation.</a:t>
            </a:r>
          </a:p>
          <a:p>
            <a:pPr marL="0" indent="0">
              <a:buNone/>
            </a:pPr>
            <a:endParaRPr lang="en-US" sz="1200" dirty="0">
              <a:latin typeface="Arial" panose="020B0604020202020204" pitchFamily="34" charset="0"/>
              <a:cs typeface="Arial" panose="020B0604020202020204" pitchFamily="34" charset="0"/>
            </a:endParaRPr>
          </a:p>
          <a:p>
            <a:pPr algn="l"/>
            <a:endParaRPr lang="en-US" baseline="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88BE2CB-0DB4-AC9B-A185-EF8819A8228F}"/>
              </a:ext>
            </a:extLst>
          </p:cNvPr>
          <p:cNvSpPr>
            <a:spLocks noGrp="1"/>
          </p:cNvSpPr>
          <p:nvPr>
            <p:ph type="sldNum" sz="quarter" idx="10"/>
          </p:nvPr>
        </p:nvSpPr>
        <p:spPr/>
        <p:txBody>
          <a:bodyPr/>
          <a:lstStyle/>
          <a:p>
            <a:fld id="{1A039E17-BEEE-45B0-A1B7-830DEB7C1347}" type="slidenum">
              <a:rPr lang="en-US" smtClean="0">
                <a:solidFill>
                  <a:prstClr val="black"/>
                </a:solidFill>
              </a:rPr>
              <a:pPr/>
              <a:t>77</a:t>
            </a:fld>
            <a:endParaRPr lang="en-US">
              <a:solidFill>
                <a:prstClr val="black"/>
              </a:solidFill>
            </a:endParaRPr>
          </a:p>
        </p:txBody>
      </p:sp>
    </p:spTree>
    <p:extLst>
      <p:ext uri="{BB962C8B-B14F-4D97-AF65-F5344CB8AC3E}">
        <p14:creationId xmlns:p14="http://schemas.microsoft.com/office/powerpoint/2010/main" val="89677795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8E8D0-3294-1F68-97AE-0D1B21BE31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FDAF0A-99B1-83D6-1877-7B93F98396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ED8CC6-3FB4-F996-762C-54CC1A75971B}"/>
              </a:ext>
            </a:extLst>
          </p:cNvPr>
          <p:cNvSpPr>
            <a:spLocks noGrp="1"/>
          </p:cNvSpPr>
          <p:nvPr>
            <p:ph type="body" idx="1"/>
          </p:nvPr>
        </p:nvSpPr>
        <p:spPr/>
        <p:txBody>
          <a:bodyPr/>
          <a:lstStyle/>
          <a:p>
            <a:pPr algn="l">
              <a:buFont typeface="+mj-lt"/>
              <a:buAutoNum type="arabicPeriod"/>
            </a:pPr>
            <a:r>
              <a:rPr lang="en-US" b="1" i="0" dirty="0">
                <a:solidFill>
                  <a:srgbClr val="0D0D0D"/>
                </a:solidFill>
                <a:effectLst/>
                <a:latin typeface="Arial" panose="020B0604020202020204" pitchFamily="34" charset="0"/>
                <a:cs typeface="Arial" panose="020B0604020202020204" pitchFamily="34" charset="0"/>
              </a:rPr>
              <a:t>Blackout Drunk:</a:t>
            </a:r>
            <a:endParaRPr lang="en-US" b="0" i="0" dirty="0">
              <a:solidFill>
                <a:srgbClr val="0D0D0D"/>
              </a:solidFill>
              <a:effectLst/>
              <a:latin typeface="Arial" panose="020B0604020202020204" pitchFamily="34" charset="0"/>
              <a:cs typeface="Arial" panose="020B0604020202020204" pitchFamily="34" charset="0"/>
            </a:endParaRPr>
          </a:p>
          <a:p>
            <a:pPr marL="742950" lvl="1" indent="-285750" algn="l">
              <a:buFont typeface="+mj-lt"/>
              <a:buAutoNum type="arabicPeriod"/>
            </a:pPr>
            <a:r>
              <a:rPr lang="en-US" b="0" i="0" dirty="0">
                <a:solidFill>
                  <a:srgbClr val="0D0D0D"/>
                </a:solidFill>
                <a:effectLst/>
                <a:latin typeface="Arial" panose="020B0604020202020204" pitchFamily="34" charset="0"/>
                <a:cs typeface="Arial" panose="020B0604020202020204" pitchFamily="34" charset="0"/>
              </a:rPr>
              <a:t>Being "blackout drunk" refers to a state of severe alcohol-induced impairment where the individual experiences memory loss for events that occurred during the period of intoxication. Despite being able to engage in certain activities, such as talking or walking, the person may have little to no recollection of their actions afterward.</a:t>
            </a:r>
          </a:p>
          <a:p>
            <a:pPr marL="457200" lvl="1" indent="0" algn="l">
              <a:buFont typeface="+mj-lt"/>
              <a:buNone/>
            </a:pPr>
            <a:endParaRPr lang="en-US" b="0" i="0" dirty="0">
              <a:solidFill>
                <a:srgbClr val="0D0D0D"/>
              </a:solidFill>
              <a:effectLst/>
              <a:latin typeface="Arial" panose="020B0604020202020204" pitchFamily="34" charset="0"/>
              <a:cs typeface="Arial" panose="020B0604020202020204" pitchFamily="34" charset="0"/>
            </a:endParaRPr>
          </a:p>
          <a:p>
            <a:pPr algn="l">
              <a:buFont typeface="+mj-lt"/>
              <a:buAutoNum type="arabicPeriod"/>
            </a:pPr>
            <a:r>
              <a:rPr lang="en-US" b="1" i="0" dirty="0">
                <a:solidFill>
                  <a:srgbClr val="0D0D0D"/>
                </a:solidFill>
                <a:effectLst/>
                <a:latin typeface="Arial" panose="020B0604020202020204" pitchFamily="34" charset="0"/>
                <a:cs typeface="Arial" panose="020B0604020202020204" pitchFamily="34" charset="0"/>
              </a:rPr>
              <a:t>Alcohol's Impact on Memory Formation:</a:t>
            </a:r>
            <a:endParaRPr lang="en-US" b="0" i="0" dirty="0">
              <a:solidFill>
                <a:srgbClr val="0D0D0D"/>
              </a:solidFill>
              <a:effectLst/>
              <a:latin typeface="Arial" panose="020B0604020202020204" pitchFamily="34" charset="0"/>
              <a:cs typeface="Arial" panose="020B0604020202020204" pitchFamily="34" charset="0"/>
            </a:endParaRPr>
          </a:p>
          <a:p>
            <a:pPr marL="742950" lvl="1" indent="-285750" algn="l">
              <a:buFont typeface="+mj-lt"/>
              <a:buAutoNum type="arabicPeriod"/>
            </a:pPr>
            <a:r>
              <a:rPr lang="en-US" b="0" i="0" dirty="0">
                <a:solidFill>
                  <a:srgbClr val="0D0D0D"/>
                </a:solidFill>
                <a:effectLst/>
                <a:latin typeface="Arial" panose="020B0604020202020204" pitchFamily="34" charset="0"/>
                <a:cs typeface="Arial" panose="020B0604020202020204" pitchFamily="34" charset="0"/>
              </a:rPr>
              <a:t>Alcohol affects the brain's ability to form new memories by disrupting neurotransmitter activity in the hippocampus, a region responsible for memory consolidation. As a result, individuals in a blackout state may engage in conversations or activities but later have no memory of them.</a:t>
            </a:r>
          </a:p>
          <a:p>
            <a:pPr marL="457200" lvl="1" indent="0" algn="l">
              <a:buFont typeface="+mj-lt"/>
              <a:buNone/>
            </a:pPr>
            <a:endParaRPr lang="en-US" b="0" i="0" dirty="0">
              <a:solidFill>
                <a:srgbClr val="0D0D0D"/>
              </a:solidFill>
              <a:effectLst/>
              <a:latin typeface="Arial" panose="020B0604020202020204" pitchFamily="34" charset="0"/>
              <a:cs typeface="Arial" panose="020B0604020202020204" pitchFamily="34" charset="0"/>
            </a:endParaRPr>
          </a:p>
          <a:p>
            <a:pPr algn="l">
              <a:buFont typeface="+mj-lt"/>
              <a:buAutoNum type="arabicPeriod"/>
            </a:pPr>
            <a:r>
              <a:rPr lang="en-US" b="1" i="0" dirty="0">
                <a:solidFill>
                  <a:srgbClr val="0D0D0D"/>
                </a:solidFill>
                <a:effectLst/>
                <a:latin typeface="Arial" panose="020B0604020202020204" pitchFamily="34" charset="0"/>
                <a:cs typeface="Arial" panose="020B0604020202020204" pitchFamily="34" charset="0"/>
              </a:rPr>
              <a:t>Impaired Decision-Making:</a:t>
            </a:r>
            <a:endParaRPr lang="en-US" b="0" i="0" dirty="0">
              <a:solidFill>
                <a:srgbClr val="0D0D0D"/>
              </a:solidFill>
              <a:effectLst/>
              <a:latin typeface="Arial" panose="020B0604020202020204" pitchFamily="34" charset="0"/>
              <a:cs typeface="Arial" panose="020B0604020202020204" pitchFamily="34" charset="0"/>
            </a:endParaRPr>
          </a:p>
          <a:p>
            <a:pPr marL="742950" lvl="1" indent="-285750" algn="l">
              <a:buFont typeface="+mj-lt"/>
              <a:buAutoNum type="arabicPeriod"/>
            </a:pPr>
            <a:r>
              <a:rPr lang="en-US" b="0" i="0" dirty="0">
                <a:solidFill>
                  <a:srgbClr val="0D0D0D"/>
                </a:solidFill>
                <a:effectLst/>
                <a:latin typeface="Arial" panose="020B0604020202020204" pitchFamily="34" charset="0"/>
                <a:cs typeface="Arial" panose="020B0604020202020204" pitchFamily="34" charset="0"/>
              </a:rPr>
              <a:t>While a person in a blackout state may appear functional and able to carry on a conversation, their decision-making abilities are severely impaired. They may lack the capacity to fully understand the consequences of their actions or to make informed choices, including providing valid consent to sexual acts.</a:t>
            </a:r>
          </a:p>
          <a:p>
            <a:pPr marL="457200" lvl="1" indent="0" algn="l">
              <a:buFont typeface="+mj-lt"/>
              <a:buNone/>
            </a:pPr>
            <a:endParaRPr lang="en-US" b="0" i="0" dirty="0">
              <a:solidFill>
                <a:srgbClr val="0D0D0D"/>
              </a:solidFill>
              <a:effectLst/>
              <a:latin typeface="Arial" panose="020B0604020202020204" pitchFamily="34" charset="0"/>
              <a:cs typeface="Arial" panose="020B0604020202020204" pitchFamily="34" charset="0"/>
            </a:endParaRPr>
          </a:p>
          <a:p>
            <a:pPr algn="l">
              <a:buFont typeface="+mj-lt"/>
              <a:buAutoNum type="arabicPeriod"/>
            </a:pPr>
            <a:r>
              <a:rPr lang="en-US" b="1" i="0" dirty="0">
                <a:solidFill>
                  <a:srgbClr val="0D0D0D"/>
                </a:solidFill>
                <a:effectLst/>
                <a:latin typeface="Arial" panose="020B0604020202020204" pitchFamily="34" charset="0"/>
                <a:cs typeface="Arial" panose="020B0604020202020204" pitchFamily="34" charset="0"/>
              </a:rPr>
              <a:t>Inability to Recall Events:</a:t>
            </a:r>
            <a:endParaRPr lang="en-US" b="0" i="0" dirty="0">
              <a:solidFill>
                <a:srgbClr val="0D0D0D"/>
              </a:solidFill>
              <a:effectLst/>
              <a:latin typeface="Arial" panose="020B0604020202020204" pitchFamily="34" charset="0"/>
              <a:cs typeface="Arial" panose="020B0604020202020204" pitchFamily="34" charset="0"/>
            </a:endParaRPr>
          </a:p>
          <a:p>
            <a:pPr marL="742950" lvl="1" indent="-285750" algn="l">
              <a:buFont typeface="+mj-lt"/>
              <a:buAutoNum type="arabicPeriod"/>
            </a:pPr>
            <a:r>
              <a:rPr lang="en-US" b="0" i="0" dirty="0">
                <a:solidFill>
                  <a:srgbClr val="0D0D0D"/>
                </a:solidFill>
                <a:effectLst/>
                <a:latin typeface="Arial" panose="020B0604020202020204" pitchFamily="34" charset="0"/>
                <a:cs typeface="Arial" panose="020B0604020202020204" pitchFamily="34" charset="0"/>
              </a:rPr>
              <a:t>Despite engaging in conversations or actions while blackout drunk, the individual may have no memory of these interactions afterward. This means that even if they appeared to provide consent in the moment, they may not have been capable of forming a coherent understanding of the situation or remembering their agreement later on.</a:t>
            </a:r>
          </a:p>
          <a:p>
            <a:pPr marL="457200" lvl="1" indent="0" algn="l">
              <a:buFont typeface="+mj-lt"/>
              <a:buNone/>
            </a:pPr>
            <a:endParaRPr lang="en-US" b="0" i="0" dirty="0">
              <a:solidFill>
                <a:srgbClr val="0D0D0D"/>
              </a:solidFill>
              <a:effectLst/>
              <a:latin typeface="Arial" panose="020B0604020202020204" pitchFamily="34" charset="0"/>
              <a:cs typeface="Arial" panose="020B0604020202020204" pitchFamily="34" charset="0"/>
            </a:endParaRPr>
          </a:p>
          <a:p>
            <a:pPr algn="l">
              <a:buFont typeface="+mj-lt"/>
              <a:buAutoNum type="arabicPeriod"/>
            </a:pPr>
            <a:r>
              <a:rPr lang="en-US" b="1" i="0" dirty="0">
                <a:solidFill>
                  <a:srgbClr val="0D0D0D"/>
                </a:solidFill>
                <a:effectLst/>
                <a:latin typeface="Arial" panose="020B0604020202020204" pitchFamily="34" charset="0"/>
                <a:cs typeface="Arial" panose="020B0604020202020204" pitchFamily="34" charset="0"/>
              </a:rPr>
              <a:t>Risk of Exploitation:</a:t>
            </a:r>
            <a:endParaRPr lang="en-US" b="0" i="0" dirty="0">
              <a:solidFill>
                <a:srgbClr val="0D0D0D"/>
              </a:solidFill>
              <a:effectLst/>
              <a:latin typeface="Arial" panose="020B0604020202020204" pitchFamily="34" charset="0"/>
              <a:cs typeface="Arial" panose="020B0604020202020204" pitchFamily="34" charset="0"/>
            </a:endParaRPr>
          </a:p>
          <a:p>
            <a:pPr marL="742950" lvl="1" indent="-285750" algn="l">
              <a:buFont typeface="+mj-lt"/>
              <a:buAutoNum type="arabicPeriod"/>
            </a:pPr>
            <a:r>
              <a:rPr lang="en-US" b="0" i="0" dirty="0">
                <a:solidFill>
                  <a:srgbClr val="0D0D0D"/>
                </a:solidFill>
                <a:effectLst/>
                <a:latin typeface="Arial" panose="020B0604020202020204" pitchFamily="34" charset="0"/>
                <a:cs typeface="Arial" panose="020B0604020202020204" pitchFamily="34" charset="0"/>
              </a:rPr>
              <a:t>Individuals who are blackout drunk are vulnerable to exploitation, coercion, or manipulation, as they may be unable to fully comprehend or remember the circumstances surrounding sexual encounters. Exploiting someone's intoxicated state to engage in sexual activity without their full understanding or consent is unethical and may constitute sexual assault.</a:t>
            </a:r>
          </a:p>
          <a:p>
            <a:pPr marL="457200" lvl="1" indent="0" algn="l">
              <a:buFont typeface="+mj-lt"/>
              <a:buNone/>
            </a:pPr>
            <a:endParaRPr lang="en-US" b="0" i="0" dirty="0">
              <a:solidFill>
                <a:srgbClr val="0D0D0D"/>
              </a:solidFill>
              <a:effectLst/>
              <a:latin typeface="Arial" panose="020B0604020202020204" pitchFamily="34" charset="0"/>
              <a:cs typeface="Arial" panose="020B0604020202020204" pitchFamily="34" charset="0"/>
            </a:endParaRPr>
          </a:p>
          <a:p>
            <a:pPr algn="l">
              <a:buFont typeface="+mj-lt"/>
              <a:buAutoNum type="arabicPeriod"/>
            </a:pPr>
            <a:r>
              <a:rPr lang="en-US" b="1" i="0" dirty="0">
                <a:solidFill>
                  <a:srgbClr val="0D0D0D"/>
                </a:solidFill>
                <a:effectLst/>
                <a:latin typeface="Arial" panose="020B0604020202020204" pitchFamily="34" charset="0"/>
                <a:cs typeface="Arial" panose="020B0604020202020204" pitchFamily="34" charset="0"/>
              </a:rPr>
              <a:t>Importance of Communication and Awareness:</a:t>
            </a:r>
            <a:endParaRPr lang="en-US" b="0" i="0" dirty="0">
              <a:solidFill>
                <a:srgbClr val="0D0D0D"/>
              </a:solidFill>
              <a:effectLst/>
              <a:latin typeface="Arial" panose="020B0604020202020204" pitchFamily="34" charset="0"/>
              <a:cs typeface="Arial" panose="020B0604020202020204" pitchFamily="34" charset="0"/>
            </a:endParaRPr>
          </a:p>
          <a:p>
            <a:pPr marL="742950" lvl="1" indent="-285750" algn="l">
              <a:buFont typeface="+mj-lt"/>
              <a:buAutoNum type="arabicPeriod"/>
            </a:pPr>
            <a:r>
              <a:rPr lang="en-US" b="0" i="0" dirty="0">
                <a:solidFill>
                  <a:srgbClr val="0D0D0D"/>
                </a:solidFill>
                <a:effectLst/>
                <a:latin typeface="Arial" panose="020B0604020202020204" pitchFamily="34" charset="0"/>
                <a:cs typeface="Arial" panose="020B0604020202020204" pitchFamily="34" charset="0"/>
              </a:rPr>
              <a:t>It's crucial to prioritize clear communication and mutual understanding in sexual encounters, especially when alcohol is involved. Individuals should be aware of the potential effects of alcohol on decision-making and memory and seek affirmative and enthusiastic consent from their partners before engaging in any sexual activity.</a:t>
            </a:r>
          </a:p>
          <a:p>
            <a:pPr marL="457200" lvl="1" indent="0" algn="l">
              <a:buFont typeface="+mj-lt"/>
              <a:buNone/>
            </a:pPr>
            <a:endParaRPr lang="en-US" b="0" i="0" dirty="0">
              <a:solidFill>
                <a:srgbClr val="0D0D0D"/>
              </a:solidFill>
              <a:effectLst/>
              <a:latin typeface="Arial" panose="020B0604020202020204" pitchFamily="34" charset="0"/>
              <a:cs typeface="Arial" panose="020B0604020202020204" pitchFamily="34" charset="0"/>
            </a:endParaRPr>
          </a:p>
          <a:p>
            <a:pPr algn="l"/>
            <a:r>
              <a:rPr lang="en-US" b="0" i="0" dirty="0">
                <a:solidFill>
                  <a:srgbClr val="0D0D0D"/>
                </a:solidFill>
                <a:effectLst/>
                <a:latin typeface="Arial" panose="020B0604020202020204" pitchFamily="34" charset="0"/>
                <a:cs typeface="Arial" panose="020B0604020202020204" pitchFamily="34" charset="0"/>
              </a:rPr>
              <a:t>In summary, being "blackout drunk" while still able to carry on a conversation and appear to provide consent to sexual acts underscores the complex nature of alcohol-induced impairment. Despite outward appearances of functionality, individuals in this state may lack the capacity to fully understand the situation or remember their actions afterward, highlighting the importance of informed and enthusiastic consent in all sexual interactions.</a:t>
            </a:r>
          </a:p>
          <a:p>
            <a:pPr algn="l"/>
            <a:endParaRPr lang="en-US" baseline="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88BE2CB-0DB4-AC9B-A185-EF8819A8228F}"/>
              </a:ext>
            </a:extLst>
          </p:cNvPr>
          <p:cNvSpPr>
            <a:spLocks noGrp="1"/>
          </p:cNvSpPr>
          <p:nvPr>
            <p:ph type="sldNum" sz="quarter" idx="10"/>
          </p:nvPr>
        </p:nvSpPr>
        <p:spPr/>
        <p:txBody>
          <a:bodyPr/>
          <a:lstStyle/>
          <a:p>
            <a:fld id="{1A039E17-BEEE-45B0-A1B7-830DEB7C1347}" type="slidenum">
              <a:rPr lang="en-US" smtClean="0">
                <a:solidFill>
                  <a:prstClr val="black"/>
                </a:solidFill>
              </a:rPr>
              <a:pPr/>
              <a:t>78</a:t>
            </a:fld>
            <a:endParaRPr lang="en-US">
              <a:solidFill>
                <a:prstClr val="black"/>
              </a:solidFill>
            </a:endParaRPr>
          </a:p>
        </p:txBody>
      </p:sp>
    </p:spTree>
    <p:extLst>
      <p:ext uri="{BB962C8B-B14F-4D97-AF65-F5344CB8AC3E}">
        <p14:creationId xmlns:p14="http://schemas.microsoft.com/office/powerpoint/2010/main" val="216255795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4FCDF-C451-9CD9-FE98-D6893799D9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F25D9-3E12-86EC-517B-A06CF3BB70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1DBD6D-E676-44B0-81EB-9A78E2AB4C2D}"/>
              </a:ext>
            </a:extLst>
          </p:cNvPr>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Trauma - Creating a Safe and Supportive Environment</a:t>
            </a:r>
          </a:p>
          <a:p>
            <a:endParaRPr lang="en-US" b="1"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Setting the Tone</a:t>
            </a:r>
            <a:r>
              <a:rPr lang="en-US" dirty="0">
                <a:latin typeface="Arial" panose="020B0604020202020204" pitchFamily="34" charset="0"/>
                <a:cs typeface="Arial" panose="020B0604020202020204" pitchFamily="34" charset="0"/>
              </a:rPr>
              <a:t>: Encourage investigators to start interviews by creating a </a:t>
            </a:r>
            <a:r>
              <a:rPr lang="en-US" b="1" dirty="0">
                <a:latin typeface="Arial" panose="020B0604020202020204" pitchFamily="34" charset="0"/>
                <a:cs typeface="Arial" panose="020B0604020202020204" pitchFamily="34" charset="0"/>
              </a:rPr>
              <a:t>safe, respectful, and empathetic environment</a:t>
            </a:r>
            <a:r>
              <a:rPr lang="en-US" dirty="0">
                <a:latin typeface="Arial" panose="020B0604020202020204" pitchFamily="34" charset="0"/>
                <a:cs typeface="Arial" panose="020B0604020202020204" pitchFamily="34" charset="0"/>
              </a:rPr>
              <a:t>. This includes ensuring the physical space feels private, offering comfort (like water or tissues), and being mindful of non-verbal cues that could make the person feel unsafe.</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Building Trust</a:t>
            </a:r>
            <a:r>
              <a:rPr lang="en-US" dirty="0">
                <a:latin typeface="Arial" panose="020B0604020202020204" pitchFamily="34" charset="0"/>
                <a:cs typeface="Arial" panose="020B0604020202020204" pitchFamily="34" charset="0"/>
              </a:rPr>
              <a:t>: Stress the importance of building rapport early on in the interview. Investigators should explain the process clearly, including confidentiality and their role in the investigation, to build trust and reduce anxiety.</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Non-judgmental Attitude</a:t>
            </a:r>
            <a:r>
              <a:rPr lang="en-US" dirty="0">
                <a:latin typeface="Arial" panose="020B0604020202020204" pitchFamily="34" charset="0"/>
                <a:cs typeface="Arial" panose="020B0604020202020204" pitchFamily="34" charset="0"/>
              </a:rPr>
              <a:t>: Investigators should maintain a </a:t>
            </a:r>
            <a:r>
              <a:rPr lang="en-US" b="1" dirty="0">
                <a:latin typeface="Arial" panose="020B0604020202020204" pitchFamily="34" charset="0"/>
                <a:cs typeface="Arial" panose="020B0604020202020204" pitchFamily="34" charset="0"/>
              </a:rPr>
              <a:t>neutral, non-judgmental</a:t>
            </a:r>
            <a:r>
              <a:rPr lang="en-US" dirty="0">
                <a:latin typeface="Arial" panose="020B0604020202020204" pitchFamily="34" charset="0"/>
                <a:cs typeface="Arial" panose="020B0604020202020204" pitchFamily="34" charset="0"/>
              </a:rPr>
              <a:t> stance, regardless of the content of the interview. They should never blame or imply fault on the survivor, as this can retraumatize them.</a:t>
            </a:r>
          </a:p>
          <a:p>
            <a:pPr algn="l"/>
            <a:endParaRPr lang="en-US" dirty="0">
              <a:solidFill>
                <a:schemeClr val="tx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8EDFCAA-CF61-2A11-6632-649CEB222453}"/>
              </a:ext>
            </a:extLst>
          </p:cNvPr>
          <p:cNvSpPr>
            <a:spLocks noGrp="1"/>
          </p:cNvSpPr>
          <p:nvPr>
            <p:ph type="sldNum" sz="quarter" idx="10"/>
          </p:nvPr>
        </p:nvSpPr>
        <p:spPr/>
        <p:txBody>
          <a:bodyPr/>
          <a:lstStyle/>
          <a:p>
            <a:fld id="{1A039E17-BEEE-45B0-A1B7-830DEB7C1347}" type="slidenum">
              <a:rPr lang="en-US" smtClean="0">
                <a:solidFill>
                  <a:prstClr val="black"/>
                </a:solidFill>
              </a:rPr>
              <a:pPr/>
              <a:t>79</a:t>
            </a:fld>
            <a:endParaRPr lang="en-US">
              <a:solidFill>
                <a:prstClr val="black"/>
              </a:solidFill>
            </a:endParaRPr>
          </a:p>
        </p:txBody>
      </p:sp>
    </p:spTree>
    <p:extLst>
      <p:ext uri="{BB962C8B-B14F-4D97-AF65-F5344CB8AC3E}">
        <p14:creationId xmlns:p14="http://schemas.microsoft.com/office/powerpoint/2010/main" val="244690011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7F2C8-11A6-BD78-10DD-0BDCD38A17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D2C989-BE99-2439-65F9-21C9FEC516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C05D69-D78C-5321-3D82-A3101C9931AF}"/>
              </a:ext>
            </a:extLst>
          </p:cNvPr>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Interviewing Techniques for Trauma Survivors</a:t>
            </a:r>
          </a:p>
          <a:p>
            <a:endParaRPr lang="en-US" b="1"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Open-Ended Questions</a:t>
            </a:r>
            <a:r>
              <a:rPr lang="en-US" dirty="0">
                <a:latin typeface="Arial" panose="020B0604020202020204" pitchFamily="34" charset="0"/>
                <a:cs typeface="Arial" panose="020B0604020202020204" pitchFamily="34" charset="0"/>
              </a:rPr>
              <a:t>: Teach investigators to ask </a:t>
            </a:r>
            <a:r>
              <a:rPr lang="en-US" b="1" dirty="0">
                <a:latin typeface="Arial" panose="020B0604020202020204" pitchFamily="34" charset="0"/>
                <a:cs typeface="Arial" panose="020B0604020202020204" pitchFamily="34" charset="0"/>
              </a:rPr>
              <a:t>open-ended questions</a:t>
            </a:r>
            <a:r>
              <a:rPr lang="en-US" dirty="0">
                <a:latin typeface="Arial" panose="020B0604020202020204" pitchFamily="34" charset="0"/>
                <a:cs typeface="Arial" panose="020B0604020202020204" pitchFamily="34" charset="0"/>
              </a:rPr>
              <a:t> that allow survivors to express themselves in their own words. For example, “Can you tell me what happened?” rather than “Did you…?”</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Using the “Narrative” Approach</a:t>
            </a:r>
            <a:r>
              <a:rPr lang="en-US" dirty="0">
                <a:latin typeface="Arial" panose="020B0604020202020204" pitchFamily="34" charset="0"/>
                <a:cs typeface="Arial" panose="020B0604020202020204" pitchFamily="34" charset="0"/>
              </a:rPr>
              <a:t>: The investigator should give the survivor time to speak without interruption. A helpful technique is to ask them to “tell the story in their own words,” and then follow up with clarifying questions.</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Be Patient and Avoid Pressuring</a:t>
            </a:r>
            <a:r>
              <a:rPr lang="en-US" dirty="0">
                <a:latin typeface="Arial" panose="020B0604020202020204" pitchFamily="34" charset="0"/>
                <a:cs typeface="Arial" panose="020B0604020202020204" pitchFamily="34" charset="0"/>
              </a:rPr>
              <a:t>: Survivors may need time to gather their thoughts, and they may recall details at different points in the interview. </a:t>
            </a:r>
            <a:r>
              <a:rPr lang="en-US" b="1" dirty="0">
                <a:latin typeface="Arial" panose="020B0604020202020204" pitchFamily="34" charset="0"/>
                <a:cs typeface="Arial" panose="020B0604020202020204" pitchFamily="34" charset="0"/>
              </a:rPr>
              <a:t>Don’t rush</a:t>
            </a:r>
            <a:r>
              <a:rPr lang="en-US" dirty="0">
                <a:latin typeface="Arial" panose="020B0604020202020204" pitchFamily="34" charset="0"/>
                <a:cs typeface="Arial" panose="020B0604020202020204" pitchFamily="34" charset="0"/>
              </a:rPr>
              <a:t> them, and be patient with silence. Let the survivor guide the pace.</a:t>
            </a:r>
          </a:p>
          <a:p>
            <a:pPr>
              <a:buFont typeface="Arial" panose="020B0604020202020204" pitchFamily="34" charset="0"/>
              <a:buNone/>
            </a:pPr>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Use Trauma-Informed Language</a:t>
            </a:r>
            <a:r>
              <a:rPr lang="en-US" dirty="0">
                <a:latin typeface="Arial" panose="020B0604020202020204" pitchFamily="34" charset="0"/>
                <a:cs typeface="Arial" panose="020B0604020202020204" pitchFamily="34" charset="0"/>
              </a:rPr>
              <a:t>: Ensure the investigator uses language that is </a:t>
            </a:r>
            <a:r>
              <a:rPr lang="en-US" b="1" dirty="0">
                <a:latin typeface="Arial" panose="020B0604020202020204" pitchFamily="34" charset="0"/>
                <a:cs typeface="Arial" panose="020B0604020202020204" pitchFamily="34" charset="0"/>
              </a:rPr>
              <a:t>neutral</a:t>
            </a:r>
            <a:r>
              <a:rPr lang="en-US" dirty="0">
                <a:latin typeface="Arial" panose="020B0604020202020204" pitchFamily="34" charset="0"/>
                <a:cs typeface="Arial" panose="020B0604020202020204" pitchFamily="34" charset="0"/>
              </a:rPr>
              <a:t> and </a:t>
            </a:r>
            <a:r>
              <a:rPr lang="en-US" b="1" dirty="0">
                <a:latin typeface="Arial" panose="020B0604020202020204" pitchFamily="34" charset="0"/>
                <a:cs typeface="Arial" panose="020B0604020202020204" pitchFamily="34" charset="0"/>
              </a:rPr>
              <a:t>non-blaming</a:t>
            </a:r>
            <a:r>
              <a:rPr lang="en-US" dirty="0">
                <a:latin typeface="Arial" panose="020B0604020202020204" pitchFamily="34" charset="0"/>
                <a:cs typeface="Arial" panose="020B0604020202020204" pitchFamily="34" charset="0"/>
              </a:rPr>
              <a:t>. For example, avoid implying judgment or making assumptions like, “Why didn’t you fight back?” or “Why did you go to that party?”</a:t>
            </a:r>
          </a:p>
          <a:p>
            <a:pPr algn="l"/>
            <a:endParaRPr lang="en-US" dirty="0">
              <a:solidFill>
                <a:schemeClr val="tx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7303658-F0C6-7AB7-B4CC-EBBA59FF6810}"/>
              </a:ext>
            </a:extLst>
          </p:cNvPr>
          <p:cNvSpPr>
            <a:spLocks noGrp="1"/>
          </p:cNvSpPr>
          <p:nvPr>
            <p:ph type="sldNum" sz="quarter" idx="10"/>
          </p:nvPr>
        </p:nvSpPr>
        <p:spPr/>
        <p:txBody>
          <a:bodyPr/>
          <a:lstStyle/>
          <a:p>
            <a:fld id="{1A039E17-BEEE-45B0-A1B7-830DEB7C1347}" type="slidenum">
              <a:rPr lang="en-US" smtClean="0">
                <a:solidFill>
                  <a:prstClr val="black"/>
                </a:solidFill>
              </a:rPr>
              <a:pPr/>
              <a:t>80</a:t>
            </a:fld>
            <a:endParaRPr lang="en-US">
              <a:solidFill>
                <a:prstClr val="black"/>
              </a:solidFill>
            </a:endParaRPr>
          </a:p>
        </p:txBody>
      </p:sp>
    </p:spTree>
    <p:extLst>
      <p:ext uri="{BB962C8B-B14F-4D97-AF65-F5344CB8AC3E}">
        <p14:creationId xmlns:p14="http://schemas.microsoft.com/office/powerpoint/2010/main" val="84953478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2C9DC-FD29-8AEC-3904-178E5D6762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CA23F7-0E12-9109-7D04-B8E291F0DE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943D5E-0BAF-D72E-D23E-A96F7E03C6C5}"/>
              </a:ext>
            </a:extLst>
          </p:cNvPr>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Understanding Memory and Its Role in Interviews</a:t>
            </a:r>
          </a:p>
          <a:p>
            <a:endParaRPr lang="en-US" b="1"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Memory Distortion</a:t>
            </a:r>
            <a:r>
              <a:rPr lang="en-US" dirty="0">
                <a:latin typeface="Arial" panose="020B0604020202020204" pitchFamily="34" charset="0"/>
                <a:cs typeface="Arial" panose="020B0604020202020204" pitchFamily="34" charset="0"/>
              </a:rPr>
              <a:t>: Emphasize how trauma can impact memory, leading to </a:t>
            </a:r>
            <a:r>
              <a:rPr lang="en-US" b="1" dirty="0">
                <a:latin typeface="Arial" panose="020B0604020202020204" pitchFamily="34" charset="0"/>
                <a:cs typeface="Arial" panose="020B0604020202020204" pitchFamily="34" charset="0"/>
              </a:rPr>
              <a:t>fragmented or incomplete recollections</a:t>
            </a:r>
            <a:r>
              <a:rPr lang="en-US" dirty="0">
                <a:latin typeface="Arial" panose="020B0604020202020204" pitchFamily="34" charset="0"/>
                <a:cs typeface="Arial" panose="020B0604020202020204" pitchFamily="34" charset="0"/>
              </a:rPr>
              <a:t>. This is normal and should be validated. Survivors may remember details out of order or have memory gaps.</a:t>
            </a:r>
          </a:p>
          <a:p>
            <a:pPr>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Frozen Memories</a:t>
            </a:r>
            <a:r>
              <a:rPr lang="en-US" dirty="0">
                <a:latin typeface="Arial" panose="020B0604020202020204" pitchFamily="34" charset="0"/>
                <a:cs typeface="Arial" panose="020B0604020202020204" pitchFamily="34" charset="0"/>
              </a:rPr>
              <a:t>: Some survivors may experience </a:t>
            </a:r>
            <a:r>
              <a:rPr lang="en-US" b="1" dirty="0">
                <a:latin typeface="Arial" panose="020B0604020202020204" pitchFamily="34" charset="0"/>
                <a:cs typeface="Arial" panose="020B0604020202020204" pitchFamily="34" charset="0"/>
              </a:rPr>
              <a:t>“frozen memories”</a:t>
            </a:r>
            <a:r>
              <a:rPr lang="en-US" dirty="0">
                <a:latin typeface="Arial" panose="020B0604020202020204" pitchFamily="34" charset="0"/>
                <a:cs typeface="Arial" panose="020B0604020202020204" pitchFamily="34" charset="0"/>
              </a:rPr>
              <a:t> or an inability to recall certain parts of the event. Investigators should understand that a lack of details does not mean the event didn’t occur.</a:t>
            </a:r>
          </a:p>
          <a:p>
            <a:pPr>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Repetition and Confusion</a:t>
            </a:r>
            <a:r>
              <a:rPr lang="en-US" dirty="0">
                <a:latin typeface="Arial" panose="020B0604020202020204" pitchFamily="34" charset="0"/>
                <a:cs typeface="Arial" panose="020B0604020202020204" pitchFamily="34" charset="0"/>
              </a:rPr>
              <a:t>: Investigators may need to allow for </a:t>
            </a:r>
            <a:r>
              <a:rPr lang="en-US" b="1" dirty="0">
                <a:latin typeface="Arial" panose="020B0604020202020204" pitchFamily="34" charset="0"/>
                <a:cs typeface="Arial" panose="020B0604020202020204" pitchFamily="34" charset="0"/>
              </a:rPr>
              <a:t>repetition</a:t>
            </a:r>
            <a:r>
              <a:rPr lang="en-US" dirty="0">
                <a:latin typeface="Arial" panose="020B0604020202020204" pitchFamily="34" charset="0"/>
                <a:cs typeface="Arial" panose="020B0604020202020204" pitchFamily="34" charset="0"/>
              </a:rPr>
              <a:t> of certain details and understand that survivors may express confusion due to the traumatic nature of the event.</a:t>
            </a:r>
          </a:p>
          <a:p>
            <a:pPr algn="l"/>
            <a:endParaRPr lang="en-US" dirty="0">
              <a:solidFill>
                <a:schemeClr val="tx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42DBF939-1B27-E93C-80CE-043B4EA14C4B}"/>
              </a:ext>
            </a:extLst>
          </p:cNvPr>
          <p:cNvSpPr>
            <a:spLocks noGrp="1"/>
          </p:cNvSpPr>
          <p:nvPr>
            <p:ph type="sldNum" sz="quarter" idx="10"/>
          </p:nvPr>
        </p:nvSpPr>
        <p:spPr/>
        <p:txBody>
          <a:bodyPr/>
          <a:lstStyle/>
          <a:p>
            <a:fld id="{1A039E17-BEEE-45B0-A1B7-830DEB7C1347}" type="slidenum">
              <a:rPr lang="en-US" smtClean="0">
                <a:solidFill>
                  <a:prstClr val="black"/>
                </a:solidFill>
              </a:rPr>
              <a:pPr/>
              <a:t>81</a:t>
            </a:fld>
            <a:endParaRPr lang="en-US">
              <a:solidFill>
                <a:prstClr val="black"/>
              </a:solidFill>
            </a:endParaRPr>
          </a:p>
        </p:txBody>
      </p:sp>
    </p:spTree>
    <p:extLst>
      <p:ext uri="{BB962C8B-B14F-4D97-AF65-F5344CB8AC3E}">
        <p14:creationId xmlns:p14="http://schemas.microsoft.com/office/powerpoint/2010/main" val="12698095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99C10-5E75-746B-995A-1030BC9B4A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640B2D-F0EA-4A3C-695F-A386E7056A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4F3B2E-B2EB-B657-77DC-02F49EC3ADB7}"/>
              </a:ext>
            </a:extLst>
          </p:cNvPr>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Recognizing the Effects of Trauma Responses</a:t>
            </a:r>
          </a:p>
          <a:p>
            <a:endParaRPr lang="en-US" b="1"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Fight, Flight, Freeze</a:t>
            </a:r>
            <a:r>
              <a:rPr lang="en-US" dirty="0">
                <a:latin typeface="Arial" panose="020B0604020202020204" pitchFamily="34" charset="0"/>
                <a:cs typeface="Arial" panose="020B0604020202020204" pitchFamily="34" charset="0"/>
              </a:rPr>
              <a:t>: Survivors of trauma often exhibit fight, flight, or freeze responses. It’s critical for investigators to recognize these responses and </a:t>
            </a:r>
            <a:r>
              <a:rPr lang="en-US" b="1" dirty="0">
                <a:latin typeface="Arial" panose="020B0604020202020204" pitchFamily="34" charset="0"/>
                <a:cs typeface="Arial" panose="020B0604020202020204" pitchFamily="34" charset="0"/>
              </a:rPr>
              <a:t>avoid misinterpreting them</a:t>
            </a:r>
            <a:r>
              <a:rPr lang="en-US" dirty="0">
                <a:latin typeface="Arial" panose="020B0604020202020204" pitchFamily="34" charset="0"/>
                <a:cs typeface="Arial" panose="020B0604020202020204" pitchFamily="34" charset="0"/>
              </a:rPr>
              <a:t>. For example, someone who freezes or dissociates might be perceived as less credible, but this is a common trauma response.</a:t>
            </a:r>
          </a:p>
          <a:p>
            <a:pPr>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a:buFont typeface="Arial" panose="020B0604020202020204" pitchFamily="34" charset="0"/>
              <a:buChar char="•"/>
            </a:pPr>
            <a:r>
              <a:rPr lang="en-US" b="1" dirty="0">
                <a:latin typeface="Arial" panose="020B0604020202020204" pitchFamily="34" charset="0"/>
                <a:cs typeface="Arial" panose="020B0604020202020204" pitchFamily="34" charset="0"/>
              </a:rPr>
              <a:t>Emotional Responses</a:t>
            </a:r>
            <a:r>
              <a:rPr lang="en-US" dirty="0">
                <a:latin typeface="Arial" panose="020B0604020202020204" pitchFamily="34" charset="0"/>
                <a:cs typeface="Arial" panose="020B0604020202020204" pitchFamily="34" charset="0"/>
              </a:rPr>
              <a:t>: Survivors may exhibit a wide range of emotional responses during the interview, including </a:t>
            </a:r>
            <a:r>
              <a:rPr lang="en-US" b="1" dirty="0">
                <a:latin typeface="Arial" panose="020B0604020202020204" pitchFamily="34" charset="0"/>
                <a:cs typeface="Arial" panose="020B0604020202020204" pitchFamily="34" charset="0"/>
              </a:rPr>
              <a:t>numbness, crying, anger, or detachment</a:t>
            </a:r>
            <a:r>
              <a:rPr lang="en-US" dirty="0">
                <a:latin typeface="Arial" panose="020B0604020202020204" pitchFamily="34" charset="0"/>
                <a:cs typeface="Arial" panose="020B0604020202020204" pitchFamily="34" charset="0"/>
              </a:rPr>
              <a:t>. Investigators should not take these responses personally or let them influence their perceptions of credibility.</a:t>
            </a:r>
          </a:p>
          <a:p>
            <a:pPr algn="l"/>
            <a:endParaRPr lang="en-US" dirty="0">
              <a:solidFill>
                <a:schemeClr val="tx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4328953-718D-BEE9-5CAB-8B2740514760}"/>
              </a:ext>
            </a:extLst>
          </p:cNvPr>
          <p:cNvSpPr>
            <a:spLocks noGrp="1"/>
          </p:cNvSpPr>
          <p:nvPr>
            <p:ph type="sldNum" sz="quarter" idx="10"/>
          </p:nvPr>
        </p:nvSpPr>
        <p:spPr/>
        <p:txBody>
          <a:bodyPr/>
          <a:lstStyle/>
          <a:p>
            <a:fld id="{1A039E17-BEEE-45B0-A1B7-830DEB7C1347}" type="slidenum">
              <a:rPr lang="en-US" smtClean="0">
                <a:solidFill>
                  <a:prstClr val="black"/>
                </a:solidFill>
              </a:rPr>
              <a:pPr/>
              <a:t>82</a:t>
            </a:fld>
            <a:endParaRPr lang="en-US">
              <a:solidFill>
                <a:prstClr val="black"/>
              </a:solidFill>
            </a:endParaRPr>
          </a:p>
        </p:txBody>
      </p:sp>
    </p:spTree>
    <p:extLst>
      <p:ext uri="{BB962C8B-B14F-4D97-AF65-F5344CB8AC3E}">
        <p14:creationId xmlns:p14="http://schemas.microsoft.com/office/powerpoint/2010/main" val="83534717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solidFill>
                <a:srgbClr val="000000"/>
              </a:solidFill>
              <a:latin typeface="Arial" panose="020B0604020202020204" pitchFamily="34" charset="0"/>
              <a:cs typeface="Arial" panose="020B0604020202020204" pitchFamily="34" charset="0"/>
            </a:endParaRPr>
          </a:p>
          <a:p>
            <a:pPr algn="l"/>
            <a:endParaRPr lang="en-US" dirty="0">
              <a:solidFill>
                <a:srgbClr val="00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83</a:t>
            </a:fld>
            <a:endParaRPr lang="en-US">
              <a:solidFill>
                <a:prstClr val="black"/>
              </a:solidFill>
            </a:endParaRPr>
          </a:p>
        </p:txBody>
      </p:sp>
    </p:spTree>
    <p:extLst>
      <p:ext uri="{BB962C8B-B14F-4D97-AF65-F5344CB8AC3E}">
        <p14:creationId xmlns:p14="http://schemas.microsoft.com/office/powerpoint/2010/main" val="205955127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solidFill>
                <a:srgbClr val="00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A039E17-BEEE-45B0-A1B7-830DEB7C1347}" type="slidenum">
              <a:rPr lang="en-US" smtClean="0">
                <a:solidFill>
                  <a:prstClr val="black"/>
                </a:solidFill>
              </a:rPr>
              <a:pPr/>
              <a:t>84</a:t>
            </a:fld>
            <a:endParaRPr lang="en-US">
              <a:solidFill>
                <a:prstClr val="black"/>
              </a:solidFill>
            </a:endParaRPr>
          </a:p>
        </p:txBody>
      </p:sp>
    </p:spTree>
    <p:extLst>
      <p:ext uri="{BB962C8B-B14F-4D97-AF65-F5344CB8AC3E}">
        <p14:creationId xmlns:p14="http://schemas.microsoft.com/office/powerpoint/2010/main" val="15282269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B87D948-512A-42B4-A703-9136E18ADF59}"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969E0-660C-45DF-8B7E-8672EB4EEB18}" type="slidenum">
              <a:rPr lang="en-US" smtClean="0"/>
              <a:t>‹#›</a:t>
            </a:fld>
            <a:endParaRPr lang="en-US"/>
          </a:p>
        </p:txBody>
      </p:sp>
    </p:spTree>
    <p:extLst>
      <p:ext uri="{BB962C8B-B14F-4D97-AF65-F5344CB8AC3E}">
        <p14:creationId xmlns:p14="http://schemas.microsoft.com/office/powerpoint/2010/main" val="4066200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87D948-512A-42B4-A703-9136E18ADF59}"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969E0-660C-45DF-8B7E-8672EB4EEB18}" type="slidenum">
              <a:rPr lang="en-US" smtClean="0"/>
              <a:t>‹#›</a:t>
            </a:fld>
            <a:endParaRPr lang="en-US"/>
          </a:p>
        </p:txBody>
      </p:sp>
    </p:spTree>
    <p:extLst>
      <p:ext uri="{BB962C8B-B14F-4D97-AF65-F5344CB8AC3E}">
        <p14:creationId xmlns:p14="http://schemas.microsoft.com/office/powerpoint/2010/main" val="752658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B87D948-512A-42B4-A703-9136E18ADF59}"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969E0-660C-45DF-8B7E-8672EB4EEB18}" type="slidenum">
              <a:rPr lang="en-US" smtClean="0"/>
              <a:t>‹#›</a:t>
            </a:fld>
            <a:endParaRPr lang="en-US"/>
          </a:p>
        </p:txBody>
      </p:sp>
    </p:spTree>
    <p:extLst>
      <p:ext uri="{BB962C8B-B14F-4D97-AF65-F5344CB8AC3E}">
        <p14:creationId xmlns:p14="http://schemas.microsoft.com/office/powerpoint/2010/main" val="59032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B87D948-512A-42B4-A703-9136E18ADF59}" type="datetimeFigureOut">
              <a:rPr lang="en-US" smtClean="0"/>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2969E0-660C-45DF-8B7E-8672EB4EEB18}" type="slidenum">
              <a:rPr lang="en-US" smtClean="0"/>
              <a:t>‹#›</a:t>
            </a:fld>
            <a:endParaRPr lang="en-US"/>
          </a:p>
        </p:txBody>
      </p:sp>
    </p:spTree>
    <p:extLst>
      <p:ext uri="{BB962C8B-B14F-4D97-AF65-F5344CB8AC3E}">
        <p14:creationId xmlns:p14="http://schemas.microsoft.com/office/powerpoint/2010/main" val="3705372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B87D948-512A-42B4-A703-9136E18ADF59}" type="datetimeFigureOut">
              <a:rPr lang="en-US" smtClean="0"/>
              <a:t>3/5/2025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2969E0-660C-45DF-8B7E-8672EB4EEB18}" type="slidenum">
              <a:rPr lang="en-US" smtClean="0"/>
              <a:t>‹#›</a:t>
            </a:fld>
            <a:endParaRPr lang="en-US"/>
          </a:p>
        </p:txBody>
      </p:sp>
    </p:spTree>
    <p:extLst>
      <p:ext uri="{BB962C8B-B14F-4D97-AF65-F5344CB8AC3E}">
        <p14:creationId xmlns:p14="http://schemas.microsoft.com/office/powerpoint/2010/main" val="397389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B87D948-512A-42B4-A703-9136E18ADF59}" type="datetimeFigureOut">
              <a:rPr lang="en-US" smtClean="0"/>
              <a:t>3/5/2025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2969E0-660C-45DF-8B7E-8672EB4EEB18}" type="slidenum">
              <a:rPr lang="en-US" smtClean="0"/>
              <a:t>‹#›</a:t>
            </a:fld>
            <a:endParaRPr lang="en-US"/>
          </a:p>
        </p:txBody>
      </p:sp>
    </p:spTree>
    <p:extLst>
      <p:ext uri="{BB962C8B-B14F-4D97-AF65-F5344CB8AC3E}">
        <p14:creationId xmlns:p14="http://schemas.microsoft.com/office/powerpoint/2010/main" val="2836938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87D948-512A-42B4-A703-9136E18ADF59}" type="datetimeFigureOut">
              <a:rPr lang="en-US" smtClean="0"/>
              <a:t>3/5/2025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2969E0-660C-45DF-8B7E-8672EB4EEB18}" type="slidenum">
              <a:rPr lang="en-US" smtClean="0"/>
              <a:t>‹#›</a:t>
            </a:fld>
            <a:endParaRPr lang="en-US"/>
          </a:p>
        </p:txBody>
      </p:sp>
    </p:spTree>
    <p:extLst>
      <p:ext uri="{BB962C8B-B14F-4D97-AF65-F5344CB8AC3E}">
        <p14:creationId xmlns:p14="http://schemas.microsoft.com/office/powerpoint/2010/main" val="957161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B87D948-512A-42B4-A703-9136E18ADF59}" type="datetimeFigureOut">
              <a:rPr lang="en-US" smtClean="0"/>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2969E0-660C-45DF-8B7E-8672EB4EEB18}" type="slidenum">
              <a:rPr lang="en-US" smtClean="0"/>
              <a:t>‹#›</a:t>
            </a:fld>
            <a:endParaRPr lang="en-US"/>
          </a:p>
        </p:txBody>
      </p:sp>
    </p:spTree>
    <p:extLst>
      <p:ext uri="{BB962C8B-B14F-4D97-AF65-F5344CB8AC3E}">
        <p14:creationId xmlns:p14="http://schemas.microsoft.com/office/powerpoint/2010/main" val="3831549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B87D948-512A-42B4-A703-9136E18ADF59}" type="datetimeFigureOut">
              <a:rPr lang="en-US" smtClean="0"/>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2969E0-660C-45DF-8B7E-8672EB4EEB18}" type="slidenum">
              <a:rPr lang="en-US" smtClean="0"/>
              <a:t>‹#›</a:t>
            </a:fld>
            <a:endParaRPr lang="en-US"/>
          </a:p>
        </p:txBody>
      </p:sp>
    </p:spTree>
    <p:extLst>
      <p:ext uri="{BB962C8B-B14F-4D97-AF65-F5344CB8AC3E}">
        <p14:creationId xmlns:p14="http://schemas.microsoft.com/office/powerpoint/2010/main" val="337860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87D948-512A-42B4-A703-9136E18ADF59}"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969E0-660C-45DF-8B7E-8672EB4EEB18}" type="slidenum">
              <a:rPr lang="en-US" smtClean="0"/>
              <a:t>‹#›</a:t>
            </a:fld>
            <a:endParaRPr lang="en-US"/>
          </a:p>
        </p:txBody>
      </p:sp>
    </p:spTree>
    <p:extLst>
      <p:ext uri="{BB962C8B-B14F-4D97-AF65-F5344CB8AC3E}">
        <p14:creationId xmlns:p14="http://schemas.microsoft.com/office/powerpoint/2010/main" val="1601329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87D948-512A-42B4-A703-9136E18ADF59}"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969E0-660C-45DF-8B7E-8672EB4EEB18}" type="slidenum">
              <a:rPr lang="en-US" smtClean="0"/>
              <a:t>‹#›</a:t>
            </a:fld>
            <a:endParaRPr lang="en-US"/>
          </a:p>
        </p:txBody>
      </p:sp>
    </p:spTree>
    <p:extLst>
      <p:ext uri="{BB962C8B-B14F-4D97-AF65-F5344CB8AC3E}">
        <p14:creationId xmlns:p14="http://schemas.microsoft.com/office/powerpoint/2010/main" val="4087895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87D948-512A-42B4-A703-9136E18ADF59}" type="datetimeFigureOut">
              <a:rPr lang="en-US" smtClean="0"/>
              <a:t>3/5/2025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2969E0-660C-45DF-8B7E-8672EB4EEB18}" type="slidenum">
              <a:rPr lang="en-US" smtClean="0"/>
              <a:t>‹#›</a:t>
            </a:fld>
            <a:endParaRPr lang="en-US"/>
          </a:p>
        </p:txBody>
      </p:sp>
    </p:spTree>
    <p:extLst>
      <p:ext uri="{BB962C8B-B14F-4D97-AF65-F5344CB8AC3E}">
        <p14:creationId xmlns:p14="http://schemas.microsoft.com/office/powerpoint/2010/main" val="3264714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microsoft.com/office/2007/relationships/hdphoto" Target="../media/hdphoto2.wdp"/></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microsoft.com/office/2007/relationships/hdphoto" Target="../media/hdphoto3.wdp"/></Relationships>
</file>

<file path=ppt/slides/_rels/slide3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microsoft.com/office/2007/relationships/hdphoto" Target="../media/hdphoto4.wdp"/></Relationships>
</file>

<file path=ppt/slides/_rels/slide3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microsoft.com/office/2007/relationships/hdphoto" Target="../media/hdphoto5.wdp"/></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microsoft.com/office/2007/relationships/hdphoto" Target="../media/hdphoto1.wdp"/></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microsoft.com/office/2007/relationships/hdphoto" Target="../media/hdphoto6.wdp"/></Relationships>
</file>

<file path=ppt/slides/_rels/slide4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microsoft.com/office/2007/relationships/hdphoto" Target="../media/hdphoto7.wdp"/></Relationships>
</file>

<file path=ppt/slides/_rels/slide4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microsoft.com/office/2007/relationships/hdphoto" Target="../media/hdphoto8.wdp"/></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microsoft.com/office/2007/relationships/hdphoto" Target="../media/hdphoto1.wdp"/></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6.xml"/><Relationship Id="rId1" Type="http://schemas.openxmlformats.org/officeDocument/2006/relationships/slideLayout" Target="../slideLayouts/slideLayout1.xml"/><Relationship Id="rId4" Type="http://schemas.microsoft.com/office/2007/relationships/hdphoto" Target="../media/hdphoto1.wdp"/></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9.xml"/><Relationship Id="rId1" Type="http://schemas.openxmlformats.org/officeDocument/2006/relationships/slideLayout" Target="../slideLayouts/slideLayout1.xml"/><Relationship Id="rId4" Type="http://schemas.microsoft.com/office/2007/relationships/hdphoto" Target="../media/hdphoto9.wdp"/></Relationships>
</file>

<file path=ppt/slides/_rels/slide8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0.xml"/><Relationship Id="rId1" Type="http://schemas.openxmlformats.org/officeDocument/2006/relationships/slideLayout" Target="../slideLayouts/slideLayout1.xml"/><Relationship Id="rId4" Type="http://schemas.microsoft.com/office/2007/relationships/hdphoto" Target="../media/hdphoto9.wdp"/></Relationships>
</file>

<file path=ppt/slides/_rels/slide8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1.xml"/><Relationship Id="rId1" Type="http://schemas.openxmlformats.org/officeDocument/2006/relationships/slideLayout" Target="../slideLayouts/slideLayout1.xml"/><Relationship Id="rId4" Type="http://schemas.microsoft.com/office/2007/relationships/hdphoto" Target="../media/hdphoto9.wdp"/></Relationships>
</file>

<file path=ppt/slides/_rels/slide8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2.xml"/><Relationship Id="rId1" Type="http://schemas.openxmlformats.org/officeDocument/2006/relationships/slideLayout" Target="../slideLayouts/slideLayout1.xml"/><Relationship Id="rId4" Type="http://schemas.microsoft.com/office/2007/relationships/hdphoto" Target="../media/hdphoto9.wdp"/></Relationships>
</file>

<file path=ppt/slides/_rels/slide8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3.xml"/><Relationship Id="rId1" Type="http://schemas.openxmlformats.org/officeDocument/2006/relationships/slideLayout" Target="../slideLayouts/slideLayout1.xml"/><Relationship Id="rId4" Type="http://schemas.microsoft.com/office/2007/relationships/hdphoto" Target="../media/hdphoto10.wdp"/></Relationships>
</file>

<file path=ppt/slides/_rels/slide8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53788" y="913580"/>
            <a:ext cx="5466138" cy="5030839"/>
          </a:xfrm>
        </p:spPr>
        <p:txBody>
          <a:bodyPr anchor="t" anchorCtr="0">
            <a:noAutofit/>
          </a:bodyPr>
          <a:lstStyle/>
          <a:p>
            <a:pPr algn="l">
              <a:lnSpc>
                <a:spcPct val="80000"/>
              </a:lnSpc>
            </a:pPr>
            <a:br>
              <a:rPr lang="en-US" sz="5500" b="1" kern="800" spc="-10">
                <a:solidFill>
                  <a:schemeClr val="bg1"/>
                </a:solidFill>
                <a:latin typeface="Arial Black" panose="020B0A04020102020204" pitchFamily="34" charset="0"/>
              </a:rPr>
            </a:br>
            <a:r>
              <a:rPr lang="en-US" sz="5500" b="1" kern="800" spc="-10">
                <a:solidFill>
                  <a:schemeClr val="bg1"/>
                </a:solidFill>
                <a:latin typeface="Arial Black" panose="020B0A04020102020204" pitchFamily="34" charset="0"/>
              </a:rPr>
              <a:t>Investigator</a:t>
            </a:r>
            <a:br>
              <a:rPr lang="en-US" sz="5500" b="1" kern="800" spc="-10">
                <a:solidFill>
                  <a:schemeClr val="bg1"/>
                </a:solidFill>
                <a:latin typeface="Arial Black" panose="020B0A04020102020204" pitchFamily="34" charset="0"/>
              </a:rPr>
            </a:br>
            <a:r>
              <a:rPr lang="en-US" sz="5500" b="1" kern="800" spc="-10">
                <a:solidFill>
                  <a:schemeClr val="bg1"/>
                </a:solidFill>
                <a:latin typeface="Arial Black" panose="020B0A04020102020204" pitchFamily="34" charset="0"/>
              </a:rPr>
              <a:t>Training </a:t>
            </a:r>
          </a:p>
        </p:txBody>
      </p:sp>
      <p:pic>
        <p:nvPicPr>
          <p:cNvPr id="7" name="Picture 6" descr="A rock cliff with trees in the background&#10;&#10;Description automatically generated">
            <a:extLst>
              <a:ext uri="{FF2B5EF4-FFF2-40B4-BE49-F238E27FC236}">
                <a16:creationId xmlns:a16="http://schemas.microsoft.com/office/drawing/2014/main" id="{785265A1-2BA5-7AD3-4CBD-BEB2583D3E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5534" y="-1478480"/>
            <a:ext cx="7157334" cy="10736002"/>
          </a:xfrm>
          <a:prstGeom prst="rect">
            <a:avLst/>
          </a:prstGeom>
          <a:effectLst>
            <a:softEdge rad="546100"/>
          </a:effectLst>
        </p:spPr>
      </p:pic>
    </p:spTree>
    <p:extLst>
      <p:ext uri="{BB962C8B-B14F-4D97-AF65-F5344CB8AC3E}">
        <p14:creationId xmlns:p14="http://schemas.microsoft.com/office/powerpoint/2010/main" val="779941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63064" y="1462558"/>
            <a:ext cx="8818065" cy="5030839"/>
          </a:xfrm>
        </p:spPr>
        <p:txBody>
          <a:bodyPr anchor="t" anchorCtr="0">
            <a:noAutofit/>
          </a:bodyPr>
          <a:lstStyle/>
          <a:p>
            <a:pPr algn="l"/>
            <a:r>
              <a:rPr lang="en-US" sz="2000">
                <a:latin typeface="Times New Roman" panose="02020603050405020304" pitchFamily="18" charset="0"/>
                <a:cs typeface="Times New Roman" panose="02020603050405020304" pitchFamily="18" charset="0"/>
              </a:rPr>
              <a:t>Trisha Ford, Compliance Investigator II</a:t>
            </a:r>
            <a:br>
              <a:rPr lang="en-US" sz="2000">
                <a:latin typeface="Times New Roman" panose="02020603050405020304" pitchFamily="18" charset="0"/>
                <a:cs typeface="Times New Roman" panose="02020603050405020304" pitchFamily="18" charset="0"/>
              </a:rPr>
            </a:br>
            <a:r>
              <a:rPr lang="en-US" sz="4000" b="1">
                <a:solidFill>
                  <a:srgbClr val="FF0000"/>
                </a:solidFill>
                <a:latin typeface="Arial Black" panose="020B0A04020102020204" pitchFamily="34" charset="0"/>
                <a:cs typeface="Times New Roman" panose="02020603050405020304" pitchFamily="18" charset="0"/>
              </a:rPr>
              <a:t>SECO</a:t>
            </a:r>
            <a:r>
              <a:rPr lang="en-US" sz="4000">
                <a:latin typeface="Arial Black" panose="020B0A04020102020204" pitchFamily="34" charset="0"/>
                <a:cs typeface="Times New Roman" panose="02020603050405020304" pitchFamily="18" charset="0"/>
              </a:rPr>
              <a:t>ke </a:t>
            </a:r>
            <a:br>
              <a:rPr lang="en-US" sz="4000">
                <a:latin typeface="Arial Black" panose="020B0A04020102020204" pitchFamily="34" charset="0"/>
                <a:cs typeface="Times New Roman" panose="02020603050405020304" pitchFamily="18" charset="0"/>
              </a:rPr>
            </a:br>
            <a:br>
              <a:rPr lang="en-US" sz="4000">
                <a:latin typeface="Arial Black" panose="020B0A04020102020204" pitchFamily="34" charset="0"/>
                <a:cs typeface="Times New Roman" panose="02020603050405020304" pitchFamily="18" charset="0"/>
              </a:rPr>
            </a:br>
            <a:r>
              <a:rPr lang="en-US" sz="4000">
                <a:solidFill>
                  <a:schemeClr val="bg1"/>
                </a:solidFill>
                <a:latin typeface="Arial Black" panose="020B0A04020102020204" pitchFamily="34" charset="0"/>
                <a:cs typeface="Times New Roman" panose="02020603050405020304" pitchFamily="18" charset="0"/>
              </a:rPr>
              <a:t>Trisha Ford</a:t>
            </a:r>
            <a:br>
              <a:rPr lang="en-US" sz="4000">
                <a:solidFill>
                  <a:schemeClr val="bg1"/>
                </a:solidFill>
                <a:latin typeface="Arial Black" panose="020B0A04020102020204" pitchFamily="34" charset="0"/>
                <a:cs typeface="Times New Roman" panose="02020603050405020304" pitchFamily="18" charset="0"/>
              </a:rPr>
            </a:br>
            <a:br>
              <a:rPr lang="en-US" sz="4000">
                <a:solidFill>
                  <a:schemeClr val="bg1"/>
                </a:solidFill>
                <a:latin typeface="Arial Black" panose="020B0A04020102020204" pitchFamily="34" charset="0"/>
                <a:cs typeface="Times New Roman" panose="02020603050405020304" pitchFamily="18" charset="0"/>
              </a:rPr>
            </a:br>
            <a:r>
              <a:rPr lang="en-US" sz="4000">
                <a:solidFill>
                  <a:schemeClr val="bg1"/>
                </a:solidFill>
                <a:latin typeface="Arial Black" panose="020B0A04020102020204" pitchFamily="34" charset="0"/>
                <a:cs typeface="Times New Roman" panose="02020603050405020304" pitchFamily="18" charset="0"/>
              </a:rPr>
              <a:t>Mike Fisher</a:t>
            </a:r>
            <a:br>
              <a:rPr lang="en-US" sz="4000">
                <a:solidFill>
                  <a:schemeClr val="bg1"/>
                </a:solidFill>
                <a:latin typeface="Arial Black" panose="020B0A04020102020204" pitchFamily="34" charset="0"/>
                <a:cs typeface="Times New Roman" panose="02020603050405020304" pitchFamily="18" charset="0"/>
              </a:rPr>
            </a:br>
            <a:br>
              <a:rPr lang="en-US" sz="4000">
                <a:solidFill>
                  <a:schemeClr val="bg1"/>
                </a:solidFill>
                <a:latin typeface="Arial Black" panose="020B0A04020102020204" pitchFamily="34" charset="0"/>
                <a:cs typeface="Times New Roman" panose="02020603050405020304" pitchFamily="18" charset="0"/>
              </a:rPr>
            </a:br>
            <a:r>
              <a:rPr lang="en-US" sz="4000">
                <a:solidFill>
                  <a:schemeClr val="bg1"/>
                </a:solidFill>
                <a:latin typeface="Arial Black" panose="020B0A04020102020204" pitchFamily="34" charset="0"/>
                <a:cs typeface="Times New Roman" panose="02020603050405020304" pitchFamily="18" charset="0"/>
              </a:rPr>
              <a:t>Justin Oehlke</a:t>
            </a:r>
            <a:r>
              <a:rPr lang="en-US" sz="4000">
                <a:latin typeface="Times New Roman" panose="02020603050405020304" pitchFamily="18" charset="0"/>
                <a:cs typeface="Times New Roman" panose="02020603050405020304" pitchFamily="18" charset="0"/>
              </a:rPr>
              <a:t>at</a:t>
            </a:r>
            <a:br>
              <a:rPr lang="en-US" sz="4000">
                <a:latin typeface="Times New Roman" panose="02020603050405020304" pitchFamily="18" charset="0"/>
                <a:cs typeface="Times New Roman" panose="02020603050405020304" pitchFamily="18" charset="0"/>
              </a:rPr>
            </a:br>
            <a:br>
              <a:rPr lang="en-US" sz="4000">
                <a:latin typeface="Times New Roman" panose="02020603050405020304" pitchFamily="18" charset="0"/>
                <a:cs typeface="Times New Roman" panose="02020603050405020304" pitchFamily="18" charset="0"/>
              </a:rPr>
            </a:br>
            <a:r>
              <a:rPr lang="en-US" sz="4000">
                <a:latin typeface="Times New Roman" panose="02020603050405020304" pitchFamily="18" charset="0"/>
                <a:cs typeface="Times New Roman" panose="02020603050405020304" pitchFamily="18" charset="0"/>
              </a:rPr>
              <a:t>I</a:t>
            </a:r>
            <a:endParaRPr lang="en-US" sz="9600" b="1" kern="800" spc="-10">
              <a:solidFill>
                <a:schemeClr val="bg1"/>
              </a:solidFill>
              <a:latin typeface="Arial Black" panose="020B0A04020102020204" pitchFamily="34" charset="0"/>
            </a:endParaRPr>
          </a:p>
        </p:txBody>
      </p:sp>
    </p:spTree>
    <p:extLst>
      <p:ext uri="{BB962C8B-B14F-4D97-AF65-F5344CB8AC3E}">
        <p14:creationId xmlns:p14="http://schemas.microsoft.com/office/powerpoint/2010/main" val="1026199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firefighter spraying water on a snowy mountain&#10;&#10;Description automatically generated">
            <a:extLst>
              <a:ext uri="{FF2B5EF4-FFF2-40B4-BE49-F238E27FC236}">
                <a16:creationId xmlns:a16="http://schemas.microsoft.com/office/drawing/2014/main" id="{FC7E6215-4DE5-A3D8-4C71-CE4DF015661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3595" b="2151"/>
          <a:stretch/>
        </p:blipFill>
        <p:spPr>
          <a:xfrm>
            <a:off x="20" y="1282"/>
            <a:ext cx="12191980" cy="6856718"/>
          </a:xfrm>
          <a:prstGeom prst="rect">
            <a:avLst/>
          </a:prstGeom>
        </p:spPr>
      </p:pic>
    </p:spTree>
    <p:extLst>
      <p:ext uri="{BB962C8B-B14F-4D97-AF65-F5344CB8AC3E}">
        <p14:creationId xmlns:p14="http://schemas.microsoft.com/office/powerpoint/2010/main" val="2973149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white piece of paper with a check mark on it">
            <a:extLst>
              <a:ext uri="{FF2B5EF4-FFF2-40B4-BE49-F238E27FC236}">
                <a16:creationId xmlns:a16="http://schemas.microsoft.com/office/drawing/2014/main" id="{AA5475BD-1876-D16D-D6F8-06734909E4E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1763" b="3983"/>
          <a:stretch/>
        </p:blipFill>
        <p:spPr>
          <a:xfrm>
            <a:off x="20" y="1282"/>
            <a:ext cx="12191980" cy="6856718"/>
          </a:xfrm>
          <a:prstGeom prst="rect">
            <a:avLst/>
          </a:prstGeom>
        </p:spPr>
      </p:pic>
      <p:sp>
        <p:nvSpPr>
          <p:cNvPr id="2" name="TextBox 1">
            <a:extLst>
              <a:ext uri="{FF2B5EF4-FFF2-40B4-BE49-F238E27FC236}">
                <a16:creationId xmlns:a16="http://schemas.microsoft.com/office/drawing/2014/main" id="{B42451EC-22CE-505D-1BCB-9B47BE68C62F}"/>
              </a:ext>
            </a:extLst>
          </p:cNvPr>
          <p:cNvSpPr txBox="1"/>
          <p:nvPr/>
        </p:nvSpPr>
        <p:spPr>
          <a:xfrm>
            <a:off x="246580" y="3510171"/>
            <a:ext cx="6599435" cy="2308324"/>
          </a:xfrm>
          <a:prstGeom prst="rect">
            <a:avLst/>
          </a:prstGeom>
          <a:noFill/>
        </p:spPr>
        <p:txBody>
          <a:bodyPr wrap="square" rtlCol="0">
            <a:spAutoFit/>
          </a:bodyPr>
          <a:lstStyle/>
          <a:p>
            <a:r>
              <a:rPr lang="en-US" sz="7200">
                <a:latin typeface="Arial Black" panose="020B0A04020102020204" pitchFamily="34" charset="0"/>
              </a:rPr>
              <a:t>Learning Objectives</a:t>
            </a:r>
          </a:p>
        </p:txBody>
      </p:sp>
    </p:spTree>
    <p:extLst>
      <p:ext uri="{BB962C8B-B14F-4D97-AF65-F5344CB8AC3E}">
        <p14:creationId xmlns:p14="http://schemas.microsoft.com/office/powerpoint/2010/main" val="3467012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extBox 1">
            <a:extLst>
              <a:ext uri="{FF2B5EF4-FFF2-40B4-BE49-F238E27FC236}">
                <a16:creationId xmlns:a16="http://schemas.microsoft.com/office/drawing/2014/main" id="{B42451EC-22CE-505D-1BCB-9B47BE68C62F}"/>
              </a:ext>
            </a:extLst>
          </p:cNvPr>
          <p:cNvSpPr txBox="1"/>
          <p:nvPr/>
        </p:nvSpPr>
        <p:spPr>
          <a:xfrm>
            <a:off x="246580" y="0"/>
            <a:ext cx="11943896" cy="7478970"/>
          </a:xfrm>
          <a:prstGeom prst="rect">
            <a:avLst/>
          </a:prstGeom>
          <a:noFill/>
        </p:spPr>
        <p:txBody>
          <a:bodyPr wrap="square" lIns="91440" tIns="45720" rIns="91440" bIns="45720" rtlCol="0" anchor="t">
            <a:spAutoFit/>
          </a:bodyPr>
          <a:lstStyle/>
          <a:p>
            <a:pPr algn="ctr"/>
            <a:r>
              <a:rPr lang="en-US" sz="3200" dirty="0">
                <a:latin typeface="Arial"/>
                <a:cs typeface="Arial"/>
              </a:rPr>
              <a:t>LEARNING OBJECTVIES</a:t>
            </a:r>
          </a:p>
          <a:p>
            <a:pPr algn="ctr"/>
            <a:endParaRPr lang="en-US" sz="3200" dirty="0">
              <a:latin typeface="Arial"/>
              <a:cs typeface="Arial"/>
            </a:endParaRPr>
          </a:p>
          <a:p>
            <a:pPr marL="228600" indent="-228600">
              <a:buAutoNum type="arabicPeriod"/>
            </a:pPr>
            <a:r>
              <a:rPr lang="en-US" sz="3200" dirty="0">
                <a:latin typeface="Arial"/>
                <a:cs typeface="Arial"/>
              </a:rPr>
              <a:t> </a:t>
            </a:r>
            <a:r>
              <a:rPr lang="en-US" sz="2800" dirty="0">
                <a:latin typeface="Arial"/>
                <a:cs typeface="Arial"/>
              </a:rPr>
              <a:t>Understand the civil rights investigation process</a:t>
            </a:r>
            <a:endParaRPr lang="en-US" sz="1600" dirty="0"/>
          </a:p>
          <a:p>
            <a:pPr marL="228600" indent="-228600">
              <a:buAutoNum type="arabicPeriod"/>
            </a:pPr>
            <a:r>
              <a:rPr lang="en-US" sz="2800" dirty="0">
                <a:latin typeface="Arial"/>
                <a:cs typeface="Arial"/>
              </a:rPr>
              <a:t> </a:t>
            </a:r>
            <a:r>
              <a:rPr lang="en-US" sz="1600" dirty="0">
                <a:latin typeface="Arial"/>
                <a:cs typeface="Arial"/>
              </a:rPr>
              <a:t> </a:t>
            </a:r>
            <a:r>
              <a:rPr lang="en-US" sz="2800" dirty="0">
                <a:latin typeface="Arial"/>
                <a:cs typeface="Arial"/>
              </a:rPr>
              <a:t>Role of an Investigator</a:t>
            </a:r>
          </a:p>
          <a:p>
            <a:pPr marL="228600" indent="-228600">
              <a:buAutoNum type="arabicPeriod"/>
            </a:pPr>
            <a:r>
              <a:rPr lang="en-US" sz="2800" dirty="0">
                <a:latin typeface="Arial"/>
                <a:cs typeface="Arial"/>
              </a:rPr>
              <a:t> Developing a Strategic Plan</a:t>
            </a:r>
            <a:endParaRPr lang="en-US" sz="1600" dirty="0"/>
          </a:p>
          <a:p>
            <a:pPr marL="228600" indent="-228600">
              <a:buAutoNum type="arabicPeriod"/>
            </a:pPr>
            <a:r>
              <a:rPr lang="en-US" sz="2800" dirty="0">
                <a:latin typeface="Arial"/>
                <a:cs typeface="Arial"/>
              </a:rPr>
              <a:t> Crafting Effective Interview Questions</a:t>
            </a:r>
            <a:endParaRPr lang="en-US" sz="1600" dirty="0"/>
          </a:p>
          <a:p>
            <a:pPr marL="228600" indent="-228600">
              <a:buAutoNum type="arabicPeriod"/>
            </a:pPr>
            <a:r>
              <a:rPr lang="en-US" sz="2800" dirty="0">
                <a:latin typeface="Arial"/>
                <a:cs typeface="Arial"/>
              </a:rPr>
              <a:t> Conducting Interviews</a:t>
            </a:r>
          </a:p>
          <a:p>
            <a:pPr marL="228600" indent="-228600">
              <a:buAutoNum type="arabicPeriod"/>
            </a:pPr>
            <a:r>
              <a:rPr lang="en-US" sz="2800" dirty="0">
                <a:latin typeface="Arial"/>
                <a:cs typeface="Arial"/>
              </a:rPr>
              <a:t> Professional Detachment</a:t>
            </a:r>
          </a:p>
          <a:p>
            <a:pPr marL="228600" indent="-228600">
              <a:buAutoNum type="arabicPeriod"/>
            </a:pPr>
            <a:r>
              <a:rPr lang="en-US" sz="2800" dirty="0">
                <a:latin typeface="Arial"/>
                <a:cs typeface="Arial"/>
              </a:rPr>
              <a:t> Listening</a:t>
            </a:r>
          </a:p>
          <a:p>
            <a:pPr marL="228600" indent="-228600">
              <a:buAutoNum type="arabicPeriod"/>
            </a:pPr>
            <a:r>
              <a:rPr lang="en-US" sz="2800" dirty="0">
                <a:latin typeface="Arial"/>
                <a:cs typeface="Arial"/>
              </a:rPr>
              <a:t> Report Writing</a:t>
            </a:r>
          </a:p>
          <a:p>
            <a:pPr marL="228600" indent="-228600">
              <a:buAutoNum type="arabicPeriod"/>
            </a:pPr>
            <a:r>
              <a:rPr lang="en-US" sz="2800" dirty="0">
                <a:latin typeface="Arial"/>
                <a:cs typeface="Arial"/>
              </a:rPr>
              <a:t> 7% - 38% - 55%</a:t>
            </a:r>
          </a:p>
          <a:p>
            <a:pPr marL="228600" indent="-228600">
              <a:buAutoNum type="arabicPeriod"/>
            </a:pPr>
            <a:r>
              <a:rPr lang="en-US" sz="2800" dirty="0">
                <a:latin typeface="Arial"/>
                <a:cs typeface="Arial"/>
              </a:rPr>
              <a:t> Consent</a:t>
            </a:r>
          </a:p>
          <a:p>
            <a:pPr marL="228600" indent="-228600">
              <a:buAutoNum type="arabicPeriod"/>
            </a:pPr>
            <a:r>
              <a:rPr lang="en-US" sz="2800" dirty="0">
                <a:latin typeface="Arial"/>
                <a:cs typeface="Arial"/>
              </a:rPr>
              <a:t> Capacity</a:t>
            </a:r>
          </a:p>
          <a:p>
            <a:pPr marL="228600" indent="-228600">
              <a:buAutoNum type="arabicPeriod"/>
            </a:pPr>
            <a:r>
              <a:rPr lang="en-US" sz="2800" dirty="0">
                <a:latin typeface="Arial"/>
                <a:cs typeface="Arial"/>
              </a:rPr>
              <a:t> Trauma</a:t>
            </a:r>
          </a:p>
          <a:p>
            <a:pPr marL="228600" indent="-228600">
              <a:buAutoNum type="arabicPeriod"/>
            </a:pPr>
            <a:endParaRPr lang="en-US" sz="2800" dirty="0">
              <a:latin typeface="Arial"/>
              <a:cs typeface="Arial"/>
            </a:endParaRPr>
          </a:p>
          <a:p>
            <a:pPr marL="228600" indent="-228600">
              <a:buAutoNum type="arabicPeriod"/>
            </a:pPr>
            <a:endParaRPr lang="en-US" sz="1600" dirty="0"/>
          </a:p>
          <a:p>
            <a:endParaRPr lang="en-US" sz="3200" dirty="0">
              <a:latin typeface="Arial"/>
              <a:cs typeface="Arial"/>
            </a:endParaRPr>
          </a:p>
        </p:txBody>
      </p:sp>
    </p:spTree>
    <p:extLst>
      <p:ext uri="{BB962C8B-B14F-4D97-AF65-F5344CB8AC3E}">
        <p14:creationId xmlns:p14="http://schemas.microsoft.com/office/powerpoint/2010/main" val="3998271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7980" y="1122363"/>
            <a:ext cx="6051407" cy="3204134"/>
          </a:xfrm>
        </p:spPr>
        <p:txBody>
          <a:bodyPr anchor="b" anchorCtr="0">
            <a:normAutofit/>
          </a:bodyPr>
          <a:lstStyle/>
          <a:p>
            <a:pPr algn="l"/>
            <a:r>
              <a:rPr lang="en-US" sz="6600" b="1" kern="800" spc="-10">
                <a:solidFill>
                  <a:schemeClr val="bg1"/>
                </a:solidFill>
                <a:latin typeface="Arial Black" panose="020B0A04020102020204" pitchFamily="34" charset="0"/>
              </a:rPr>
              <a:t>Minimize Distractions</a:t>
            </a:r>
          </a:p>
        </p:txBody>
      </p:sp>
      <p:sp>
        <p:nvSpPr>
          <p:cNvPr id="1035" name="Rectangle 103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37" name="Rectangle 103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person lying on a bed with headphones and a computer&#10;&#10;Description automatically generated">
            <a:extLst>
              <a:ext uri="{FF2B5EF4-FFF2-40B4-BE49-F238E27FC236}">
                <a16:creationId xmlns:a16="http://schemas.microsoft.com/office/drawing/2014/main" id="{35524F74-9B5A-A0F9-9504-C9408FF675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47007" y="-236113"/>
            <a:ext cx="5622969" cy="7495123"/>
          </a:xfrm>
          <a:prstGeom prst="rect">
            <a:avLst/>
          </a:prstGeom>
          <a:effectLst>
            <a:softEdge rad="292100"/>
          </a:effectLst>
        </p:spPr>
      </p:pic>
    </p:spTree>
    <p:extLst>
      <p:ext uri="{BB962C8B-B14F-4D97-AF65-F5344CB8AC3E}">
        <p14:creationId xmlns:p14="http://schemas.microsoft.com/office/powerpoint/2010/main" val="203650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786743" y="1190171"/>
            <a:ext cx="8345714" cy="4470400"/>
          </a:xfrm>
        </p:spPr>
        <p:txBody>
          <a:bodyPr anchor="t" anchorCtr="0">
            <a:noAutofit/>
          </a:bodyPr>
          <a:lstStyle/>
          <a:p>
            <a:pPr algn="l">
              <a:lnSpc>
                <a:spcPct val="80000"/>
              </a:lnSpc>
            </a:pPr>
            <a:r>
              <a:rPr lang="en-US" sz="8800" b="1" kern="800" spc="-10" dirty="0">
                <a:solidFill>
                  <a:schemeClr val="bg1"/>
                </a:solidFill>
                <a:latin typeface="Arial Black" panose="020B0A04020102020204" pitchFamily="34" charset="0"/>
              </a:rPr>
              <a:t>Emoji </a:t>
            </a:r>
            <a:br>
              <a:rPr lang="en-US" sz="8800" b="1" kern="800" spc="-10" dirty="0">
                <a:solidFill>
                  <a:schemeClr val="bg1"/>
                </a:solidFill>
                <a:latin typeface="Arial Black" panose="020B0A04020102020204" pitchFamily="34" charset="0"/>
              </a:rPr>
            </a:br>
            <a:r>
              <a:rPr lang="en-US" sz="8800" b="1" kern="800" spc="-10" dirty="0">
                <a:solidFill>
                  <a:schemeClr val="bg1"/>
                </a:solidFill>
                <a:latin typeface="Arial Black" panose="020B0A04020102020204" pitchFamily="34" charset="0"/>
              </a:rPr>
              <a:t>Mood</a:t>
            </a:r>
            <a:endParaRPr lang="en-US" sz="4800" b="1" kern="800" spc="-10" dirty="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3050968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F891776-5B17-05D0-B711-0B01E2E4D2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DCF667-CD20-D21C-AA37-D7E1298BEF49}"/>
              </a:ext>
            </a:extLst>
          </p:cNvPr>
          <p:cNvSpPr>
            <a:spLocks noGrp="1"/>
          </p:cNvSpPr>
          <p:nvPr>
            <p:ph type="ctrTitle"/>
          </p:nvPr>
        </p:nvSpPr>
        <p:spPr>
          <a:xfrm>
            <a:off x="3616861" y="1433078"/>
            <a:ext cx="5925724" cy="3162368"/>
          </a:xfrm>
        </p:spPr>
        <p:txBody>
          <a:bodyPr anchor="t" anchorCtr="0">
            <a:noAutofit/>
          </a:bodyPr>
          <a:lstStyle/>
          <a:p>
            <a:pPr algn="l">
              <a:lnSpc>
                <a:spcPct val="80000"/>
              </a:lnSpc>
            </a:pPr>
            <a:r>
              <a:rPr lang="en-US" sz="8800" b="1" kern="800" spc="-10">
                <a:solidFill>
                  <a:schemeClr val="bg1"/>
                </a:solidFill>
                <a:latin typeface="Arial Black" panose="020B0A04020102020204" pitchFamily="34" charset="0"/>
              </a:rPr>
              <a:t>08.01.01</a:t>
            </a:r>
            <a:endParaRPr lang="en-US" sz="4800" b="1" kern="800" spc="-1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1968194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11CCA32-A8A2-DF69-FE53-2DE065832A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16548C-0121-C675-8657-4CFF38C59DD9}"/>
              </a:ext>
            </a:extLst>
          </p:cNvPr>
          <p:cNvSpPr>
            <a:spLocks noGrp="1"/>
          </p:cNvSpPr>
          <p:nvPr>
            <p:ph type="ctrTitle"/>
          </p:nvPr>
        </p:nvSpPr>
        <p:spPr>
          <a:xfrm>
            <a:off x="3616861" y="1433078"/>
            <a:ext cx="5925724" cy="3648588"/>
          </a:xfrm>
        </p:spPr>
        <p:txBody>
          <a:bodyPr anchor="t" anchorCtr="0">
            <a:noAutofit/>
          </a:bodyPr>
          <a:lstStyle/>
          <a:p>
            <a:pPr algn="l">
              <a:lnSpc>
                <a:spcPct val="80000"/>
              </a:lnSpc>
            </a:pPr>
            <a:r>
              <a:rPr lang="en-US" sz="8800" b="1" kern="800" spc="-10" dirty="0">
                <a:solidFill>
                  <a:schemeClr val="bg1"/>
                </a:solidFill>
                <a:latin typeface="Arial Black" panose="020B0A04020102020204" pitchFamily="34" charset="0"/>
              </a:rPr>
              <a:t>08.01.01</a:t>
            </a:r>
            <a:br>
              <a:rPr lang="en-US" sz="8800" b="1" kern="800" spc="-10" dirty="0">
                <a:solidFill>
                  <a:schemeClr val="bg1"/>
                </a:solidFill>
                <a:latin typeface="Arial Black" panose="020B0A04020102020204" pitchFamily="34" charset="0"/>
              </a:rPr>
            </a:br>
            <a:br>
              <a:rPr lang="en-US" sz="7200" b="1" kern="800" spc="-10" dirty="0">
                <a:solidFill>
                  <a:schemeClr val="bg1"/>
                </a:solidFill>
                <a:latin typeface="Arial Black" panose="020B0A04020102020204" pitchFamily="34" charset="0"/>
              </a:rPr>
            </a:br>
            <a:r>
              <a:rPr lang="en-US" b="1" kern="800" spc="-10" dirty="0">
                <a:solidFill>
                  <a:srgbClr val="FF0000"/>
                </a:solidFill>
                <a:latin typeface="Arial Black" panose="020B0A04020102020204" pitchFamily="34" charset="0"/>
              </a:rPr>
              <a:t>Initial Assessment</a:t>
            </a:r>
            <a:endParaRPr lang="en-US" sz="4800" b="1" kern="800" spc="-10"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1882832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679FC1F-0177-1614-E3A3-E9B9083236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EAEB1D-536F-B05F-993E-63A04687C57C}"/>
              </a:ext>
            </a:extLst>
          </p:cNvPr>
          <p:cNvSpPr>
            <a:spLocks noGrp="1"/>
          </p:cNvSpPr>
          <p:nvPr>
            <p:ph type="ctrTitle"/>
          </p:nvPr>
        </p:nvSpPr>
        <p:spPr>
          <a:xfrm>
            <a:off x="3616861" y="1433078"/>
            <a:ext cx="5925724" cy="3162368"/>
          </a:xfrm>
        </p:spPr>
        <p:txBody>
          <a:bodyPr anchor="t" anchorCtr="0">
            <a:noAutofit/>
          </a:bodyPr>
          <a:lstStyle/>
          <a:p>
            <a:pPr algn="l">
              <a:lnSpc>
                <a:spcPct val="80000"/>
              </a:lnSpc>
            </a:pPr>
            <a:r>
              <a:rPr lang="en-US" sz="8800" b="1" kern="800" spc="-10" dirty="0">
                <a:solidFill>
                  <a:schemeClr val="bg1"/>
                </a:solidFill>
                <a:latin typeface="Arial Black" panose="020B0A04020102020204" pitchFamily="34" charset="0"/>
              </a:rPr>
              <a:t>08.01.01</a:t>
            </a:r>
            <a:br>
              <a:rPr lang="en-US" sz="8800" b="1" kern="800" spc="-10" dirty="0">
                <a:solidFill>
                  <a:schemeClr val="bg1"/>
                </a:solidFill>
                <a:latin typeface="Arial Black" panose="020B0A04020102020204" pitchFamily="34" charset="0"/>
              </a:rPr>
            </a:br>
            <a:br>
              <a:rPr lang="en-US" sz="8800" b="1" kern="800" spc="-10" dirty="0">
                <a:solidFill>
                  <a:schemeClr val="bg1"/>
                </a:solidFill>
                <a:latin typeface="Arial Black" panose="020B0A04020102020204" pitchFamily="34" charset="0"/>
              </a:rPr>
            </a:br>
            <a:r>
              <a:rPr lang="en-US" sz="7200" b="1" kern="800" spc="-10" dirty="0">
                <a:solidFill>
                  <a:srgbClr val="FF0000"/>
                </a:solidFill>
                <a:latin typeface="Arial Black" panose="020B0A04020102020204" pitchFamily="34" charset="0"/>
              </a:rPr>
              <a:t>Sufficient</a:t>
            </a:r>
            <a:endParaRPr lang="en-US" sz="4800" b="1" kern="800" spc="-10"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2890244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4C8BC-F9BF-91AE-9042-42A54063D822}"/>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SCENARIO</a:t>
            </a:r>
          </a:p>
        </p:txBody>
      </p:sp>
      <p:sp>
        <p:nvSpPr>
          <p:cNvPr id="3" name="Content Placeholder 2">
            <a:extLst>
              <a:ext uri="{FF2B5EF4-FFF2-40B4-BE49-F238E27FC236}">
                <a16:creationId xmlns:a16="http://schemas.microsoft.com/office/drawing/2014/main" id="{E4C1D742-566B-5342-C917-FC13D8E44647}"/>
              </a:ext>
            </a:extLst>
          </p:cNvPr>
          <p:cNvSpPr>
            <a:spLocks noGrp="1"/>
          </p:cNvSpPr>
          <p:nvPr>
            <p:ph idx="1"/>
          </p:nvPr>
        </p:nvSpPr>
        <p:spPr/>
        <p:txBody>
          <a:bodyPr>
            <a:normAutofit lnSpcReduction="10000"/>
          </a:bodyPr>
          <a:lstStyle/>
          <a:p>
            <a:pPr marL="0" marR="0"/>
            <a:r>
              <a:rPr lang="en-US" sz="2400" kern="0" dirty="0">
                <a:effectLst/>
                <a:latin typeface="Arial" panose="020B0604020202020204" pitchFamily="34" charset="0"/>
                <a:ea typeface="Aptos" panose="020B0004020202020204" pitchFamily="34" charset="0"/>
                <a:cs typeface="Arial" panose="020B0604020202020204" pitchFamily="34" charset="0"/>
              </a:rPr>
              <a:t>In a busy office, </a:t>
            </a:r>
            <a:r>
              <a:rPr lang="en-US" sz="2400" b="1" kern="0" dirty="0">
                <a:effectLst/>
                <a:latin typeface="Arial" panose="020B0604020202020204" pitchFamily="34" charset="0"/>
                <a:ea typeface="Aptos" panose="020B0004020202020204" pitchFamily="34" charset="0"/>
                <a:cs typeface="Arial" panose="020B0604020202020204" pitchFamily="34" charset="0"/>
              </a:rPr>
              <a:t>Emma</a:t>
            </a:r>
            <a:r>
              <a:rPr lang="en-US" sz="2400" kern="0" dirty="0">
                <a:effectLst/>
                <a:latin typeface="Arial" panose="020B0604020202020204" pitchFamily="34" charset="0"/>
                <a:ea typeface="Aptos" panose="020B0004020202020204" pitchFamily="34" charset="0"/>
                <a:cs typeface="Arial" panose="020B0604020202020204" pitchFamily="34" charset="0"/>
              </a:rPr>
              <a:t> (a senior employee) and </a:t>
            </a:r>
            <a:r>
              <a:rPr lang="en-US" sz="2400" b="1" kern="0" dirty="0">
                <a:effectLst/>
                <a:latin typeface="Arial" panose="020B0604020202020204" pitchFamily="34" charset="0"/>
                <a:ea typeface="Aptos" panose="020B0004020202020204" pitchFamily="34" charset="0"/>
                <a:cs typeface="Arial" panose="020B0604020202020204" pitchFamily="34" charset="0"/>
              </a:rPr>
              <a:t>Ben</a:t>
            </a:r>
            <a:r>
              <a:rPr lang="en-US" sz="2400" kern="0" dirty="0">
                <a:effectLst/>
                <a:latin typeface="Arial" panose="020B0604020202020204" pitchFamily="34" charset="0"/>
                <a:ea typeface="Aptos" panose="020B0004020202020204" pitchFamily="34" charset="0"/>
                <a:cs typeface="Arial" panose="020B0604020202020204" pitchFamily="34" charset="0"/>
              </a:rPr>
              <a:t> (a student worker) work in the same department. Emma is well-known for being friendly and talkative, but her comment in this scenario crosses a line.</a:t>
            </a:r>
            <a:r>
              <a:rPr lang="en-US" sz="2400" b="1" dirty="0">
                <a:effectLst/>
                <a:latin typeface="Arial" panose="020B0604020202020204" pitchFamily="34" charset="0"/>
                <a:ea typeface="Aptos" panose="020B0004020202020204" pitchFamily="34" charset="0"/>
                <a:cs typeface="Arial" panose="020B0604020202020204" pitchFamily="34" charset="0"/>
              </a:rPr>
              <a:t> </a:t>
            </a:r>
            <a:endParaRPr lang="en-US" sz="2400" dirty="0">
              <a:effectLst/>
              <a:latin typeface="Arial" panose="020B0604020202020204" pitchFamily="34" charset="0"/>
              <a:ea typeface="Aptos" panose="020B0004020202020204" pitchFamily="34" charset="0"/>
              <a:cs typeface="Arial" panose="020B0604020202020204" pitchFamily="34" charset="0"/>
            </a:endParaRPr>
          </a:p>
          <a:p>
            <a:pPr marL="0" marR="0"/>
            <a:r>
              <a:rPr lang="en-US" sz="2400" dirty="0">
                <a:effectLst/>
                <a:latin typeface="Arial" panose="020B0604020202020204" pitchFamily="34" charset="0"/>
                <a:ea typeface="Aptos" panose="020B0004020202020204" pitchFamily="34" charset="0"/>
                <a:cs typeface="Arial" panose="020B0604020202020204" pitchFamily="34" charset="0"/>
              </a:rPr>
              <a:t>Ben, a student worker, walks past Emma’s desk as he heads to the printer. As he does, Emma, who is focused on her work, glances up and makes a comment about his appearance.</a:t>
            </a:r>
          </a:p>
          <a:p>
            <a:pPr marL="0" marR="0"/>
            <a:r>
              <a:rPr lang="en-US" sz="2400" b="1" dirty="0">
                <a:effectLst/>
                <a:latin typeface="Arial" panose="020B0604020202020204" pitchFamily="34" charset="0"/>
                <a:ea typeface="Aptos" panose="020B0004020202020204" pitchFamily="34" charset="0"/>
                <a:cs typeface="Arial" panose="020B0604020202020204" pitchFamily="34" charset="0"/>
              </a:rPr>
              <a:t>Emma</a:t>
            </a:r>
            <a:r>
              <a:rPr lang="en-US" sz="2400" dirty="0">
                <a:effectLst/>
                <a:latin typeface="Arial" panose="020B0604020202020204" pitchFamily="34" charset="0"/>
                <a:ea typeface="Aptos" panose="020B0004020202020204" pitchFamily="34" charset="0"/>
                <a:cs typeface="Arial" panose="020B0604020202020204" pitchFamily="34" charset="0"/>
              </a:rPr>
              <a:t>:</a:t>
            </a:r>
            <a:br>
              <a:rPr lang="en-US" sz="2400" dirty="0">
                <a:effectLst/>
                <a:latin typeface="Arial" panose="020B0604020202020204" pitchFamily="34" charset="0"/>
                <a:ea typeface="Aptos" panose="020B0004020202020204" pitchFamily="34" charset="0"/>
                <a:cs typeface="Arial" panose="020B0604020202020204" pitchFamily="34" charset="0"/>
              </a:rPr>
            </a:br>
            <a:r>
              <a:rPr lang="en-US" sz="2400" i="1" dirty="0">
                <a:effectLst/>
                <a:latin typeface="Arial" panose="020B0604020202020204" pitchFamily="34" charset="0"/>
                <a:ea typeface="Aptos" panose="020B0004020202020204" pitchFamily="34" charset="0"/>
                <a:cs typeface="Arial" panose="020B0604020202020204" pitchFamily="34" charset="0"/>
              </a:rPr>
              <a:t>Laughs lightly</a:t>
            </a:r>
            <a:r>
              <a:rPr lang="en-US" sz="2400" dirty="0">
                <a:effectLst/>
                <a:latin typeface="Arial" panose="020B0604020202020204" pitchFamily="34" charset="0"/>
                <a:ea typeface="Aptos" panose="020B0004020202020204" pitchFamily="34" charset="0"/>
                <a:cs typeface="Arial" panose="020B0604020202020204" pitchFamily="34" charset="0"/>
              </a:rPr>
              <a:t> "Wow, Ben, you’ve been working out. Those pants really show off your… assets."</a:t>
            </a:r>
          </a:p>
          <a:p>
            <a:pPr marL="0" marR="0"/>
            <a:r>
              <a:rPr lang="en-US" sz="2400" dirty="0">
                <a:effectLst/>
                <a:latin typeface="Arial" panose="020B0604020202020204" pitchFamily="34" charset="0"/>
                <a:ea typeface="Aptos" panose="020B0004020202020204" pitchFamily="34" charset="0"/>
                <a:cs typeface="Arial" panose="020B0604020202020204" pitchFamily="34" charset="0"/>
              </a:rPr>
              <a:t>Ben, taken aback by the comment, stops for a second, unsure of how to react. He feels uncomfortable but doesn’t want to confront Emma immediately, so he quietly walks away.</a:t>
            </a:r>
          </a:p>
          <a:p>
            <a:endParaRPr lang="en-US" dirty="0"/>
          </a:p>
        </p:txBody>
      </p:sp>
    </p:spTree>
    <p:extLst>
      <p:ext uri="{BB962C8B-B14F-4D97-AF65-F5344CB8AC3E}">
        <p14:creationId xmlns:p14="http://schemas.microsoft.com/office/powerpoint/2010/main" val="3100765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616861" y="1433078"/>
            <a:ext cx="5925724" cy="3162368"/>
          </a:xfrm>
        </p:spPr>
        <p:txBody>
          <a:bodyPr anchor="t" anchorCtr="0">
            <a:noAutofit/>
          </a:bodyPr>
          <a:lstStyle/>
          <a:p>
            <a:pPr algn="l">
              <a:lnSpc>
                <a:spcPct val="80000"/>
              </a:lnSpc>
            </a:pPr>
            <a:r>
              <a:rPr lang="en-US" sz="8800" b="1" kern="800" spc="-10">
                <a:solidFill>
                  <a:schemeClr val="bg1"/>
                </a:solidFill>
                <a:latin typeface="Arial Black" panose="020B0A04020102020204" pitchFamily="34" charset="0"/>
              </a:rPr>
              <a:t>08.01.01</a:t>
            </a:r>
            <a:br>
              <a:rPr lang="en-US" sz="8800" b="1" kern="800" spc="-10">
                <a:solidFill>
                  <a:schemeClr val="bg1"/>
                </a:solidFill>
                <a:latin typeface="Arial Black" panose="020B0A04020102020204" pitchFamily="34" charset="0"/>
              </a:rPr>
            </a:br>
            <a:r>
              <a:rPr lang="en-US" sz="7200" b="1" kern="800" spc="-10">
                <a:solidFill>
                  <a:srgbClr val="FF0000"/>
                </a:solidFill>
                <a:latin typeface="Arial Black" panose="020B0A04020102020204" pitchFamily="34" charset="0"/>
              </a:rPr>
              <a:t>Advisors</a:t>
            </a:r>
            <a:endParaRPr lang="en-US" sz="4800" b="1" kern="800" spc="-10">
              <a:solidFill>
                <a:srgbClr val="FF0000"/>
              </a:solidFill>
              <a:latin typeface="Arial Black" panose="020B0A04020102020204" pitchFamily="34" charset="0"/>
            </a:endParaRPr>
          </a:p>
        </p:txBody>
      </p:sp>
    </p:spTree>
    <p:extLst>
      <p:ext uri="{BB962C8B-B14F-4D97-AF65-F5344CB8AC3E}">
        <p14:creationId xmlns:p14="http://schemas.microsoft.com/office/powerpoint/2010/main" val="1475068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616861" y="1433078"/>
            <a:ext cx="5925724" cy="3162368"/>
          </a:xfrm>
        </p:spPr>
        <p:txBody>
          <a:bodyPr anchor="t" anchorCtr="0">
            <a:noAutofit/>
          </a:bodyPr>
          <a:lstStyle/>
          <a:p>
            <a:pPr algn="l">
              <a:lnSpc>
                <a:spcPct val="80000"/>
              </a:lnSpc>
            </a:pPr>
            <a:r>
              <a:rPr lang="en-US" sz="8800" b="1" kern="800" spc="-10">
                <a:solidFill>
                  <a:schemeClr val="bg1"/>
                </a:solidFill>
                <a:latin typeface="Arial Black" panose="020B0A04020102020204" pitchFamily="34" charset="0"/>
              </a:rPr>
              <a:t>08.01.01</a:t>
            </a:r>
            <a:br>
              <a:rPr lang="en-US" sz="8800" b="1" kern="800" spc="-10">
                <a:solidFill>
                  <a:schemeClr val="bg1"/>
                </a:solidFill>
                <a:latin typeface="Arial Black" panose="020B0A04020102020204" pitchFamily="34" charset="0"/>
              </a:rPr>
            </a:br>
            <a:r>
              <a:rPr lang="en-US" sz="7200" b="1" kern="800" spc="-10">
                <a:solidFill>
                  <a:srgbClr val="FF0000"/>
                </a:solidFill>
                <a:latin typeface="Arial Black" panose="020B0A04020102020204" pitchFamily="34" charset="0"/>
              </a:rPr>
              <a:t>Notice</a:t>
            </a:r>
            <a:endParaRPr lang="en-US" sz="4800" b="1" kern="800" spc="-10">
              <a:solidFill>
                <a:srgbClr val="FF0000"/>
              </a:solidFill>
              <a:latin typeface="Arial Black" panose="020B0A04020102020204" pitchFamily="34" charset="0"/>
            </a:endParaRPr>
          </a:p>
        </p:txBody>
      </p:sp>
    </p:spTree>
    <p:extLst>
      <p:ext uri="{BB962C8B-B14F-4D97-AF65-F5344CB8AC3E}">
        <p14:creationId xmlns:p14="http://schemas.microsoft.com/office/powerpoint/2010/main" val="57305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24299" y="922232"/>
            <a:ext cx="7976756" cy="4030768"/>
          </a:xfrm>
        </p:spPr>
        <p:txBody>
          <a:bodyPr anchor="t" anchorCtr="0">
            <a:noAutofit/>
          </a:bodyPr>
          <a:lstStyle/>
          <a:p>
            <a:pPr algn="l">
              <a:lnSpc>
                <a:spcPct val="80000"/>
              </a:lnSpc>
            </a:pPr>
            <a:r>
              <a:rPr lang="en-US" sz="8000" b="1" kern="800" spc="-10" dirty="0">
                <a:solidFill>
                  <a:schemeClr val="bg1"/>
                </a:solidFill>
                <a:latin typeface="Arial Black" panose="020B0A04020102020204" pitchFamily="34" charset="0"/>
              </a:rPr>
              <a:t>Timeline</a:t>
            </a:r>
            <a:br>
              <a:rPr lang="en-US" sz="8000" b="1" kern="800" spc="-10" dirty="0">
                <a:solidFill>
                  <a:schemeClr val="bg1"/>
                </a:solidFill>
                <a:latin typeface="Arial Black" panose="020B0A04020102020204" pitchFamily="34" charset="0"/>
              </a:rPr>
            </a:br>
            <a:r>
              <a:rPr lang="en-US" sz="8000" b="1" kern="800" spc="-10" dirty="0">
                <a:solidFill>
                  <a:schemeClr val="bg1"/>
                </a:solidFill>
                <a:latin typeface="Arial Black" panose="020B0A04020102020204" pitchFamily="34" charset="0"/>
              </a:rPr>
              <a:t>08.01.01</a:t>
            </a:r>
            <a:br>
              <a:rPr lang="en-US" sz="8000" b="1" kern="800" spc="-10" dirty="0">
                <a:solidFill>
                  <a:schemeClr val="bg1"/>
                </a:solidFill>
                <a:latin typeface="Arial Black" panose="020B0A04020102020204" pitchFamily="34" charset="0"/>
              </a:rPr>
            </a:br>
            <a:r>
              <a:rPr lang="en-US" sz="23900" b="1" kern="800" spc="-10" dirty="0">
                <a:solidFill>
                  <a:srgbClr val="FF0000"/>
                </a:solidFill>
                <a:latin typeface="Arial Black" panose="020B0A04020102020204" pitchFamily="34" charset="0"/>
              </a:rPr>
              <a:t>91</a:t>
            </a:r>
            <a:br>
              <a:rPr lang="en-US" sz="9600" b="1" kern="800" spc="-10" dirty="0">
                <a:solidFill>
                  <a:schemeClr val="bg1"/>
                </a:solidFill>
                <a:latin typeface="Arial Black" panose="020B0A04020102020204" pitchFamily="34" charset="0"/>
              </a:rPr>
            </a:br>
            <a:endParaRPr lang="en-US" sz="5400" b="1" kern="800" spc="-10" dirty="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1624084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616861" y="1433078"/>
            <a:ext cx="5925724" cy="3162368"/>
          </a:xfrm>
        </p:spPr>
        <p:txBody>
          <a:bodyPr anchor="t" anchorCtr="0">
            <a:noAutofit/>
          </a:bodyPr>
          <a:lstStyle/>
          <a:p>
            <a:pPr algn="l">
              <a:lnSpc>
                <a:spcPct val="80000"/>
              </a:lnSpc>
            </a:pPr>
            <a:r>
              <a:rPr lang="en-US" sz="8800" b="1" kern="800" spc="-10">
                <a:solidFill>
                  <a:schemeClr val="bg1"/>
                </a:solidFill>
                <a:latin typeface="Arial Black" panose="020B0A04020102020204" pitchFamily="34" charset="0"/>
              </a:rPr>
              <a:t>Prompt?</a:t>
            </a:r>
            <a:endParaRPr lang="en-US" sz="4800" b="1" kern="800" spc="-1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879895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616861" y="1433078"/>
            <a:ext cx="5925724" cy="3162368"/>
          </a:xfrm>
        </p:spPr>
        <p:txBody>
          <a:bodyPr anchor="t" anchorCtr="0">
            <a:noAutofit/>
          </a:bodyPr>
          <a:lstStyle/>
          <a:p>
            <a:pPr algn="l">
              <a:lnSpc>
                <a:spcPct val="80000"/>
              </a:lnSpc>
            </a:pPr>
            <a:r>
              <a:rPr lang="en-US" sz="8800" b="1" kern="800" spc="-10">
                <a:solidFill>
                  <a:schemeClr val="bg1"/>
                </a:solidFill>
                <a:latin typeface="Arial Black" panose="020B0A04020102020204" pitchFamily="34" charset="0"/>
              </a:rPr>
              <a:t>Fail To Report</a:t>
            </a:r>
            <a:endParaRPr lang="en-US" sz="4800" b="1" kern="800" spc="-1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18581484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616861" y="1433078"/>
            <a:ext cx="5925724" cy="3162368"/>
          </a:xfrm>
        </p:spPr>
        <p:txBody>
          <a:bodyPr anchor="t" anchorCtr="0">
            <a:noAutofit/>
          </a:bodyPr>
          <a:lstStyle/>
          <a:p>
            <a:pPr algn="l">
              <a:lnSpc>
                <a:spcPct val="80000"/>
              </a:lnSpc>
            </a:pPr>
            <a:r>
              <a:rPr lang="en-US" sz="8800" b="1" kern="800" spc="-10">
                <a:solidFill>
                  <a:schemeClr val="bg1"/>
                </a:solidFill>
                <a:latin typeface="Arial Black" panose="020B0A04020102020204" pitchFamily="34" charset="0"/>
              </a:rPr>
              <a:t>Title IX</a:t>
            </a:r>
            <a:br>
              <a:rPr lang="en-US" sz="8800" b="1" kern="800" spc="-10">
                <a:solidFill>
                  <a:schemeClr val="bg1"/>
                </a:solidFill>
                <a:latin typeface="Arial Black" panose="020B0A04020102020204" pitchFamily="34" charset="0"/>
              </a:rPr>
            </a:br>
            <a:r>
              <a:rPr lang="en-US" sz="7200" b="1" kern="800" spc="-10">
                <a:solidFill>
                  <a:srgbClr val="FF0000"/>
                </a:solidFill>
                <a:latin typeface="Arial Black" panose="020B0A04020102020204" pitchFamily="34" charset="0"/>
              </a:rPr>
              <a:t>4.2.10</a:t>
            </a:r>
            <a:endParaRPr lang="en-US" sz="4800" b="1" kern="800" spc="-10">
              <a:solidFill>
                <a:srgbClr val="FF0000"/>
              </a:solidFill>
              <a:latin typeface="Arial Black" panose="020B0A04020102020204" pitchFamily="34" charset="0"/>
            </a:endParaRPr>
          </a:p>
        </p:txBody>
      </p:sp>
    </p:spTree>
    <p:extLst>
      <p:ext uri="{BB962C8B-B14F-4D97-AF65-F5344CB8AC3E}">
        <p14:creationId xmlns:p14="http://schemas.microsoft.com/office/powerpoint/2010/main" val="17544308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616861" y="1433078"/>
            <a:ext cx="5925724" cy="3162368"/>
          </a:xfrm>
        </p:spPr>
        <p:txBody>
          <a:bodyPr anchor="t" anchorCtr="0">
            <a:noAutofit/>
          </a:bodyPr>
          <a:lstStyle/>
          <a:p>
            <a:pPr algn="l">
              <a:lnSpc>
                <a:spcPct val="80000"/>
              </a:lnSpc>
            </a:pPr>
            <a:r>
              <a:rPr lang="en-US" sz="6600" b="1" kern="800" spc="-10">
                <a:solidFill>
                  <a:schemeClr val="bg1"/>
                </a:solidFill>
                <a:latin typeface="Arial Black" panose="020B0A04020102020204" pitchFamily="34" charset="0"/>
              </a:rPr>
              <a:t>Sex-Based Misconduct</a:t>
            </a:r>
            <a:br>
              <a:rPr lang="en-US" sz="8800" b="1" kern="800" spc="-10">
                <a:solidFill>
                  <a:schemeClr val="bg1"/>
                </a:solidFill>
                <a:latin typeface="Arial Black" panose="020B0A04020102020204" pitchFamily="34" charset="0"/>
              </a:rPr>
            </a:br>
            <a:r>
              <a:rPr lang="en-US" sz="7200" b="1" kern="800" spc="-10">
                <a:solidFill>
                  <a:srgbClr val="FF0000"/>
                </a:solidFill>
                <a:latin typeface="Arial Black" panose="020B0A04020102020204" pitchFamily="34" charset="0"/>
              </a:rPr>
              <a:t>4.2.11</a:t>
            </a:r>
            <a:endParaRPr lang="en-US" sz="4800" b="1" kern="800" spc="-10">
              <a:solidFill>
                <a:srgbClr val="FF0000"/>
              </a:solidFill>
              <a:latin typeface="Arial Black" panose="020B0A04020102020204" pitchFamily="34" charset="0"/>
            </a:endParaRPr>
          </a:p>
        </p:txBody>
      </p:sp>
    </p:spTree>
    <p:extLst>
      <p:ext uri="{BB962C8B-B14F-4D97-AF65-F5344CB8AC3E}">
        <p14:creationId xmlns:p14="http://schemas.microsoft.com/office/powerpoint/2010/main" val="1213334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616861" y="1433077"/>
            <a:ext cx="5925724" cy="3777551"/>
          </a:xfrm>
        </p:spPr>
        <p:txBody>
          <a:bodyPr anchor="t" anchorCtr="0">
            <a:noAutofit/>
          </a:bodyPr>
          <a:lstStyle/>
          <a:p>
            <a:pPr algn="l">
              <a:lnSpc>
                <a:spcPct val="80000"/>
              </a:lnSpc>
            </a:pPr>
            <a:r>
              <a:rPr lang="en-US" sz="7200" b="1" kern="800" spc="-10">
                <a:solidFill>
                  <a:schemeClr val="bg1"/>
                </a:solidFill>
                <a:latin typeface="Arial Black" panose="020B0A04020102020204" pitchFamily="34" charset="0"/>
              </a:rPr>
              <a:t>All other Civil Rights Complaints</a:t>
            </a:r>
            <a:br>
              <a:rPr lang="en-US" sz="8800" b="1" kern="800" spc="-10">
                <a:solidFill>
                  <a:schemeClr val="bg1"/>
                </a:solidFill>
                <a:latin typeface="Arial Black" panose="020B0A04020102020204" pitchFamily="34" charset="0"/>
              </a:rPr>
            </a:br>
            <a:r>
              <a:rPr lang="en-US" sz="7200" b="1" kern="800" spc="-10">
                <a:solidFill>
                  <a:srgbClr val="FF0000"/>
                </a:solidFill>
                <a:latin typeface="Arial Black" panose="020B0A04020102020204" pitchFamily="34" charset="0"/>
              </a:rPr>
              <a:t>4.2.12</a:t>
            </a:r>
            <a:endParaRPr lang="en-US" sz="4800" b="1" kern="800" spc="-10">
              <a:solidFill>
                <a:srgbClr val="FF0000"/>
              </a:solidFill>
              <a:latin typeface="Arial Black" panose="020B0A04020102020204" pitchFamily="34" charset="0"/>
            </a:endParaRPr>
          </a:p>
        </p:txBody>
      </p:sp>
    </p:spTree>
    <p:extLst>
      <p:ext uri="{BB962C8B-B14F-4D97-AF65-F5344CB8AC3E}">
        <p14:creationId xmlns:p14="http://schemas.microsoft.com/office/powerpoint/2010/main" val="2211025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830017" y="997183"/>
            <a:ext cx="7976756" cy="4030768"/>
          </a:xfrm>
        </p:spPr>
        <p:txBody>
          <a:bodyPr anchor="t" anchorCtr="0">
            <a:noAutofit/>
          </a:bodyPr>
          <a:lstStyle/>
          <a:p>
            <a:pPr algn="l">
              <a:lnSpc>
                <a:spcPct val="80000"/>
              </a:lnSpc>
            </a:pPr>
            <a:r>
              <a:rPr lang="en-US" sz="9600" b="1" kern="800" spc="-10" dirty="0">
                <a:solidFill>
                  <a:schemeClr val="bg1"/>
                </a:solidFill>
                <a:latin typeface="Arial Black" panose="020B0A04020102020204" pitchFamily="34" charset="0"/>
              </a:rPr>
              <a:t>Role</a:t>
            </a:r>
            <a:br>
              <a:rPr lang="en-US" sz="5400" b="1" kern="800" spc="-10" dirty="0">
                <a:solidFill>
                  <a:schemeClr val="bg2">
                    <a:lumMod val="25000"/>
                  </a:schemeClr>
                </a:solidFill>
                <a:latin typeface="Arial Black" panose="020B0A04020102020204" pitchFamily="34" charset="0"/>
              </a:rPr>
            </a:br>
            <a:r>
              <a:rPr lang="en-US" sz="5400" b="1" kern="800" spc="-10" dirty="0">
                <a:solidFill>
                  <a:schemeClr val="bg1"/>
                </a:solidFill>
                <a:latin typeface="Arial Black" panose="020B0A04020102020204" pitchFamily="34" charset="0"/>
              </a:rPr>
              <a:t>Impartial</a:t>
            </a:r>
            <a:br>
              <a:rPr lang="en-US" sz="5400" b="1" kern="800" spc="-10" dirty="0">
                <a:solidFill>
                  <a:schemeClr val="bg2">
                    <a:lumMod val="25000"/>
                  </a:schemeClr>
                </a:solidFill>
                <a:latin typeface="Arial Black" panose="020B0A04020102020204" pitchFamily="34" charset="0"/>
              </a:rPr>
            </a:br>
            <a:r>
              <a:rPr lang="en-US" sz="5400" b="1" kern="800" spc="-10" dirty="0">
                <a:solidFill>
                  <a:schemeClr val="bg2">
                    <a:lumMod val="25000"/>
                  </a:schemeClr>
                </a:solidFill>
                <a:latin typeface="Arial Black" panose="020B0A04020102020204" pitchFamily="34" charset="0"/>
              </a:rPr>
              <a:t>Diligent</a:t>
            </a:r>
            <a:br>
              <a:rPr lang="en-US" sz="5400" b="1" kern="800" spc="-10" dirty="0">
                <a:solidFill>
                  <a:schemeClr val="bg2">
                    <a:lumMod val="25000"/>
                  </a:schemeClr>
                </a:solidFill>
                <a:latin typeface="Arial Black" panose="020B0A04020102020204" pitchFamily="34" charset="0"/>
              </a:rPr>
            </a:br>
            <a:r>
              <a:rPr lang="en-US" sz="5400" b="1" kern="800" spc="-10" dirty="0">
                <a:solidFill>
                  <a:schemeClr val="bg2">
                    <a:lumMod val="25000"/>
                  </a:schemeClr>
                </a:solidFill>
                <a:latin typeface="Arial Black" panose="020B0A04020102020204" pitchFamily="34" charset="0"/>
              </a:rPr>
              <a:t>Confidential</a:t>
            </a:r>
            <a:endParaRPr lang="en-US" sz="5400" b="1" kern="800" spc="-10" dirty="0">
              <a:solidFill>
                <a:schemeClr val="tx1">
                  <a:lumMod val="75000"/>
                  <a:lumOff val="25000"/>
                </a:schemeClr>
              </a:solidFill>
              <a:latin typeface="Arial Black" panose="020B0A04020102020204" pitchFamily="34" charset="0"/>
            </a:endParaRPr>
          </a:p>
        </p:txBody>
      </p:sp>
      <p:pic>
        <p:nvPicPr>
          <p:cNvPr id="6" name="Picture 5" descr="A close-up of a scale&#10;&#10;Description automatically generated">
            <a:extLst>
              <a:ext uri="{FF2B5EF4-FFF2-40B4-BE49-F238E27FC236}">
                <a16:creationId xmlns:a16="http://schemas.microsoft.com/office/drawing/2014/main" id="{E158A4A9-CFDC-1371-CB36-A7227BEE44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9650" y="0"/>
            <a:ext cx="4572350" cy="6858000"/>
          </a:xfrm>
          <a:prstGeom prst="rect">
            <a:avLst/>
          </a:prstGeom>
        </p:spPr>
      </p:pic>
    </p:spTree>
    <p:extLst>
      <p:ext uri="{BB962C8B-B14F-4D97-AF65-F5344CB8AC3E}">
        <p14:creationId xmlns:p14="http://schemas.microsoft.com/office/powerpoint/2010/main" val="26270622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859997" y="997183"/>
            <a:ext cx="7976756" cy="4030768"/>
          </a:xfrm>
        </p:spPr>
        <p:txBody>
          <a:bodyPr anchor="t" anchorCtr="0">
            <a:noAutofit/>
          </a:bodyPr>
          <a:lstStyle/>
          <a:p>
            <a:pPr algn="l">
              <a:lnSpc>
                <a:spcPct val="80000"/>
              </a:lnSpc>
            </a:pPr>
            <a:r>
              <a:rPr lang="en-US" sz="9600" b="1" kern="800" spc="-10" dirty="0">
                <a:solidFill>
                  <a:schemeClr val="bg1"/>
                </a:solidFill>
                <a:latin typeface="Arial Black" panose="020B0A04020102020204" pitchFamily="34" charset="0"/>
              </a:rPr>
              <a:t>Role</a:t>
            </a:r>
            <a:br>
              <a:rPr lang="en-US" sz="5400" b="1" kern="800" spc="-10" dirty="0">
                <a:solidFill>
                  <a:schemeClr val="bg2">
                    <a:lumMod val="25000"/>
                  </a:schemeClr>
                </a:solidFill>
                <a:latin typeface="Arial Black" panose="020B0A04020102020204" pitchFamily="34" charset="0"/>
              </a:rPr>
            </a:br>
            <a:r>
              <a:rPr lang="en-US" sz="5400" b="1" kern="800" spc="-10" dirty="0">
                <a:solidFill>
                  <a:schemeClr val="bg2">
                    <a:lumMod val="25000"/>
                  </a:schemeClr>
                </a:solidFill>
                <a:latin typeface="Arial Black" panose="020B0A04020102020204" pitchFamily="34" charset="0"/>
              </a:rPr>
              <a:t>Impartial</a:t>
            </a:r>
            <a:br>
              <a:rPr lang="en-US" sz="5400" b="1" kern="800" spc="-10" dirty="0">
                <a:solidFill>
                  <a:schemeClr val="bg2">
                    <a:lumMod val="25000"/>
                  </a:schemeClr>
                </a:solidFill>
                <a:latin typeface="Arial Black" panose="020B0A04020102020204" pitchFamily="34" charset="0"/>
              </a:rPr>
            </a:br>
            <a:r>
              <a:rPr lang="en-US" sz="5400" b="1" kern="800" spc="-10" dirty="0">
                <a:solidFill>
                  <a:schemeClr val="bg1"/>
                </a:solidFill>
                <a:latin typeface="Arial Black" panose="020B0A04020102020204" pitchFamily="34" charset="0"/>
              </a:rPr>
              <a:t>Diligent</a:t>
            </a:r>
            <a:br>
              <a:rPr lang="en-US" sz="5400" b="1" kern="800" spc="-10" dirty="0">
                <a:solidFill>
                  <a:schemeClr val="bg2">
                    <a:lumMod val="25000"/>
                  </a:schemeClr>
                </a:solidFill>
                <a:latin typeface="Arial Black" panose="020B0A04020102020204" pitchFamily="34" charset="0"/>
              </a:rPr>
            </a:br>
            <a:r>
              <a:rPr lang="en-US" sz="5400" b="1" kern="800" spc="-10" dirty="0">
                <a:solidFill>
                  <a:schemeClr val="bg2">
                    <a:lumMod val="25000"/>
                  </a:schemeClr>
                </a:solidFill>
                <a:latin typeface="Arial Black" panose="020B0A04020102020204" pitchFamily="34" charset="0"/>
              </a:rPr>
              <a:t>Confidential</a:t>
            </a:r>
            <a:endParaRPr lang="en-US" sz="5400" b="1" kern="800" spc="-10" dirty="0">
              <a:solidFill>
                <a:schemeClr val="tx1">
                  <a:lumMod val="75000"/>
                  <a:lumOff val="25000"/>
                </a:schemeClr>
              </a:solidFill>
              <a:latin typeface="Arial Black" panose="020B0A04020102020204" pitchFamily="34" charset="0"/>
            </a:endParaRPr>
          </a:p>
        </p:txBody>
      </p:sp>
      <p:pic>
        <p:nvPicPr>
          <p:cNvPr id="6" name="Picture 5" descr="A close-up of a scale&#10;&#10;Description automatically generated">
            <a:extLst>
              <a:ext uri="{FF2B5EF4-FFF2-40B4-BE49-F238E27FC236}">
                <a16:creationId xmlns:a16="http://schemas.microsoft.com/office/drawing/2014/main" id="{E158A4A9-CFDC-1371-CB36-A7227BEE44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9650" y="0"/>
            <a:ext cx="4572350" cy="6858000"/>
          </a:xfrm>
          <a:prstGeom prst="rect">
            <a:avLst/>
          </a:prstGeom>
        </p:spPr>
      </p:pic>
    </p:spTree>
    <p:extLst>
      <p:ext uri="{BB962C8B-B14F-4D97-AF65-F5344CB8AC3E}">
        <p14:creationId xmlns:p14="http://schemas.microsoft.com/office/powerpoint/2010/main" val="9164388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859998" y="952212"/>
            <a:ext cx="7976756" cy="4030768"/>
          </a:xfrm>
        </p:spPr>
        <p:txBody>
          <a:bodyPr anchor="t" anchorCtr="0">
            <a:noAutofit/>
          </a:bodyPr>
          <a:lstStyle/>
          <a:p>
            <a:pPr algn="l">
              <a:lnSpc>
                <a:spcPct val="80000"/>
              </a:lnSpc>
            </a:pPr>
            <a:r>
              <a:rPr lang="en-US" sz="9600" b="1" kern="800" spc="-10" dirty="0">
                <a:solidFill>
                  <a:schemeClr val="bg1"/>
                </a:solidFill>
                <a:latin typeface="Arial Black" panose="020B0A04020102020204" pitchFamily="34" charset="0"/>
              </a:rPr>
              <a:t>Role</a:t>
            </a:r>
            <a:br>
              <a:rPr lang="en-US" sz="5400" b="1" kern="800" spc="-10" dirty="0">
                <a:solidFill>
                  <a:schemeClr val="bg2">
                    <a:lumMod val="25000"/>
                  </a:schemeClr>
                </a:solidFill>
                <a:latin typeface="Arial Black" panose="020B0A04020102020204" pitchFamily="34" charset="0"/>
              </a:rPr>
            </a:br>
            <a:r>
              <a:rPr lang="en-US" sz="5400" b="1" kern="800" spc="-10" dirty="0">
                <a:solidFill>
                  <a:schemeClr val="bg2">
                    <a:lumMod val="25000"/>
                  </a:schemeClr>
                </a:solidFill>
                <a:latin typeface="Arial Black" panose="020B0A04020102020204" pitchFamily="34" charset="0"/>
              </a:rPr>
              <a:t>Impartial</a:t>
            </a:r>
            <a:br>
              <a:rPr lang="en-US" sz="5400" b="1" kern="800" spc="-10" dirty="0">
                <a:solidFill>
                  <a:schemeClr val="bg2">
                    <a:lumMod val="25000"/>
                  </a:schemeClr>
                </a:solidFill>
                <a:latin typeface="Arial Black" panose="020B0A04020102020204" pitchFamily="34" charset="0"/>
              </a:rPr>
            </a:br>
            <a:r>
              <a:rPr lang="en-US" sz="5400" b="1" kern="800" spc="-10" dirty="0">
                <a:solidFill>
                  <a:schemeClr val="bg2">
                    <a:lumMod val="25000"/>
                  </a:schemeClr>
                </a:solidFill>
                <a:latin typeface="Arial Black" panose="020B0A04020102020204" pitchFamily="34" charset="0"/>
              </a:rPr>
              <a:t>Diligent</a:t>
            </a:r>
            <a:br>
              <a:rPr lang="en-US" sz="5400" b="1" kern="800" spc="-10" dirty="0">
                <a:solidFill>
                  <a:schemeClr val="bg2">
                    <a:lumMod val="25000"/>
                  </a:schemeClr>
                </a:solidFill>
                <a:latin typeface="Arial Black" panose="020B0A04020102020204" pitchFamily="34" charset="0"/>
              </a:rPr>
            </a:br>
            <a:r>
              <a:rPr lang="en-US" sz="5400" b="1" kern="800" spc="-10" dirty="0">
                <a:solidFill>
                  <a:schemeClr val="bg1"/>
                </a:solidFill>
                <a:latin typeface="Arial Black" panose="020B0A04020102020204" pitchFamily="34" charset="0"/>
              </a:rPr>
              <a:t>Confidential</a:t>
            </a:r>
          </a:p>
        </p:txBody>
      </p:sp>
      <p:pic>
        <p:nvPicPr>
          <p:cNvPr id="6" name="Picture 5" descr="A close-up of a scale&#10;&#10;Description automatically generated">
            <a:extLst>
              <a:ext uri="{FF2B5EF4-FFF2-40B4-BE49-F238E27FC236}">
                <a16:creationId xmlns:a16="http://schemas.microsoft.com/office/drawing/2014/main" id="{E158A4A9-CFDC-1371-CB36-A7227BEE44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9650" y="0"/>
            <a:ext cx="4572350" cy="6858000"/>
          </a:xfrm>
          <a:prstGeom prst="rect">
            <a:avLst/>
          </a:prstGeom>
        </p:spPr>
      </p:pic>
    </p:spTree>
    <p:extLst>
      <p:ext uri="{BB962C8B-B14F-4D97-AF65-F5344CB8AC3E}">
        <p14:creationId xmlns:p14="http://schemas.microsoft.com/office/powerpoint/2010/main" val="40247215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CF46592-D5F6-89DC-0EB7-51C98B6609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BAE535-5944-04F6-AB1F-DCCFA9C879A4}"/>
              </a:ext>
            </a:extLst>
          </p:cNvPr>
          <p:cNvSpPr>
            <a:spLocks noGrp="1"/>
          </p:cNvSpPr>
          <p:nvPr>
            <p:ph type="ctrTitle"/>
          </p:nvPr>
        </p:nvSpPr>
        <p:spPr>
          <a:xfrm>
            <a:off x="2786743" y="1190171"/>
            <a:ext cx="8345714" cy="4470400"/>
          </a:xfrm>
        </p:spPr>
        <p:txBody>
          <a:bodyPr anchor="t" anchorCtr="0">
            <a:noAutofit/>
          </a:bodyPr>
          <a:lstStyle/>
          <a:p>
            <a:pPr algn="l">
              <a:lnSpc>
                <a:spcPct val="80000"/>
              </a:lnSpc>
            </a:pPr>
            <a:r>
              <a:rPr lang="en-US" sz="8800" b="1" kern="800" spc="-10" dirty="0">
                <a:solidFill>
                  <a:schemeClr val="bg1"/>
                </a:solidFill>
                <a:latin typeface="Arial Black" panose="020B0A04020102020204" pitchFamily="34" charset="0"/>
              </a:rPr>
              <a:t>Would you Rather?</a:t>
            </a:r>
            <a:endParaRPr lang="en-US" sz="4800" b="1" kern="800" spc="-10" dirty="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6252041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gnifying glass on a book&#10;&#10;Description automatically generated">
            <a:extLst>
              <a:ext uri="{FF2B5EF4-FFF2-40B4-BE49-F238E27FC236}">
                <a16:creationId xmlns:a16="http://schemas.microsoft.com/office/drawing/2014/main" id="{8FEC416D-157D-98F9-A444-E673F571867E}"/>
              </a:ext>
            </a:extLst>
          </p:cNvPr>
          <p:cNvPicPr>
            <a:picLocks noChangeAspect="1"/>
          </p:cNvPicPr>
          <p:nvPr/>
        </p:nvPicPr>
        <p:blipFill rotWithShape="1">
          <a:blip r:embed="rId3" cstate="print">
            <a:alphaModFix amt="50000"/>
            <a:extLst>
              <a:ext uri="{28A0092B-C50C-407E-A947-70E740481C1C}">
                <a14:useLocalDpi xmlns:a14="http://schemas.microsoft.com/office/drawing/2010/main" val="0"/>
              </a:ext>
            </a:extLst>
          </a:blip>
          <a:srcRect b="15730"/>
          <a:stretch/>
        </p:blipFill>
        <p:spPr>
          <a:xfrm>
            <a:off x="20" y="1"/>
            <a:ext cx="12191980" cy="6857999"/>
          </a:xfrm>
          <a:prstGeom prst="rect">
            <a:avLst/>
          </a:prstGeom>
        </p:spPr>
      </p:pic>
      <p:sp>
        <p:nvSpPr>
          <p:cNvPr id="2" name="Title 1"/>
          <p:cNvSpPr>
            <a:spLocks noGrp="1"/>
          </p:cNvSpPr>
          <p:nvPr>
            <p:ph type="ctrTitle"/>
          </p:nvPr>
        </p:nvSpPr>
        <p:spPr>
          <a:xfrm>
            <a:off x="1524000" y="2393950"/>
            <a:ext cx="9144000" cy="2900518"/>
          </a:xfrm>
        </p:spPr>
        <p:txBody>
          <a:bodyPr anchorCtr="0">
            <a:noAutofit/>
          </a:bodyPr>
          <a:lstStyle/>
          <a:p>
            <a:br>
              <a:rPr lang="en-US" b="1" kern="800" spc="-10" dirty="0">
                <a:solidFill>
                  <a:srgbClr val="FFFFFF"/>
                </a:solidFill>
                <a:latin typeface="Arial Black" panose="020B0A04020102020204" pitchFamily="34" charset="0"/>
              </a:rPr>
            </a:br>
            <a:r>
              <a:rPr lang="en-US" sz="8000" b="1" kern="800" spc="-10" dirty="0">
                <a:solidFill>
                  <a:srgbClr val="FF0000"/>
                </a:solidFill>
                <a:latin typeface="Arial Black" panose="020B0A04020102020204" pitchFamily="34" charset="0"/>
              </a:rPr>
              <a:t>Reliable</a:t>
            </a:r>
            <a:br>
              <a:rPr lang="en-US" b="1" kern="800" spc="-10" dirty="0">
                <a:solidFill>
                  <a:srgbClr val="FFFFFF"/>
                </a:solidFill>
                <a:latin typeface="Arial Black" panose="020B0A04020102020204" pitchFamily="34" charset="0"/>
              </a:rPr>
            </a:br>
            <a:endParaRPr lang="en-US" b="1" kern="800" spc="-10" dirty="0">
              <a:solidFill>
                <a:srgbClr val="FFFFFF"/>
              </a:solidFill>
              <a:latin typeface="Arial Black" panose="020B0A04020102020204" pitchFamily="34" charset="0"/>
            </a:endParaRPr>
          </a:p>
        </p:txBody>
      </p:sp>
    </p:spTree>
    <p:extLst>
      <p:ext uri="{BB962C8B-B14F-4D97-AF65-F5344CB8AC3E}">
        <p14:creationId xmlns:p14="http://schemas.microsoft.com/office/powerpoint/2010/main" val="2603550883"/>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gnifying glass on a book&#10;&#10;Description automatically generated">
            <a:extLst>
              <a:ext uri="{FF2B5EF4-FFF2-40B4-BE49-F238E27FC236}">
                <a16:creationId xmlns:a16="http://schemas.microsoft.com/office/drawing/2014/main" id="{8FEC416D-157D-98F9-A444-E673F571867E}"/>
              </a:ext>
            </a:extLst>
          </p:cNvPr>
          <p:cNvPicPr>
            <a:picLocks noChangeAspect="1"/>
          </p:cNvPicPr>
          <p:nvPr/>
        </p:nvPicPr>
        <p:blipFill rotWithShape="1">
          <a:blip r:embed="rId3" cstate="print">
            <a:alphaModFix amt="50000"/>
            <a:extLst>
              <a:ext uri="{28A0092B-C50C-407E-A947-70E740481C1C}">
                <a14:useLocalDpi xmlns:a14="http://schemas.microsoft.com/office/drawing/2010/main" val="0"/>
              </a:ext>
            </a:extLst>
          </a:blip>
          <a:srcRect b="15730"/>
          <a:stretch/>
        </p:blipFill>
        <p:spPr>
          <a:xfrm>
            <a:off x="20" y="1"/>
            <a:ext cx="12191980" cy="6857999"/>
          </a:xfrm>
          <a:prstGeom prst="rect">
            <a:avLst/>
          </a:prstGeom>
        </p:spPr>
      </p:pic>
      <p:sp>
        <p:nvSpPr>
          <p:cNvPr id="2" name="Title 1"/>
          <p:cNvSpPr>
            <a:spLocks noGrp="1"/>
          </p:cNvSpPr>
          <p:nvPr>
            <p:ph type="ctrTitle"/>
          </p:nvPr>
        </p:nvSpPr>
        <p:spPr>
          <a:xfrm>
            <a:off x="1524000" y="2393950"/>
            <a:ext cx="9144000" cy="2900518"/>
          </a:xfrm>
        </p:spPr>
        <p:txBody>
          <a:bodyPr anchorCtr="0">
            <a:noAutofit/>
          </a:bodyPr>
          <a:lstStyle/>
          <a:p>
            <a:br>
              <a:rPr lang="en-US" b="1" kern="800" spc="-10" dirty="0">
                <a:solidFill>
                  <a:srgbClr val="FFFFFF"/>
                </a:solidFill>
                <a:latin typeface="Arial Black" panose="020B0A04020102020204" pitchFamily="34" charset="0"/>
              </a:rPr>
            </a:br>
            <a:br>
              <a:rPr lang="en-US" b="1" kern="800" spc="-10" dirty="0">
                <a:solidFill>
                  <a:srgbClr val="FFFFFF"/>
                </a:solidFill>
                <a:latin typeface="Arial Black" panose="020B0A04020102020204" pitchFamily="34" charset="0"/>
              </a:rPr>
            </a:br>
            <a:r>
              <a:rPr lang="en-US" sz="8000" b="1" kern="800" spc="-10" dirty="0">
                <a:solidFill>
                  <a:srgbClr val="FF0000"/>
                </a:solidFill>
                <a:latin typeface="Arial Black" panose="020B0A04020102020204" pitchFamily="34" charset="0"/>
              </a:rPr>
              <a:t>Prompt</a:t>
            </a:r>
            <a:br>
              <a:rPr lang="en-US" b="1" kern="800" spc="-10" dirty="0">
                <a:solidFill>
                  <a:srgbClr val="FFFFFF"/>
                </a:solidFill>
                <a:latin typeface="Arial Black" panose="020B0A04020102020204" pitchFamily="34" charset="0"/>
              </a:rPr>
            </a:br>
            <a:endParaRPr lang="en-US" b="1" kern="800" spc="-10" dirty="0">
              <a:solidFill>
                <a:srgbClr val="FFFFFF"/>
              </a:solidFill>
              <a:latin typeface="Arial Black" panose="020B0A04020102020204" pitchFamily="34" charset="0"/>
            </a:endParaRPr>
          </a:p>
        </p:txBody>
      </p:sp>
    </p:spTree>
    <p:extLst>
      <p:ext uri="{BB962C8B-B14F-4D97-AF65-F5344CB8AC3E}">
        <p14:creationId xmlns:p14="http://schemas.microsoft.com/office/powerpoint/2010/main" val="2959983152"/>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52974" y="1007957"/>
            <a:ext cx="7048501" cy="4030768"/>
          </a:xfrm>
        </p:spPr>
        <p:txBody>
          <a:bodyPr anchor="t" anchorCtr="0">
            <a:noAutofit/>
          </a:bodyPr>
          <a:lstStyle/>
          <a:p>
            <a:pPr algn="l">
              <a:lnSpc>
                <a:spcPct val="80000"/>
              </a:lnSpc>
            </a:pPr>
            <a:r>
              <a:rPr lang="en-US" b="1" kern="800" spc="-10" dirty="0">
                <a:solidFill>
                  <a:schemeClr val="bg1"/>
                </a:solidFill>
                <a:latin typeface="Arial Black" panose="020B0A04020102020204" pitchFamily="34" charset="0"/>
              </a:rPr>
              <a:t>Developing a Strategic Plan</a:t>
            </a:r>
          </a:p>
        </p:txBody>
      </p:sp>
      <p:pic>
        <p:nvPicPr>
          <p:cNvPr id="4" name="Picture 3" descr="A hand holding a pen&#10;&#10;Description automatically generated">
            <a:extLst>
              <a:ext uri="{FF2B5EF4-FFF2-40B4-BE49-F238E27FC236}">
                <a16:creationId xmlns:a16="http://schemas.microsoft.com/office/drawing/2014/main" id="{42FB3C38-0C45-A5BF-FB4D-9C8D99B0B3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spTree>
    <p:extLst>
      <p:ext uri="{BB962C8B-B14F-4D97-AF65-F5344CB8AC3E}">
        <p14:creationId xmlns:p14="http://schemas.microsoft.com/office/powerpoint/2010/main" val="27921435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4D21851-690B-8310-BAD5-87BA528B90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625897-C57F-2BDE-2F07-BC7D4062A938}"/>
              </a:ext>
            </a:extLst>
          </p:cNvPr>
          <p:cNvSpPr>
            <a:spLocks noGrp="1"/>
          </p:cNvSpPr>
          <p:nvPr>
            <p:ph type="ctrTitle"/>
          </p:nvPr>
        </p:nvSpPr>
        <p:spPr>
          <a:xfrm>
            <a:off x="4752974" y="1007957"/>
            <a:ext cx="7048501" cy="4030768"/>
          </a:xfrm>
        </p:spPr>
        <p:txBody>
          <a:bodyPr anchor="t" anchorCtr="0">
            <a:noAutofit/>
          </a:bodyPr>
          <a:lstStyle/>
          <a:p>
            <a:pPr algn="l">
              <a:lnSpc>
                <a:spcPct val="80000"/>
              </a:lnSpc>
            </a:pPr>
            <a:r>
              <a:rPr lang="en-US" b="1" kern="800" spc="-10" dirty="0">
                <a:solidFill>
                  <a:schemeClr val="bg1"/>
                </a:solidFill>
                <a:latin typeface="Arial Black" panose="020B0A04020102020204" pitchFamily="34" charset="0"/>
              </a:rPr>
              <a:t>Essential </a:t>
            </a:r>
            <a:br>
              <a:rPr lang="en-US" b="1" kern="800" spc="-10" dirty="0">
                <a:solidFill>
                  <a:schemeClr val="bg1"/>
                </a:solidFill>
                <a:latin typeface="Arial Black" panose="020B0A04020102020204" pitchFamily="34" charset="0"/>
              </a:rPr>
            </a:br>
            <a:r>
              <a:rPr lang="en-US" b="1" kern="800" spc="-10" dirty="0">
                <a:solidFill>
                  <a:schemeClr val="bg1"/>
                </a:solidFill>
                <a:latin typeface="Arial Black" panose="020B0A04020102020204" pitchFamily="34" charset="0"/>
              </a:rPr>
              <a:t>Knowledge</a:t>
            </a:r>
          </a:p>
        </p:txBody>
      </p:sp>
      <p:pic>
        <p:nvPicPr>
          <p:cNvPr id="4" name="Picture 3" descr="A hand holding a pen&#10;&#10;Description automatically generated">
            <a:extLst>
              <a:ext uri="{FF2B5EF4-FFF2-40B4-BE49-F238E27FC236}">
                <a16:creationId xmlns:a16="http://schemas.microsoft.com/office/drawing/2014/main" id="{1E094105-0FCC-F81C-054C-E300FD9069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spTree>
    <p:extLst>
      <p:ext uri="{BB962C8B-B14F-4D97-AF65-F5344CB8AC3E}">
        <p14:creationId xmlns:p14="http://schemas.microsoft.com/office/powerpoint/2010/main" val="11113685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736674C-E49E-F493-6533-DB512B84C9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5C8CC3-7628-3DB6-94C0-03D32220FB72}"/>
              </a:ext>
            </a:extLst>
          </p:cNvPr>
          <p:cNvSpPr>
            <a:spLocks noGrp="1"/>
          </p:cNvSpPr>
          <p:nvPr>
            <p:ph type="ctrTitle"/>
          </p:nvPr>
        </p:nvSpPr>
        <p:spPr>
          <a:xfrm>
            <a:off x="4842915" y="2357072"/>
            <a:ext cx="7048501" cy="4030768"/>
          </a:xfrm>
        </p:spPr>
        <p:txBody>
          <a:bodyPr anchor="t" anchorCtr="0">
            <a:noAutofit/>
          </a:bodyPr>
          <a:lstStyle/>
          <a:p>
            <a:pPr algn="l">
              <a:lnSpc>
                <a:spcPct val="80000"/>
              </a:lnSpc>
            </a:pPr>
            <a:r>
              <a:rPr lang="en-US" sz="4800" b="1" kern="800" spc="-10" dirty="0">
                <a:solidFill>
                  <a:schemeClr val="bg1"/>
                </a:solidFill>
                <a:latin typeface="Arial Black" panose="020B0A04020102020204" pitchFamily="34" charset="0"/>
              </a:rPr>
              <a:t>Crafting Effective Interview Questions</a:t>
            </a:r>
          </a:p>
        </p:txBody>
      </p:sp>
      <p:pic>
        <p:nvPicPr>
          <p:cNvPr id="4" name="Picture 3" descr="A hand holding a pen&#10;&#10;Description automatically generated">
            <a:extLst>
              <a:ext uri="{FF2B5EF4-FFF2-40B4-BE49-F238E27FC236}">
                <a16:creationId xmlns:a16="http://schemas.microsoft.com/office/drawing/2014/main" id="{D903C300-4F27-493A-32D3-91A63070CE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spTree>
    <p:extLst>
      <p:ext uri="{BB962C8B-B14F-4D97-AF65-F5344CB8AC3E}">
        <p14:creationId xmlns:p14="http://schemas.microsoft.com/office/powerpoint/2010/main" val="39442852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E63B3B8-BF29-5DD1-6D28-4221964595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5B3596-3B01-8FBA-A610-2712F252530F}"/>
              </a:ext>
            </a:extLst>
          </p:cNvPr>
          <p:cNvSpPr>
            <a:spLocks noGrp="1"/>
          </p:cNvSpPr>
          <p:nvPr>
            <p:ph type="ctrTitle"/>
          </p:nvPr>
        </p:nvSpPr>
        <p:spPr>
          <a:xfrm>
            <a:off x="2786743" y="1190171"/>
            <a:ext cx="8345714" cy="4470400"/>
          </a:xfrm>
        </p:spPr>
        <p:txBody>
          <a:bodyPr anchor="t" anchorCtr="0">
            <a:noAutofit/>
          </a:bodyPr>
          <a:lstStyle/>
          <a:p>
            <a:pPr algn="l">
              <a:lnSpc>
                <a:spcPct val="80000"/>
              </a:lnSpc>
            </a:pPr>
            <a:r>
              <a:rPr lang="en-US" sz="8800" b="1" kern="800" spc="-10" dirty="0">
                <a:solidFill>
                  <a:schemeClr val="bg1"/>
                </a:solidFill>
                <a:latin typeface="Arial Black" panose="020B0A04020102020204" pitchFamily="34" charset="0"/>
              </a:rPr>
              <a:t>Conversation</a:t>
            </a:r>
            <a:br>
              <a:rPr lang="en-US" sz="8800" b="1" kern="800" spc="-10" dirty="0">
                <a:solidFill>
                  <a:schemeClr val="bg1"/>
                </a:solidFill>
                <a:latin typeface="Arial Black" panose="020B0A04020102020204" pitchFamily="34" charset="0"/>
              </a:rPr>
            </a:br>
            <a:r>
              <a:rPr lang="en-US" sz="8800" b="1" kern="800" spc="-10" dirty="0">
                <a:solidFill>
                  <a:schemeClr val="bg1"/>
                </a:solidFill>
                <a:latin typeface="Arial Black" panose="020B0A04020102020204" pitchFamily="34" charset="0"/>
              </a:rPr>
              <a:t>Catalyst</a:t>
            </a:r>
            <a:endParaRPr lang="en-US" sz="4800" b="1" kern="800" spc="-10" dirty="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5646637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child holding a baseball bat&#10;&#10;Description automatically generated">
            <a:extLst>
              <a:ext uri="{FF2B5EF4-FFF2-40B4-BE49-F238E27FC236}">
                <a16:creationId xmlns:a16="http://schemas.microsoft.com/office/drawing/2014/main" id="{8E483405-4001-718A-00F5-11BD65DA833F}"/>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4000"/>
                    </a14:imgEffect>
                  </a14:imgLayer>
                </a14:imgProps>
              </a:ext>
              <a:ext uri="{28A0092B-C50C-407E-A947-70E740481C1C}">
                <a14:useLocalDpi xmlns:a14="http://schemas.microsoft.com/office/drawing/2010/main" val="0"/>
              </a:ext>
            </a:extLst>
          </a:blip>
          <a:srcRect t="3733" r="3658" b="20047"/>
          <a:stretch/>
        </p:blipFill>
        <p:spPr>
          <a:xfrm>
            <a:off x="4055254" y="-268583"/>
            <a:ext cx="8871852" cy="7547923"/>
          </a:xfrm>
          <a:prstGeom prst="rect">
            <a:avLst/>
          </a:prstGeom>
          <a:effectLst>
            <a:softEdge rad="304800"/>
          </a:effectLst>
        </p:spPr>
      </p:pic>
      <p:sp>
        <p:nvSpPr>
          <p:cNvPr id="13" name="Rectangle 1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7981" y="1122363"/>
            <a:ext cx="4667760" cy="3204134"/>
          </a:xfrm>
        </p:spPr>
        <p:txBody>
          <a:bodyPr anchor="b" anchorCtr="0">
            <a:normAutofit/>
          </a:bodyPr>
          <a:lstStyle/>
          <a:p>
            <a:pPr algn="l"/>
            <a:r>
              <a:rPr lang="en-US" sz="7200" b="1" kern="800" spc="-10">
                <a:solidFill>
                  <a:schemeClr val="bg1"/>
                </a:solidFill>
                <a:latin typeface="Arial Black" panose="020B0A04020102020204" pitchFamily="34" charset="0"/>
              </a:rPr>
              <a:t>Let’s </a:t>
            </a:r>
            <a:br>
              <a:rPr lang="en-US" sz="7200" b="1" kern="800" spc="-10">
                <a:solidFill>
                  <a:schemeClr val="bg1"/>
                </a:solidFill>
                <a:latin typeface="Arial Black" panose="020B0A04020102020204" pitchFamily="34" charset="0"/>
              </a:rPr>
            </a:br>
            <a:r>
              <a:rPr lang="en-US" sz="7200" b="1" kern="800" spc="-10">
                <a:solidFill>
                  <a:schemeClr val="bg1"/>
                </a:solidFill>
                <a:latin typeface="Arial Black" panose="020B0A04020102020204" pitchFamily="34" charset="0"/>
              </a:rPr>
              <a:t>Practice</a:t>
            </a:r>
            <a:br>
              <a:rPr lang="en-US" sz="5400" b="1" kern="800" spc="-10">
                <a:solidFill>
                  <a:schemeClr val="bg1"/>
                </a:solidFill>
                <a:latin typeface="Arial Black" panose="020B0A04020102020204" pitchFamily="34" charset="0"/>
              </a:rPr>
            </a:br>
            <a:endParaRPr lang="en-US" sz="5400" b="1" kern="800" spc="-10">
              <a:solidFill>
                <a:schemeClr val="bg1"/>
              </a:solidFill>
              <a:latin typeface="Arial Black" panose="020B0A04020102020204" pitchFamily="34" charset="0"/>
            </a:endParaRP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3214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386C3-F73F-439E-CE65-1185DCA6FBF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2D2AD27-C53D-AAF9-88EE-9C41B2DBEBA0}"/>
              </a:ext>
            </a:extLst>
          </p:cNvPr>
          <p:cNvSpPr txBox="1"/>
          <p:nvPr/>
        </p:nvSpPr>
        <p:spPr>
          <a:xfrm>
            <a:off x="315310" y="299546"/>
            <a:ext cx="11477297" cy="5693866"/>
          </a:xfrm>
          <a:prstGeom prst="rect">
            <a:avLst/>
          </a:prstGeom>
          <a:noFill/>
        </p:spPr>
        <p:txBody>
          <a:bodyPr wrap="square" rtlCol="0">
            <a:spAutoFit/>
          </a:bodyPr>
          <a:lstStyle/>
          <a:p>
            <a:pPr marL="0" marR="0"/>
            <a:r>
              <a:rPr lang="en-US" sz="2800" b="1" dirty="0">
                <a:effectLst/>
                <a:latin typeface="Arial" panose="020B0604020202020204" pitchFamily="34" charset="0"/>
                <a:ea typeface="Times New Roman" panose="02020603050405020304" pitchFamily="18" charset="0"/>
                <a:cs typeface="Arial" panose="020B0604020202020204" pitchFamily="34" charset="0"/>
              </a:rPr>
              <a:t>Discrimination Based on Disability</a:t>
            </a:r>
            <a:endParaRPr lang="en-US" sz="2800" dirty="0">
              <a:effectLst/>
              <a:latin typeface="Arial" panose="020B0604020202020204" pitchFamily="34" charset="0"/>
              <a:ea typeface="Aptos" panose="020B0004020202020204" pitchFamily="34" charset="0"/>
              <a:cs typeface="Arial" panose="020B0604020202020204" pitchFamily="34" charset="0"/>
            </a:endParaRPr>
          </a:p>
          <a:p>
            <a:pPr marL="0" marR="0"/>
            <a:r>
              <a:rPr lang="en-US" sz="2800" b="1" dirty="0">
                <a:effectLst/>
                <a:latin typeface="Arial" panose="020B0604020202020204" pitchFamily="34" charset="0"/>
                <a:ea typeface="Times New Roman" panose="02020603050405020304" pitchFamily="18" charset="0"/>
                <a:cs typeface="Arial" panose="020B0604020202020204" pitchFamily="34" charset="0"/>
              </a:rPr>
              <a:t> </a:t>
            </a:r>
            <a:endParaRPr lang="en-US" sz="2800" dirty="0">
              <a:effectLst/>
              <a:latin typeface="Arial" panose="020B0604020202020204" pitchFamily="34" charset="0"/>
              <a:ea typeface="Aptos" panose="020B0004020202020204" pitchFamily="34" charset="0"/>
              <a:cs typeface="Arial" panose="020B0604020202020204" pitchFamily="34" charset="0"/>
            </a:endParaRPr>
          </a:p>
          <a:p>
            <a:pPr marL="0" marR="0"/>
            <a:r>
              <a:rPr lang="en-US" sz="2800" b="1" dirty="0">
                <a:effectLst/>
                <a:latin typeface="Arial" panose="020B0604020202020204" pitchFamily="34" charset="0"/>
                <a:ea typeface="Times New Roman" panose="02020603050405020304" pitchFamily="18" charset="0"/>
                <a:cs typeface="Arial" panose="020B0604020202020204" pitchFamily="34" charset="0"/>
              </a:rPr>
              <a:t>Scenario:</a:t>
            </a:r>
            <a:br>
              <a:rPr lang="en-US" sz="2800" dirty="0">
                <a:effectLst/>
                <a:latin typeface="Arial" panose="020B0604020202020204" pitchFamily="34" charset="0"/>
                <a:ea typeface="Times New Roman" panose="02020603050405020304" pitchFamily="18" charset="0"/>
                <a:cs typeface="Arial" panose="020B0604020202020204" pitchFamily="34" charset="0"/>
              </a:rPr>
            </a:br>
            <a:r>
              <a:rPr lang="en-US" sz="2800" dirty="0">
                <a:effectLst/>
                <a:latin typeface="Arial" panose="020B0604020202020204" pitchFamily="34" charset="0"/>
                <a:ea typeface="Times New Roman" panose="02020603050405020304" pitchFamily="18" charset="0"/>
                <a:cs typeface="Arial" panose="020B0604020202020204" pitchFamily="34" charset="0"/>
              </a:rPr>
              <a:t>Ashley, a student with a visible disability (a wheelchair user), alleges that she was denied access to certain academic events and resources by a professor, Dr. Smith, based on her disability. Ashley has reported that during a group project, she was repeatedly ignored by Dr. Smith when asking for necessary accommodations, such as access to an accessible location for meetings and notes in an alternative format. She claims that Dr. Smith told her she “should have chosen an easier major” because her disability might affect her performance. Additionally, Ashley feels that other students in the class were given preferential treatment, with Dr. Smith offering them more flexible meeting times and resources.</a:t>
            </a:r>
            <a:endParaRPr lang="en-US" sz="2800" dirty="0">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257384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154462" y="1242865"/>
            <a:ext cx="7328483" cy="4030768"/>
          </a:xfrm>
        </p:spPr>
        <p:txBody>
          <a:bodyPr anchor="t" anchorCtr="0">
            <a:noAutofit/>
          </a:bodyPr>
          <a:lstStyle/>
          <a:p>
            <a:pPr algn="l">
              <a:lnSpc>
                <a:spcPct val="80000"/>
              </a:lnSpc>
            </a:pPr>
            <a:r>
              <a:rPr lang="en-US" sz="9600" b="1" kern="800" spc="-10" dirty="0">
                <a:solidFill>
                  <a:schemeClr val="bg1"/>
                </a:solidFill>
                <a:latin typeface="Arial Black" panose="020B0A04020102020204" pitchFamily="34" charset="0"/>
              </a:rPr>
              <a:t>Clarify</a:t>
            </a:r>
            <a:br>
              <a:rPr lang="en-US" sz="9600" b="1" kern="800" spc="-10" dirty="0">
                <a:solidFill>
                  <a:schemeClr val="bg1"/>
                </a:solidFill>
                <a:latin typeface="Arial Black" panose="020B0A04020102020204" pitchFamily="34" charset="0"/>
              </a:rPr>
            </a:br>
            <a:r>
              <a:rPr lang="en-US" sz="9600" b="1" kern="800" spc="-10" dirty="0">
                <a:solidFill>
                  <a:schemeClr val="bg1"/>
                </a:solidFill>
                <a:latin typeface="Arial Black" panose="020B0A04020102020204" pitchFamily="34" charset="0"/>
              </a:rPr>
              <a:t>Language</a:t>
            </a:r>
            <a:br>
              <a:rPr lang="en-US" sz="9600" b="1" kern="800" spc="-10" dirty="0">
                <a:solidFill>
                  <a:schemeClr val="bg1"/>
                </a:solidFill>
                <a:latin typeface="Arial Black" panose="020B0A04020102020204" pitchFamily="34" charset="0"/>
              </a:rPr>
            </a:br>
            <a:endParaRPr lang="en-US" sz="5400" b="1" kern="800" spc="-10" dirty="0">
              <a:solidFill>
                <a:schemeClr val="tx1">
                  <a:lumMod val="75000"/>
                  <a:lumOff val="25000"/>
                </a:schemeClr>
              </a:solidFill>
              <a:latin typeface="Arial Black" panose="020B0A04020102020204" pitchFamily="34" charset="0"/>
            </a:endParaRPr>
          </a:p>
        </p:txBody>
      </p:sp>
      <p:pic>
        <p:nvPicPr>
          <p:cNvPr id="4" name="Picture 3" descr="Close-up of a dictionary page with words&#10;&#10;Description automatically generated">
            <a:extLst>
              <a:ext uri="{FF2B5EF4-FFF2-40B4-BE49-F238E27FC236}">
                <a16:creationId xmlns:a16="http://schemas.microsoft.com/office/drawing/2014/main" id="{FD4EAD87-6244-5EAC-822E-256C3019A1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316" y="0"/>
            <a:ext cx="4734888" cy="7101444"/>
          </a:xfrm>
          <a:prstGeom prst="rect">
            <a:avLst/>
          </a:prstGeom>
          <a:effectLst>
            <a:softEdge rad="317500"/>
          </a:effectLst>
        </p:spPr>
      </p:pic>
    </p:spTree>
    <p:extLst>
      <p:ext uri="{BB962C8B-B14F-4D97-AF65-F5344CB8AC3E}">
        <p14:creationId xmlns:p14="http://schemas.microsoft.com/office/powerpoint/2010/main" val="23285398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24299" y="922232"/>
            <a:ext cx="7976756" cy="4030768"/>
          </a:xfrm>
        </p:spPr>
        <p:txBody>
          <a:bodyPr anchor="t" anchorCtr="0">
            <a:noAutofit/>
          </a:bodyPr>
          <a:lstStyle/>
          <a:p>
            <a:pPr algn="l">
              <a:lnSpc>
                <a:spcPct val="80000"/>
              </a:lnSpc>
            </a:pPr>
            <a:r>
              <a:rPr lang="en-US" sz="8000" b="1" kern="800" spc="-10">
                <a:solidFill>
                  <a:schemeClr val="bg1"/>
                </a:solidFill>
                <a:latin typeface="Arial Black" panose="020B0A04020102020204" pitchFamily="34" charset="0"/>
              </a:rPr>
              <a:t>    Avoid Why</a:t>
            </a:r>
            <a:br>
              <a:rPr lang="en-US" sz="9600" b="1" kern="800" spc="-10">
                <a:solidFill>
                  <a:schemeClr val="bg1"/>
                </a:solidFill>
                <a:latin typeface="Arial Black" panose="020B0A04020102020204" pitchFamily="34" charset="0"/>
              </a:rPr>
            </a:br>
            <a:endParaRPr lang="en-US" sz="5400" b="1" kern="800" spc="-10">
              <a:solidFill>
                <a:schemeClr val="tx1">
                  <a:lumMod val="75000"/>
                  <a:lumOff val="25000"/>
                </a:schemeClr>
              </a:solidFill>
              <a:latin typeface="Arial Black" panose="020B0A04020102020204" pitchFamily="34" charset="0"/>
            </a:endParaRPr>
          </a:p>
        </p:txBody>
      </p:sp>
      <p:pic>
        <p:nvPicPr>
          <p:cNvPr id="4" name="Picture 3" descr="A close up of a yellow and black striped surface&#10;&#10;Description automatically generated">
            <a:extLst>
              <a:ext uri="{FF2B5EF4-FFF2-40B4-BE49-F238E27FC236}">
                <a16:creationId xmlns:a16="http://schemas.microsoft.com/office/drawing/2014/main" id="{FFC07A21-E69C-3730-F20D-B3C69B5A62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876271" cy="6858000"/>
          </a:xfrm>
          <a:prstGeom prst="rect">
            <a:avLst/>
          </a:prstGeom>
        </p:spPr>
      </p:pic>
    </p:spTree>
    <p:extLst>
      <p:ext uri="{BB962C8B-B14F-4D97-AF65-F5344CB8AC3E}">
        <p14:creationId xmlns:p14="http://schemas.microsoft.com/office/powerpoint/2010/main" val="28412269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24299" y="922232"/>
            <a:ext cx="7976756" cy="4030768"/>
          </a:xfrm>
        </p:spPr>
        <p:txBody>
          <a:bodyPr anchor="t" anchorCtr="0">
            <a:noAutofit/>
          </a:bodyPr>
          <a:lstStyle/>
          <a:p>
            <a:pPr algn="l">
              <a:lnSpc>
                <a:spcPct val="80000"/>
              </a:lnSpc>
            </a:pPr>
            <a:r>
              <a:rPr lang="en-US" sz="8000" b="1" kern="800" spc="-10">
                <a:solidFill>
                  <a:schemeClr val="bg1"/>
                </a:solidFill>
                <a:latin typeface="Arial Black" panose="020B0A04020102020204" pitchFamily="34" charset="0"/>
              </a:rPr>
              <a:t>  $Questions</a:t>
            </a:r>
            <a:br>
              <a:rPr lang="en-US" sz="9600" b="1" kern="800" spc="-10">
                <a:solidFill>
                  <a:schemeClr val="bg1"/>
                </a:solidFill>
                <a:latin typeface="Arial Black" panose="020B0A04020102020204" pitchFamily="34" charset="0"/>
              </a:rPr>
            </a:br>
            <a:endParaRPr lang="en-US" sz="5400" b="1" kern="800" spc="-10">
              <a:solidFill>
                <a:schemeClr val="tx1">
                  <a:lumMod val="75000"/>
                  <a:lumOff val="25000"/>
                </a:schemeClr>
              </a:solidFill>
              <a:latin typeface="Arial Black" panose="020B0A04020102020204" pitchFamily="34" charset="0"/>
            </a:endParaRPr>
          </a:p>
        </p:txBody>
      </p:sp>
      <p:pic>
        <p:nvPicPr>
          <p:cNvPr id="4" name="Picture 3" descr="A neon sign with a dollar sign&#10;&#10;Description automatically generated">
            <a:extLst>
              <a:ext uri="{FF2B5EF4-FFF2-40B4-BE49-F238E27FC236}">
                <a16:creationId xmlns:a16="http://schemas.microsoft.com/office/drawing/2014/main" id="{13115C22-38BE-4785-C8C3-ACF4C73A77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395" cy="6858000"/>
          </a:xfrm>
          <a:prstGeom prst="rect">
            <a:avLst/>
          </a:prstGeom>
        </p:spPr>
      </p:pic>
    </p:spTree>
    <p:extLst>
      <p:ext uri="{BB962C8B-B14F-4D97-AF65-F5344CB8AC3E}">
        <p14:creationId xmlns:p14="http://schemas.microsoft.com/office/powerpoint/2010/main" val="32842212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0" y="1127505"/>
            <a:ext cx="7976756" cy="4030768"/>
          </a:xfrm>
        </p:spPr>
        <p:txBody>
          <a:bodyPr anchor="t" anchorCtr="0">
            <a:noAutofit/>
          </a:bodyPr>
          <a:lstStyle/>
          <a:p>
            <a:pPr algn="l">
              <a:lnSpc>
                <a:spcPct val="80000"/>
              </a:lnSpc>
            </a:pPr>
            <a:r>
              <a:rPr lang="en-US" sz="8000" b="1" kern="800" spc="-10" dirty="0">
                <a:solidFill>
                  <a:schemeClr val="bg1"/>
                </a:solidFill>
                <a:latin typeface="Arial Black" panose="020B0A04020102020204" pitchFamily="34" charset="0"/>
              </a:rPr>
              <a:t>Open</a:t>
            </a:r>
            <a:br>
              <a:rPr lang="en-US" sz="8000" b="1" kern="800" spc="-10" dirty="0">
                <a:solidFill>
                  <a:schemeClr val="bg1"/>
                </a:solidFill>
                <a:latin typeface="Arial Black" panose="020B0A04020102020204" pitchFamily="34" charset="0"/>
              </a:rPr>
            </a:br>
            <a:r>
              <a:rPr lang="en-US" sz="8000" b="1" kern="800" spc="-10" dirty="0">
                <a:solidFill>
                  <a:schemeClr val="bg2">
                    <a:lumMod val="25000"/>
                  </a:schemeClr>
                </a:solidFill>
                <a:latin typeface="Arial Black" panose="020B0A04020102020204" pitchFamily="34" charset="0"/>
              </a:rPr>
              <a:t>Clarifying</a:t>
            </a:r>
            <a:br>
              <a:rPr lang="en-US" sz="8000" b="1" kern="800" spc="-10" dirty="0">
                <a:solidFill>
                  <a:schemeClr val="bg2">
                    <a:lumMod val="25000"/>
                  </a:schemeClr>
                </a:solidFill>
                <a:latin typeface="Arial Black" panose="020B0A04020102020204" pitchFamily="34" charset="0"/>
              </a:rPr>
            </a:br>
            <a:r>
              <a:rPr lang="en-US" sz="8000" b="1" kern="800" spc="-10" dirty="0">
                <a:solidFill>
                  <a:schemeClr val="bg2">
                    <a:lumMod val="25000"/>
                  </a:schemeClr>
                </a:solidFill>
                <a:latin typeface="Arial Black" panose="020B0A04020102020204" pitchFamily="34" charset="0"/>
              </a:rPr>
              <a:t>Open</a:t>
            </a:r>
            <a:br>
              <a:rPr lang="en-US" sz="9600" b="1" kern="800" spc="-10" dirty="0">
                <a:solidFill>
                  <a:schemeClr val="bg1"/>
                </a:solidFill>
                <a:latin typeface="Arial Black" panose="020B0A04020102020204" pitchFamily="34" charset="0"/>
              </a:rPr>
            </a:br>
            <a:endParaRPr lang="en-US" sz="5400" b="1" kern="800" spc="-10" dirty="0">
              <a:solidFill>
                <a:schemeClr val="tx1">
                  <a:lumMod val="75000"/>
                  <a:lumOff val="25000"/>
                </a:schemeClr>
              </a:solidFill>
              <a:latin typeface="Arial Black" panose="020B0A04020102020204" pitchFamily="34" charset="0"/>
            </a:endParaRPr>
          </a:p>
        </p:txBody>
      </p:sp>
      <p:pic>
        <p:nvPicPr>
          <p:cNvPr id="4" name="Picture 3" descr="A construction site with a crane&#10;&#10;Description automatically generated">
            <a:extLst>
              <a:ext uri="{FF2B5EF4-FFF2-40B4-BE49-F238E27FC236}">
                <a16:creationId xmlns:a16="http://schemas.microsoft.com/office/drawing/2014/main" id="{145EA13F-6CF0-4043-2B6B-2075F28107E3}"/>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39000"/>
                    </a14:imgEffect>
                  </a14:imgLayer>
                </a14:imgProps>
              </a:ext>
              <a:ext uri="{28A0092B-C50C-407E-A947-70E740481C1C}">
                <a14:useLocalDpi xmlns:a14="http://schemas.microsoft.com/office/drawing/2010/main" val="0"/>
              </a:ext>
            </a:extLst>
          </a:blip>
          <a:stretch>
            <a:fillRect/>
          </a:stretch>
        </p:blipFill>
        <p:spPr>
          <a:xfrm>
            <a:off x="-4005582" y="-223935"/>
            <a:ext cx="9891757" cy="7081935"/>
          </a:xfrm>
          <a:prstGeom prst="rect">
            <a:avLst/>
          </a:prstGeom>
          <a:effectLst>
            <a:softEdge rad="101600"/>
          </a:effectLst>
        </p:spPr>
      </p:pic>
    </p:spTree>
    <p:extLst>
      <p:ext uri="{BB962C8B-B14F-4D97-AF65-F5344CB8AC3E}">
        <p14:creationId xmlns:p14="http://schemas.microsoft.com/office/powerpoint/2010/main" val="30153479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406242" y="1202151"/>
            <a:ext cx="7976756" cy="4030768"/>
          </a:xfrm>
        </p:spPr>
        <p:txBody>
          <a:bodyPr anchor="t" anchorCtr="0">
            <a:noAutofit/>
          </a:bodyPr>
          <a:lstStyle/>
          <a:p>
            <a:pPr algn="l">
              <a:lnSpc>
                <a:spcPct val="80000"/>
              </a:lnSpc>
            </a:pPr>
            <a:r>
              <a:rPr lang="en-US" sz="8000" b="1" kern="800" spc="-10" dirty="0">
                <a:solidFill>
                  <a:schemeClr val="bg2">
                    <a:lumMod val="25000"/>
                  </a:schemeClr>
                </a:solidFill>
                <a:latin typeface="Arial Black" panose="020B0A04020102020204" pitchFamily="34" charset="0"/>
              </a:rPr>
              <a:t>Open</a:t>
            </a:r>
            <a:br>
              <a:rPr lang="en-US" sz="8000" b="1" kern="800" spc="-10" dirty="0">
                <a:solidFill>
                  <a:schemeClr val="bg1"/>
                </a:solidFill>
                <a:latin typeface="Arial Black" panose="020B0A04020102020204" pitchFamily="34" charset="0"/>
              </a:rPr>
            </a:br>
            <a:r>
              <a:rPr lang="en-US" sz="8000" b="1" kern="800" spc="-10" dirty="0">
                <a:solidFill>
                  <a:schemeClr val="bg1"/>
                </a:solidFill>
                <a:latin typeface="Arial Black" panose="020B0A04020102020204" pitchFamily="34" charset="0"/>
              </a:rPr>
              <a:t>Clarifying</a:t>
            </a:r>
            <a:br>
              <a:rPr lang="en-US" sz="8000" b="1" kern="800" spc="-10" dirty="0">
                <a:solidFill>
                  <a:schemeClr val="bg1"/>
                </a:solidFill>
                <a:latin typeface="Arial Black" panose="020B0A04020102020204" pitchFamily="34" charset="0"/>
              </a:rPr>
            </a:br>
            <a:r>
              <a:rPr lang="en-US" sz="8000" b="1" kern="800" spc="-10" dirty="0">
                <a:solidFill>
                  <a:schemeClr val="bg2">
                    <a:lumMod val="25000"/>
                  </a:schemeClr>
                </a:solidFill>
                <a:latin typeface="Arial Black" panose="020B0A04020102020204" pitchFamily="34" charset="0"/>
              </a:rPr>
              <a:t>Open</a:t>
            </a:r>
            <a:br>
              <a:rPr lang="en-US" sz="9600" b="1" kern="800" spc="-10" dirty="0">
                <a:solidFill>
                  <a:schemeClr val="bg1"/>
                </a:solidFill>
                <a:latin typeface="Arial Black" panose="020B0A04020102020204" pitchFamily="34" charset="0"/>
              </a:rPr>
            </a:br>
            <a:endParaRPr lang="en-US" sz="5400" b="1" kern="800" spc="-10" dirty="0">
              <a:solidFill>
                <a:schemeClr val="tx1">
                  <a:lumMod val="75000"/>
                  <a:lumOff val="25000"/>
                </a:schemeClr>
              </a:solidFill>
              <a:latin typeface="Arial Black" panose="020B0A04020102020204" pitchFamily="34" charset="0"/>
            </a:endParaRPr>
          </a:p>
        </p:txBody>
      </p:sp>
      <p:pic>
        <p:nvPicPr>
          <p:cNvPr id="4" name="Picture 3" descr="A snail on a rock&#10;&#10;Description automatically generated">
            <a:extLst>
              <a:ext uri="{FF2B5EF4-FFF2-40B4-BE49-F238E27FC236}">
                <a16:creationId xmlns:a16="http://schemas.microsoft.com/office/drawing/2014/main" id="{23EC5A9A-4619-F0AE-E3E9-BA9AA88C2A26}"/>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42000"/>
                    </a14:imgEffect>
                  </a14:imgLayer>
                </a14:imgProps>
              </a:ext>
              <a:ext uri="{28A0092B-C50C-407E-A947-70E740481C1C}">
                <a14:useLocalDpi xmlns:a14="http://schemas.microsoft.com/office/drawing/2010/main" val="0"/>
              </a:ext>
            </a:extLst>
          </a:blip>
          <a:stretch>
            <a:fillRect/>
          </a:stretch>
        </p:blipFill>
        <p:spPr>
          <a:xfrm>
            <a:off x="-1220569" y="-228600"/>
            <a:ext cx="7471056" cy="7315200"/>
          </a:xfrm>
          <a:prstGeom prst="rect">
            <a:avLst/>
          </a:prstGeom>
          <a:effectLst>
            <a:softEdge rad="177800"/>
          </a:effectLst>
        </p:spPr>
      </p:pic>
    </p:spTree>
    <p:extLst>
      <p:ext uri="{BB962C8B-B14F-4D97-AF65-F5344CB8AC3E}">
        <p14:creationId xmlns:p14="http://schemas.microsoft.com/office/powerpoint/2010/main" val="15744245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657975" y="1413616"/>
            <a:ext cx="7976756" cy="4030768"/>
          </a:xfrm>
        </p:spPr>
        <p:txBody>
          <a:bodyPr anchor="t" anchorCtr="0">
            <a:noAutofit/>
          </a:bodyPr>
          <a:lstStyle/>
          <a:p>
            <a:pPr algn="l">
              <a:lnSpc>
                <a:spcPct val="80000"/>
              </a:lnSpc>
            </a:pPr>
            <a:r>
              <a:rPr lang="en-US" sz="6600" b="1" kern="800" spc="-10">
                <a:solidFill>
                  <a:schemeClr val="bg1"/>
                </a:solidFill>
                <a:latin typeface="Arial Black" panose="020B0A04020102020204" pitchFamily="34" charset="0"/>
              </a:rPr>
              <a:t>Motivations </a:t>
            </a:r>
            <a:br>
              <a:rPr lang="en-US" sz="6600" b="1" kern="800" spc="-10">
                <a:solidFill>
                  <a:schemeClr val="bg1"/>
                </a:solidFill>
                <a:latin typeface="Arial Black" panose="020B0A04020102020204" pitchFamily="34" charset="0"/>
              </a:rPr>
            </a:br>
            <a:r>
              <a:rPr lang="en-US" sz="6600" b="1" kern="800" spc="-10">
                <a:solidFill>
                  <a:schemeClr val="bg1"/>
                </a:solidFill>
                <a:latin typeface="Arial Black" panose="020B0A04020102020204" pitchFamily="34" charset="0"/>
              </a:rPr>
              <a:t>&amp; </a:t>
            </a:r>
            <a:br>
              <a:rPr lang="en-US" sz="6600" b="1" kern="800" spc="-10">
                <a:solidFill>
                  <a:schemeClr val="bg1"/>
                </a:solidFill>
                <a:latin typeface="Arial Black" panose="020B0A04020102020204" pitchFamily="34" charset="0"/>
              </a:rPr>
            </a:br>
            <a:r>
              <a:rPr lang="en-US" sz="6600" b="1" kern="800" spc="-10">
                <a:solidFill>
                  <a:schemeClr val="bg1"/>
                </a:solidFill>
                <a:latin typeface="Arial Black" panose="020B0A04020102020204" pitchFamily="34" charset="0"/>
              </a:rPr>
              <a:t>Feelings</a:t>
            </a:r>
            <a:br>
              <a:rPr lang="en-US" sz="9600" b="1" kern="800" spc="-10">
                <a:solidFill>
                  <a:schemeClr val="bg1"/>
                </a:solidFill>
                <a:latin typeface="Arial Black" panose="020B0A04020102020204" pitchFamily="34" charset="0"/>
              </a:rPr>
            </a:br>
            <a:endParaRPr lang="en-US" sz="5400" b="1" kern="800" spc="-10">
              <a:solidFill>
                <a:schemeClr val="tx1">
                  <a:lumMod val="75000"/>
                  <a:lumOff val="25000"/>
                </a:schemeClr>
              </a:solidFill>
              <a:latin typeface="Arial Black" panose="020B0A04020102020204" pitchFamily="34" charset="0"/>
            </a:endParaRPr>
          </a:p>
        </p:txBody>
      </p:sp>
      <p:pic>
        <p:nvPicPr>
          <p:cNvPr id="5" name="Picture 4" descr="A carton of eggs with faces drawn on them&#10;&#10;Description automatically generated">
            <a:extLst>
              <a:ext uri="{FF2B5EF4-FFF2-40B4-BE49-F238E27FC236}">
                <a16:creationId xmlns:a16="http://schemas.microsoft.com/office/drawing/2014/main" id="{BE6F887A-131C-CA71-8996-BCCD83530E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8077" y="-1775335"/>
            <a:ext cx="8093586" cy="9105283"/>
          </a:xfrm>
          <a:prstGeom prst="rect">
            <a:avLst/>
          </a:prstGeom>
        </p:spPr>
      </p:pic>
    </p:spTree>
    <p:extLst>
      <p:ext uri="{BB962C8B-B14F-4D97-AF65-F5344CB8AC3E}">
        <p14:creationId xmlns:p14="http://schemas.microsoft.com/office/powerpoint/2010/main" val="17122193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people in a room with a camera&#10;&#10;Description automatically generated">
            <a:extLst>
              <a:ext uri="{FF2B5EF4-FFF2-40B4-BE49-F238E27FC236}">
                <a16:creationId xmlns:a16="http://schemas.microsoft.com/office/drawing/2014/main" id="{9EE72327-879F-BC7C-CD51-11924D36E783}"/>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55000"/>
                    </a14:imgEffect>
                  </a14:imgLayer>
                </a14:imgProps>
              </a:ext>
              <a:ext uri="{28A0092B-C50C-407E-A947-70E740481C1C}">
                <a14:useLocalDpi xmlns:a14="http://schemas.microsoft.com/office/drawing/2010/main" val="0"/>
              </a:ext>
            </a:extLst>
          </a:blip>
          <a:srcRect t="23391" r="9091"/>
          <a:stretch/>
        </p:blipFill>
        <p:spPr>
          <a:xfrm>
            <a:off x="19" y="10"/>
            <a:ext cx="12191981" cy="6857990"/>
          </a:xfrm>
          <a:prstGeom prst="rect">
            <a:avLst/>
          </a:prstGeom>
        </p:spPr>
      </p:pic>
      <p:sp>
        <p:nvSpPr>
          <p:cNvPr id="15" name="Rectangle 14">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04553" y="3091928"/>
            <a:ext cx="9078562" cy="2387600"/>
          </a:xfrm>
        </p:spPr>
        <p:txBody>
          <a:bodyPr anchorCtr="0">
            <a:normAutofit/>
          </a:bodyPr>
          <a:lstStyle/>
          <a:p>
            <a:pPr algn="l"/>
            <a:r>
              <a:rPr lang="en-US" sz="6600" b="1" kern="800" spc="-10" dirty="0">
                <a:solidFill>
                  <a:schemeClr val="bg1"/>
                </a:solidFill>
                <a:latin typeface="Arial Black" panose="020B0A04020102020204" pitchFamily="34" charset="0"/>
              </a:rPr>
              <a:t>Setting up Interview Rooms</a:t>
            </a:r>
          </a:p>
        </p:txBody>
      </p:sp>
      <p:sp>
        <p:nvSpPr>
          <p:cNvPr id="13" name="Rectangle: Rounded Corners 12">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38338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442114" y="1413616"/>
            <a:ext cx="7976756" cy="4030768"/>
          </a:xfrm>
        </p:spPr>
        <p:txBody>
          <a:bodyPr anchor="t" anchorCtr="0">
            <a:noAutofit/>
          </a:bodyPr>
          <a:lstStyle/>
          <a:p>
            <a:pPr algn="l">
              <a:lnSpc>
                <a:spcPct val="80000"/>
              </a:lnSpc>
            </a:pPr>
            <a:r>
              <a:rPr lang="en-US" sz="8000" b="1" kern="800" spc="-10">
                <a:solidFill>
                  <a:schemeClr val="bg1"/>
                </a:solidFill>
                <a:latin typeface="Arial Black" panose="020B0A04020102020204" pitchFamily="34" charset="0"/>
              </a:rPr>
              <a:t>Recording Interviews</a:t>
            </a:r>
            <a:br>
              <a:rPr lang="en-US" sz="8000" b="1" kern="800" spc="-10">
                <a:solidFill>
                  <a:schemeClr val="bg1"/>
                </a:solidFill>
                <a:latin typeface="Arial Black" panose="020B0A04020102020204" pitchFamily="34" charset="0"/>
              </a:rPr>
            </a:br>
            <a:br>
              <a:rPr lang="en-US" sz="9600" b="1" kern="800" spc="-10">
                <a:solidFill>
                  <a:schemeClr val="bg1"/>
                </a:solidFill>
                <a:latin typeface="Arial Black" panose="020B0A04020102020204" pitchFamily="34" charset="0"/>
              </a:rPr>
            </a:br>
            <a:endParaRPr lang="en-US" sz="5400" b="1" kern="800" spc="-10">
              <a:solidFill>
                <a:schemeClr val="tx1">
                  <a:lumMod val="75000"/>
                  <a:lumOff val="25000"/>
                </a:schemeClr>
              </a:solidFill>
              <a:latin typeface="Arial Black" panose="020B0A04020102020204" pitchFamily="34" charset="0"/>
            </a:endParaRPr>
          </a:p>
        </p:txBody>
      </p:sp>
      <p:pic>
        <p:nvPicPr>
          <p:cNvPr id="4" name="Picture 3" descr="A notepad and a phone on a chair&#10;&#10;Description automatically generated">
            <a:extLst>
              <a:ext uri="{FF2B5EF4-FFF2-40B4-BE49-F238E27FC236}">
                <a16:creationId xmlns:a16="http://schemas.microsoft.com/office/drawing/2014/main" id="{9211673C-A8B8-8A83-FBA8-0978739A25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397" y="-1147795"/>
            <a:ext cx="6100979" cy="8546121"/>
          </a:xfrm>
          <a:prstGeom prst="rect">
            <a:avLst/>
          </a:prstGeom>
          <a:effectLst>
            <a:softEdge rad="101600"/>
          </a:effectLst>
        </p:spPr>
      </p:pic>
    </p:spTree>
    <p:extLst>
      <p:ext uri="{BB962C8B-B14F-4D97-AF65-F5344CB8AC3E}">
        <p14:creationId xmlns:p14="http://schemas.microsoft.com/office/powerpoint/2010/main" val="785317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lose-up of a pocket watch&#10;&#10;Description automatically generated">
            <a:extLst>
              <a:ext uri="{FF2B5EF4-FFF2-40B4-BE49-F238E27FC236}">
                <a16:creationId xmlns:a16="http://schemas.microsoft.com/office/drawing/2014/main" id="{E6020E42-EB01-3B38-54AB-41726D7FEFBC}"/>
              </a:ext>
            </a:extLst>
          </p:cNvPr>
          <p:cNvPicPr>
            <a:picLocks noChangeAspect="1"/>
          </p:cNvPicPr>
          <p:nvPr/>
        </p:nvPicPr>
        <p:blipFill rotWithShape="1">
          <a:blip r:embed="rId3" cstate="print">
            <a:alphaModFix amt="50000"/>
            <a:extLst>
              <a:ext uri="{28A0092B-C50C-407E-A947-70E740481C1C}">
                <a14:useLocalDpi xmlns:a14="http://schemas.microsoft.com/office/drawing/2010/main" val="0"/>
              </a:ext>
            </a:extLst>
          </a:blip>
          <a:srcRect t="15730"/>
          <a:stretch/>
        </p:blipFill>
        <p:spPr>
          <a:xfrm>
            <a:off x="20" y="1"/>
            <a:ext cx="12191980" cy="6857999"/>
          </a:xfrm>
          <a:prstGeom prst="rect">
            <a:avLst/>
          </a:prstGeom>
        </p:spPr>
      </p:pic>
      <p:sp>
        <p:nvSpPr>
          <p:cNvPr id="2" name="Title 1"/>
          <p:cNvSpPr>
            <a:spLocks noGrp="1"/>
          </p:cNvSpPr>
          <p:nvPr>
            <p:ph type="ctrTitle"/>
          </p:nvPr>
        </p:nvSpPr>
        <p:spPr>
          <a:xfrm>
            <a:off x="-912603" y="-14991"/>
            <a:ext cx="9144000" cy="2900518"/>
          </a:xfrm>
        </p:spPr>
        <p:txBody>
          <a:bodyPr anchorCtr="0">
            <a:normAutofit/>
          </a:bodyPr>
          <a:lstStyle/>
          <a:p>
            <a:r>
              <a:rPr lang="en-US" b="1" kern="800" spc="-10" dirty="0">
                <a:solidFill>
                  <a:srgbClr val="FFFFFF"/>
                </a:solidFill>
                <a:latin typeface="Arial Black" panose="020B0A04020102020204" pitchFamily="34" charset="0"/>
              </a:rPr>
              <a:t>Building Rapport</a:t>
            </a:r>
            <a:br>
              <a:rPr lang="en-US" b="1" kern="800" spc="-10" dirty="0">
                <a:solidFill>
                  <a:srgbClr val="FFFFFF"/>
                </a:solidFill>
                <a:latin typeface="Arial Black" panose="020B0A04020102020204" pitchFamily="34" charset="0"/>
              </a:rPr>
            </a:br>
            <a:endParaRPr lang="en-US" b="1" kern="800" spc="-10" dirty="0">
              <a:solidFill>
                <a:srgbClr val="FFFFFF"/>
              </a:solidFill>
              <a:latin typeface="Arial Black" panose="020B0A04020102020204" pitchFamily="34" charset="0"/>
            </a:endParaRPr>
          </a:p>
        </p:txBody>
      </p:sp>
    </p:spTree>
    <p:extLst>
      <p:ext uri="{BB962C8B-B14F-4D97-AF65-F5344CB8AC3E}">
        <p14:creationId xmlns:p14="http://schemas.microsoft.com/office/powerpoint/2010/main" val="444377629"/>
      </p:ext>
    </p:extLst>
  </p:cSld>
  <p:clrMapOvr>
    <a:overrideClrMapping bg1="dk1" tx1="lt1" bg2="dk2" tx2="lt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329850" y="2023672"/>
            <a:ext cx="7976756" cy="4068580"/>
          </a:xfrm>
        </p:spPr>
        <p:txBody>
          <a:bodyPr anchor="t" anchorCtr="0">
            <a:noAutofit/>
          </a:bodyPr>
          <a:lstStyle/>
          <a:p>
            <a:pPr algn="l">
              <a:lnSpc>
                <a:spcPct val="80000"/>
              </a:lnSpc>
            </a:pPr>
            <a:r>
              <a:rPr lang="en-US" sz="6600" b="1" kern="800" spc="-10">
                <a:solidFill>
                  <a:schemeClr val="bg1"/>
                </a:solidFill>
                <a:latin typeface="Arial Black" panose="020B0A04020102020204" pitchFamily="34" charset="0"/>
              </a:rPr>
              <a:t>Professional Detachment</a:t>
            </a:r>
            <a:br>
              <a:rPr lang="en-US" sz="9600" b="1" kern="800" spc="-10">
                <a:solidFill>
                  <a:schemeClr val="bg1"/>
                </a:solidFill>
                <a:latin typeface="Arial Black" panose="020B0A04020102020204" pitchFamily="34" charset="0"/>
              </a:rPr>
            </a:br>
            <a:endParaRPr lang="en-US" sz="5400" b="1" kern="800" spc="-10">
              <a:solidFill>
                <a:schemeClr val="tx1">
                  <a:lumMod val="75000"/>
                  <a:lumOff val="25000"/>
                </a:schemeClr>
              </a:solidFill>
              <a:latin typeface="Arial Black" panose="020B0A04020102020204" pitchFamily="34" charset="0"/>
            </a:endParaRPr>
          </a:p>
        </p:txBody>
      </p:sp>
      <p:pic>
        <p:nvPicPr>
          <p:cNvPr id="4" name="Picture 3" descr="A group of tools on a table&#10;&#10;Description automatically generated">
            <a:extLst>
              <a:ext uri="{FF2B5EF4-FFF2-40B4-BE49-F238E27FC236}">
                <a16:creationId xmlns:a16="http://schemas.microsoft.com/office/drawing/2014/main" id="{A1C0594D-C1FC-AF20-5542-C36A61E549A7}"/>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43000"/>
                    </a14:imgEffect>
                  </a14:imgLayer>
                </a14:imgProps>
              </a:ext>
              <a:ext uri="{28A0092B-C50C-407E-A947-70E740481C1C}">
                <a14:useLocalDpi xmlns:a14="http://schemas.microsoft.com/office/drawing/2010/main" val="0"/>
              </a:ext>
            </a:extLst>
          </a:blip>
          <a:stretch>
            <a:fillRect/>
          </a:stretch>
        </p:blipFill>
        <p:spPr>
          <a:xfrm>
            <a:off x="-2518347" y="-262890"/>
            <a:ext cx="8848198" cy="7120890"/>
          </a:xfrm>
          <a:prstGeom prst="rect">
            <a:avLst/>
          </a:prstGeom>
          <a:effectLst>
            <a:softEdge rad="101600"/>
          </a:effectLst>
        </p:spPr>
      </p:pic>
    </p:spTree>
    <p:extLst>
      <p:ext uri="{BB962C8B-B14F-4D97-AF65-F5344CB8AC3E}">
        <p14:creationId xmlns:p14="http://schemas.microsoft.com/office/powerpoint/2010/main" val="15134613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83015F7-5502-5E32-4623-3885AF6E6B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FC40D7-564D-64F4-B2DC-EC2A83C8F920}"/>
              </a:ext>
            </a:extLst>
          </p:cNvPr>
          <p:cNvSpPr>
            <a:spLocks noGrp="1"/>
          </p:cNvSpPr>
          <p:nvPr>
            <p:ph type="ctrTitle"/>
          </p:nvPr>
        </p:nvSpPr>
        <p:spPr>
          <a:xfrm>
            <a:off x="2786743" y="1190171"/>
            <a:ext cx="8345714" cy="4470400"/>
          </a:xfrm>
        </p:spPr>
        <p:txBody>
          <a:bodyPr anchor="t" anchorCtr="0">
            <a:noAutofit/>
          </a:bodyPr>
          <a:lstStyle/>
          <a:p>
            <a:pPr algn="l">
              <a:lnSpc>
                <a:spcPct val="80000"/>
              </a:lnSpc>
            </a:pPr>
            <a:r>
              <a:rPr lang="en-US" sz="8800" b="1" kern="800" spc="-10" dirty="0">
                <a:solidFill>
                  <a:schemeClr val="bg1"/>
                </a:solidFill>
                <a:latin typeface="Arial Black" panose="020B0A04020102020204" pitchFamily="34" charset="0"/>
              </a:rPr>
              <a:t>Social Sizzle</a:t>
            </a:r>
            <a:endParaRPr lang="en-US" sz="4800" b="1" kern="800" spc="-10" dirty="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14315482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C458B54-05A1-F38C-3F57-85741F695F4B}"/>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D94F6F0-34CE-BEEF-AFCC-9F408EB77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child holding a baseball bat&#10;&#10;Description automatically generated">
            <a:extLst>
              <a:ext uri="{FF2B5EF4-FFF2-40B4-BE49-F238E27FC236}">
                <a16:creationId xmlns:a16="http://schemas.microsoft.com/office/drawing/2014/main" id="{04797A87-5FA4-CF9B-9966-D97C03A98132}"/>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4000"/>
                    </a14:imgEffect>
                  </a14:imgLayer>
                </a14:imgProps>
              </a:ext>
              <a:ext uri="{28A0092B-C50C-407E-A947-70E740481C1C}">
                <a14:useLocalDpi xmlns:a14="http://schemas.microsoft.com/office/drawing/2010/main" val="0"/>
              </a:ext>
            </a:extLst>
          </a:blip>
          <a:srcRect t="3733" r="3658" b="20047"/>
          <a:stretch/>
        </p:blipFill>
        <p:spPr>
          <a:xfrm>
            <a:off x="4055254" y="-268583"/>
            <a:ext cx="8871852" cy="7547923"/>
          </a:xfrm>
          <a:prstGeom prst="rect">
            <a:avLst/>
          </a:prstGeom>
          <a:effectLst>
            <a:softEdge rad="304800"/>
          </a:effectLst>
        </p:spPr>
      </p:pic>
      <p:sp>
        <p:nvSpPr>
          <p:cNvPr id="13" name="Rectangle 12">
            <a:extLst>
              <a:ext uri="{FF2B5EF4-FFF2-40B4-BE49-F238E27FC236}">
                <a16:creationId xmlns:a16="http://schemas.microsoft.com/office/drawing/2014/main" id="{7FB8F260-F064-70B6-B8B4-B3030BFB8A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2DB2AF-1B3C-F7EA-7FB4-A3EF7744E57F}"/>
              </a:ext>
            </a:extLst>
          </p:cNvPr>
          <p:cNvSpPr>
            <a:spLocks noGrp="1"/>
          </p:cNvSpPr>
          <p:nvPr>
            <p:ph type="ctrTitle"/>
          </p:nvPr>
        </p:nvSpPr>
        <p:spPr>
          <a:xfrm>
            <a:off x="477981" y="1122363"/>
            <a:ext cx="4667760" cy="3204134"/>
          </a:xfrm>
        </p:spPr>
        <p:txBody>
          <a:bodyPr anchor="b" anchorCtr="0">
            <a:normAutofit/>
          </a:bodyPr>
          <a:lstStyle/>
          <a:p>
            <a:pPr algn="l"/>
            <a:r>
              <a:rPr lang="en-US" sz="7200" b="1" kern="800" spc="-10">
                <a:solidFill>
                  <a:schemeClr val="bg1"/>
                </a:solidFill>
                <a:latin typeface="Arial Black" panose="020B0A04020102020204" pitchFamily="34" charset="0"/>
              </a:rPr>
              <a:t>Let’s </a:t>
            </a:r>
            <a:br>
              <a:rPr lang="en-US" sz="7200" b="1" kern="800" spc="-10">
                <a:solidFill>
                  <a:schemeClr val="bg1"/>
                </a:solidFill>
                <a:latin typeface="Arial Black" panose="020B0A04020102020204" pitchFamily="34" charset="0"/>
              </a:rPr>
            </a:br>
            <a:r>
              <a:rPr lang="en-US" sz="7200" b="1" kern="800" spc="-10">
                <a:solidFill>
                  <a:schemeClr val="bg1"/>
                </a:solidFill>
                <a:latin typeface="Arial Black" panose="020B0A04020102020204" pitchFamily="34" charset="0"/>
              </a:rPr>
              <a:t>Practice</a:t>
            </a:r>
            <a:br>
              <a:rPr lang="en-US" sz="5400" b="1" kern="800" spc="-10">
                <a:solidFill>
                  <a:schemeClr val="bg1"/>
                </a:solidFill>
                <a:latin typeface="Arial Black" panose="020B0A04020102020204" pitchFamily="34" charset="0"/>
              </a:rPr>
            </a:br>
            <a:endParaRPr lang="en-US" sz="5400" b="1" kern="800" spc="-10">
              <a:solidFill>
                <a:schemeClr val="bg1"/>
              </a:solidFill>
              <a:latin typeface="Arial Black" panose="020B0A04020102020204" pitchFamily="34" charset="0"/>
            </a:endParaRPr>
          </a:p>
        </p:txBody>
      </p:sp>
      <p:sp>
        <p:nvSpPr>
          <p:cNvPr id="15" name="Rectangle 14">
            <a:extLst>
              <a:ext uri="{FF2B5EF4-FFF2-40B4-BE49-F238E27FC236}">
                <a16:creationId xmlns:a16="http://schemas.microsoft.com/office/drawing/2014/main" id="{E7CA642A-D321-1933-6A5C-B5DCDF02D5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ED582850-D10E-9BE8-1424-6A05EDB47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3186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591B3-3C5F-E0AE-25AD-011A5386EC2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EE4B1E8-FA81-3A02-D350-4C9F33647761}"/>
              </a:ext>
            </a:extLst>
          </p:cNvPr>
          <p:cNvSpPr txBox="1"/>
          <p:nvPr/>
        </p:nvSpPr>
        <p:spPr>
          <a:xfrm>
            <a:off x="315310" y="299546"/>
            <a:ext cx="11477297" cy="5847755"/>
          </a:xfrm>
          <a:prstGeom prst="rect">
            <a:avLst/>
          </a:prstGeom>
          <a:noFill/>
        </p:spPr>
        <p:txBody>
          <a:bodyPr wrap="square" rtlCol="0">
            <a:spAutoFit/>
          </a:bodyPr>
          <a:lstStyle/>
          <a:p>
            <a:pPr marL="0" marR="0"/>
            <a:r>
              <a:rPr lang="en-US" sz="2200" b="1" dirty="0">
                <a:effectLst/>
                <a:latin typeface="Arial" panose="020B0604020202020204" pitchFamily="34" charset="0"/>
                <a:ea typeface="Times New Roman" panose="02020603050405020304" pitchFamily="18" charset="0"/>
                <a:cs typeface="Arial" panose="020B0604020202020204" pitchFamily="34" charset="0"/>
              </a:rPr>
              <a:t>Discrimination Based on Age</a:t>
            </a:r>
            <a:endParaRPr lang="en-US" sz="2200" dirty="0">
              <a:effectLst/>
              <a:latin typeface="Arial" panose="020B0604020202020204" pitchFamily="34" charset="0"/>
              <a:ea typeface="Aptos" panose="020B0004020202020204" pitchFamily="34" charset="0"/>
              <a:cs typeface="Arial" panose="020B0604020202020204" pitchFamily="34" charset="0"/>
            </a:endParaRPr>
          </a:p>
          <a:p>
            <a:pPr marL="0" marR="0"/>
            <a:r>
              <a:rPr lang="en-US" sz="2200" dirty="0">
                <a:effectLst/>
                <a:latin typeface="Arial" panose="020B0604020202020204" pitchFamily="34" charset="0"/>
                <a:ea typeface="Times New Roman" panose="02020603050405020304" pitchFamily="18" charset="0"/>
                <a:cs typeface="Arial" panose="020B0604020202020204" pitchFamily="34" charset="0"/>
              </a:rPr>
              <a:t> </a:t>
            </a:r>
            <a:endParaRPr lang="en-US" sz="2200" dirty="0">
              <a:effectLst/>
              <a:latin typeface="Arial" panose="020B0604020202020204" pitchFamily="34" charset="0"/>
              <a:ea typeface="Aptos" panose="020B0004020202020204" pitchFamily="34" charset="0"/>
              <a:cs typeface="Arial" panose="020B0604020202020204" pitchFamily="34" charset="0"/>
            </a:endParaRPr>
          </a:p>
          <a:p>
            <a:pPr marL="0" marR="0"/>
            <a:r>
              <a:rPr lang="en-US" sz="2200" b="1" dirty="0">
                <a:effectLst/>
                <a:latin typeface="Arial" panose="020B0604020202020204" pitchFamily="34" charset="0"/>
                <a:ea typeface="Times New Roman" panose="02020603050405020304" pitchFamily="18" charset="0"/>
                <a:cs typeface="Arial" panose="020B0604020202020204" pitchFamily="34" charset="0"/>
              </a:rPr>
              <a:t>Scenario:</a:t>
            </a:r>
            <a:br>
              <a:rPr lang="en-US" sz="2200" dirty="0">
                <a:effectLst/>
                <a:latin typeface="Arial" panose="020B0604020202020204" pitchFamily="34" charset="0"/>
                <a:ea typeface="Times New Roman" panose="02020603050405020304" pitchFamily="18" charset="0"/>
                <a:cs typeface="Arial" panose="020B0604020202020204" pitchFamily="34" charset="0"/>
              </a:rPr>
            </a:br>
            <a:r>
              <a:rPr lang="en-US" sz="2200" dirty="0">
                <a:effectLst/>
                <a:latin typeface="Arial" panose="020B0604020202020204" pitchFamily="34" charset="0"/>
                <a:ea typeface="Times New Roman" panose="02020603050405020304" pitchFamily="18" charset="0"/>
                <a:cs typeface="Arial" panose="020B0604020202020204" pitchFamily="34" charset="0"/>
              </a:rPr>
              <a:t>John, a 58-year-old employee, alleges that he has been discriminated against at his workplace. He works as a senior analyst at a tech company and has received excellent performance reviews for many years. Recently, however, John was passed over for a promotion in favor of a younger colleague, Mark, who is in his early 30s. John claims that his supervisor, Lisa, told him in a one-on-one meeting that the company needed “fresh energy and new ideas,” suggesting that a younger employee like Mark would be a better fit for the position. John feels that this is discriminatory, as he was never given an opportunity to showcase how his experience and knowledge could benefit the company in a leadership role.</a:t>
            </a:r>
            <a:endParaRPr lang="en-US" sz="2200" dirty="0">
              <a:effectLst/>
              <a:latin typeface="Arial" panose="020B0604020202020204" pitchFamily="34" charset="0"/>
              <a:ea typeface="Aptos" panose="020B0004020202020204" pitchFamily="34" charset="0"/>
              <a:cs typeface="Arial" panose="020B0604020202020204" pitchFamily="34" charset="0"/>
            </a:endParaRPr>
          </a:p>
          <a:p>
            <a:pPr marL="0" marR="0"/>
            <a:r>
              <a:rPr lang="en-US" sz="2200" dirty="0">
                <a:effectLst/>
                <a:latin typeface="Arial" panose="020B0604020202020204" pitchFamily="34" charset="0"/>
                <a:ea typeface="Times New Roman" panose="02020603050405020304" pitchFamily="18" charset="0"/>
                <a:cs typeface="Arial" panose="020B0604020202020204" pitchFamily="34" charset="0"/>
              </a:rPr>
              <a:t>John also reports that Lisa has frequently made comments about his age in meetings, such as, “Maybe it’s time to step aside for someone younger to take over,” and “I don’t know if you can keep up with all the new technology.” John believes that these comments, coupled with being passed over for the promotion, demonstrate that his age played a factor in the decision.</a:t>
            </a:r>
            <a:endParaRPr lang="en-US" sz="2200" dirty="0">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1215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n and notebook on a table&#10;&#10;Description automatically generated">
            <a:extLst>
              <a:ext uri="{FF2B5EF4-FFF2-40B4-BE49-F238E27FC236}">
                <a16:creationId xmlns:a16="http://schemas.microsoft.com/office/drawing/2014/main" id="{88352A0A-1D7C-667F-879B-4B26AF696C21}"/>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52000"/>
                    </a14:imgEffect>
                  </a14:imgLayer>
                </a14:imgProps>
              </a:ext>
              <a:ext uri="{28A0092B-C50C-407E-A947-70E740481C1C}">
                <a14:useLocalDpi xmlns:a14="http://schemas.microsoft.com/office/drawing/2010/main" val="0"/>
              </a:ext>
            </a:extLst>
          </a:blip>
          <a:srcRect t="4896" b="20104"/>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40269" y="4358593"/>
            <a:ext cx="10058400" cy="1660413"/>
          </a:xfrm>
          <a:effectLst>
            <a:outerShdw blurRad="50800" dist="38100" dir="2700000" algn="tl" rotWithShape="0">
              <a:prstClr val="black">
                <a:alpha val="40000"/>
              </a:prstClr>
            </a:outerShdw>
          </a:effectLst>
        </p:spPr>
        <p:txBody>
          <a:bodyPr anchorCtr="0">
            <a:normAutofit/>
          </a:bodyPr>
          <a:lstStyle/>
          <a:p>
            <a:r>
              <a:rPr lang="en-US" sz="5200" b="1" kern="800" spc="-10">
                <a:latin typeface="Arial Black"/>
              </a:rPr>
              <a:t>Interview Summaries</a:t>
            </a:r>
            <a:br>
              <a:rPr lang="en-US" sz="5200" b="1" kern="800" spc="-10">
                <a:latin typeface="Arial Black" panose="020B0A04020102020204" pitchFamily="34" charset="0"/>
              </a:rPr>
            </a:br>
            <a:endParaRPr lang="en-US" sz="5200" b="1" kern="800" spc="-10">
              <a:solidFill>
                <a:srgbClr val="FFFFFF"/>
              </a:solidFill>
              <a:latin typeface="Arial Black" panose="020B0A04020102020204" pitchFamily="34" charset="0"/>
            </a:endParaRPr>
          </a:p>
        </p:txBody>
      </p:sp>
    </p:spTree>
    <p:extLst>
      <p:ext uri="{BB962C8B-B14F-4D97-AF65-F5344CB8AC3E}">
        <p14:creationId xmlns:p14="http://schemas.microsoft.com/office/powerpoint/2010/main" val="28805604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043487" y="922232"/>
            <a:ext cx="6857567" cy="4030768"/>
          </a:xfrm>
        </p:spPr>
        <p:txBody>
          <a:bodyPr anchor="t" anchorCtr="0">
            <a:noAutofit/>
          </a:bodyPr>
          <a:lstStyle/>
          <a:p>
            <a:pPr algn="l">
              <a:lnSpc>
                <a:spcPct val="80000"/>
              </a:lnSpc>
            </a:pPr>
            <a:r>
              <a:rPr lang="en-US" sz="7200" b="1" kern="800" spc="-10" dirty="0">
                <a:solidFill>
                  <a:schemeClr val="bg1"/>
                </a:solidFill>
                <a:latin typeface="Arial Black" panose="020B0A04020102020204" pitchFamily="34" charset="0"/>
              </a:rPr>
              <a:t>Mastering Active Listening</a:t>
            </a:r>
            <a:br>
              <a:rPr lang="en-US" sz="9600" b="1" kern="800" spc="-10" dirty="0">
                <a:solidFill>
                  <a:schemeClr val="bg1"/>
                </a:solidFill>
                <a:latin typeface="Arial Black" panose="020B0A04020102020204" pitchFamily="34" charset="0"/>
              </a:rPr>
            </a:br>
            <a:endParaRPr lang="en-US" sz="5400" b="1" kern="800" spc="-10" dirty="0">
              <a:solidFill>
                <a:schemeClr val="tx1">
                  <a:lumMod val="75000"/>
                  <a:lumOff val="25000"/>
                </a:schemeClr>
              </a:solidFill>
              <a:latin typeface="Arial Black" panose="020B0A04020102020204" pitchFamily="34" charset="0"/>
            </a:endParaRPr>
          </a:p>
        </p:txBody>
      </p:sp>
      <p:pic>
        <p:nvPicPr>
          <p:cNvPr id="4" name="Picture 3" descr="A person sitting in a chair talking to a person&#10;&#10;Description automatically generated">
            <a:extLst>
              <a:ext uri="{FF2B5EF4-FFF2-40B4-BE49-F238E27FC236}">
                <a16:creationId xmlns:a16="http://schemas.microsoft.com/office/drawing/2014/main" id="{74249B6E-F85F-712C-EE5F-D432103F110E}"/>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57000"/>
                    </a14:imgEffect>
                  </a14:imgLayer>
                </a14:imgProps>
              </a:ext>
              <a:ext uri="{28A0092B-C50C-407E-A947-70E740481C1C}">
                <a14:useLocalDpi xmlns:a14="http://schemas.microsoft.com/office/drawing/2010/main" val="0"/>
              </a:ext>
            </a:extLst>
          </a:blip>
          <a:stretch>
            <a:fillRect/>
          </a:stretch>
        </p:blipFill>
        <p:spPr>
          <a:xfrm>
            <a:off x="-102742" y="-164387"/>
            <a:ext cx="5146229" cy="7161087"/>
          </a:xfrm>
          <a:prstGeom prst="rect">
            <a:avLst/>
          </a:prstGeom>
          <a:effectLst>
            <a:softEdge rad="114300"/>
          </a:effectLst>
        </p:spPr>
      </p:pic>
    </p:spTree>
    <p:extLst>
      <p:ext uri="{BB962C8B-B14F-4D97-AF65-F5344CB8AC3E}">
        <p14:creationId xmlns:p14="http://schemas.microsoft.com/office/powerpoint/2010/main" val="9977027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586979" y="1413616"/>
            <a:ext cx="7976756" cy="4030768"/>
          </a:xfrm>
        </p:spPr>
        <p:txBody>
          <a:bodyPr anchor="t" anchorCtr="0">
            <a:noAutofit/>
          </a:bodyPr>
          <a:lstStyle/>
          <a:p>
            <a:pPr algn="l">
              <a:lnSpc>
                <a:spcPct val="80000"/>
              </a:lnSpc>
            </a:pPr>
            <a:r>
              <a:rPr lang="en-US" sz="8000" b="1" kern="800" spc="-10" dirty="0">
                <a:solidFill>
                  <a:schemeClr val="bg1"/>
                </a:solidFill>
                <a:latin typeface="Arial Black" panose="020B0A04020102020204" pitchFamily="34" charset="0"/>
              </a:rPr>
              <a:t>Active</a:t>
            </a:r>
            <a:br>
              <a:rPr lang="en-US" sz="8000" b="1" kern="800" spc="-10" dirty="0">
                <a:solidFill>
                  <a:schemeClr val="bg1"/>
                </a:solidFill>
                <a:latin typeface="Arial Black" panose="020B0A04020102020204" pitchFamily="34" charset="0"/>
              </a:rPr>
            </a:br>
            <a:r>
              <a:rPr lang="en-US" sz="8000" b="1" kern="800" spc="-10" dirty="0">
                <a:solidFill>
                  <a:schemeClr val="bg1"/>
                </a:solidFill>
                <a:latin typeface="Arial Black" panose="020B0A04020102020204" pitchFamily="34" charset="0"/>
              </a:rPr>
              <a:t>Listening</a:t>
            </a:r>
            <a:br>
              <a:rPr lang="en-US" sz="8000" b="1" kern="800" spc="-10" dirty="0">
                <a:solidFill>
                  <a:schemeClr val="bg1"/>
                </a:solidFill>
                <a:latin typeface="Arial Black" panose="020B0A04020102020204" pitchFamily="34" charset="0"/>
              </a:rPr>
            </a:br>
            <a:r>
              <a:rPr lang="en-US" sz="8000" b="1" kern="800" spc="-10" dirty="0">
                <a:solidFill>
                  <a:schemeClr val="bg1"/>
                </a:solidFill>
                <a:latin typeface="Arial Black" panose="020B0A04020102020204" pitchFamily="34" charset="0"/>
              </a:rPr>
              <a:t>Tips</a:t>
            </a:r>
            <a:br>
              <a:rPr lang="en-US" sz="9600" b="1" kern="800" spc="-10" dirty="0">
                <a:solidFill>
                  <a:schemeClr val="bg1"/>
                </a:solidFill>
                <a:latin typeface="Arial Black" panose="020B0A04020102020204" pitchFamily="34" charset="0"/>
              </a:rPr>
            </a:br>
            <a:endParaRPr lang="en-US" sz="5400" b="1" kern="800" spc="-10" dirty="0">
              <a:solidFill>
                <a:schemeClr val="tx1">
                  <a:lumMod val="75000"/>
                  <a:lumOff val="25000"/>
                </a:schemeClr>
              </a:solidFill>
              <a:latin typeface="Arial Black" panose="020B0A04020102020204" pitchFamily="34" charset="0"/>
            </a:endParaRPr>
          </a:p>
        </p:txBody>
      </p:sp>
      <p:pic>
        <p:nvPicPr>
          <p:cNvPr id="5" name="Picture 4" descr="A deer with large ears in tall grass&#10;&#10;Description automatically generated">
            <a:extLst>
              <a:ext uri="{FF2B5EF4-FFF2-40B4-BE49-F238E27FC236}">
                <a16:creationId xmlns:a16="http://schemas.microsoft.com/office/drawing/2014/main" id="{3A7A2351-A9C5-9431-976C-74C0CAED6D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78180" y="-84221"/>
            <a:ext cx="10784305" cy="7189537"/>
          </a:xfrm>
          <a:prstGeom prst="rect">
            <a:avLst/>
          </a:prstGeom>
          <a:effectLst>
            <a:softEdge rad="317500"/>
          </a:effectLst>
        </p:spPr>
      </p:pic>
    </p:spTree>
    <p:extLst>
      <p:ext uri="{BB962C8B-B14F-4D97-AF65-F5344CB8AC3E}">
        <p14:creationId xmlns:p14="http://schemas.microsoft.com/office/powerpoint/2010/main" val="30635892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24299" y="922232"/>
            <a:ext cx="7976756" cy="4030768"/>
          </a:xfrm>
        </p:spPr>
        <p:txBody>
          <a:bodyPr anchor="t" anchorCtr="0">
            <a:noAutofit/>
          </a:bodyPr>
          <a:lstStyle/>
          <a:p>
            <a:pPr algn="l">
              <a:lnSpc>
                <a:spcPct val="80000"/>
              </a:lnSpc>
            </a:pPr>
            <a:r>
              <a:rPr lang="en-US" sz="8000" b="1" kern="800" spc="-10">
                <a:solidFill>
                  <a:schemeClr val="bg1"/>
                </a:solidFill>
                <a:latin typeface="Arial Black" panose="020B0A04020102020204" pitchFamily="34" charset="0"/>
              </a:rPr>
              <a:t>Deception</a:t>
            </a:r>
            <a:endParaRPr lang="en-US" sz="5400" b="1" kern="800" spc="-1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23582774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6423C84-0D7B-B3A7-9E72-71649EEE66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8FE922-8C72-4E6C-1A50-0D8C39935E42}"/>
              </a:ext>
            </a:extLst>
          </p:cNvPr>
          <p:cNvSpPr>
            <a:spLocks noGrp="1"/>
          </p:cNvSpPr>
          <p:nvPr>
            <p:ph type="ctrTitle"/>
          </p:nvPr>
        </p:nvSpPr>
        <p:spPr>
          <a:xfrm>
            <a:off x="3924299" y="922232"/>
            <a:ext cx="7976756" cy="4030768"/>
          </a:xfrm>
        </p:spPr>
        <p:txBody>
          <a:bodyPr anchor="t" anchorCtr="0">
            <a:noAutofit/>
          </a:bodyPr>
          <a:lstStyle/>
          <a:p>
            <a:pPr algn="l">
              <a:lnSpc>
                <a:spcPct val="80000"/>
              </a:lnSpc>
            </a:pPr>
            <a:r>
              <a:rPr lang="en-US" sz="7200" b="1" kern="800" spc="-10" dirty="0">
                <a:solidFill>
                  <a:schemeClr val="bg1"/>
                </a:solidFill>
                <a:latin typeface="Arial Black" panose="020B0A04020102020204" pitchFamily="34" charset="0"/>
              </a:rPr>
              <a:t>Memory Gaps</a:t>
            </a:r>
            <a:br>
              <a:rPr lang="en-US" sz="7200" b="1" kern="800" spc="-10" dirty="0">
                <a:solidFill>
                  <a:schemeClr val="bg1"/>
                </a:solidFill>
                <a:latin typeface="Arial Black" panose="020B0A04020102020204" pitchFamily="34" charset="0"/>
              </a:rPr>
            </a:br>
            <a:r>
              <a:rPr lang="en-US" sz="7200" b="1" kern="800" spc="-10" dirty="0">
                <a:solidFill>
                  <a:schemeClr val="bg1"/>
                </a:solidFill>
                <a:latin typeface="Arial Black" panose="020B0A04020102020204" pitchFamily="34" charset="0"/>
              </a:rPr>
              <a:t>vs</a:t>
            </a:r>
            <a:br>
              <a:rPr lang="en-US" sz="7200" b="1" kern="800" spc="-10" dirty="0">
                <a:solidFill>
                  <a:schemeClr val="bg1"/>
                </a:solidFill>
                <a:latin typeface="Arial Black" panose="020B0A04020102020204" pitchFamily="34" charset="0"/>
              </a:rPr>
            </a:br>
            <a:r>
              <a:rPr lang="en-US" sz="7200" b="1" kern="800" spc="-10" dirty="0">
                <a:solidFill>
                  <a:schemeClr val="bg1"/>
                </a:solidFill>
                <a:latin typeface="Arial Black" panose="020B0A04020102020204" pitchFamily="34" charset="0"/>
              </a:rPr>
              <a:t>Strong Denials</a:t>
            </a:r>
            <a:endParaRPr lang="en-US" sz="4800" b="1" kern="800" spc="-10" dirty="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34954354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24299" y="922232"/>
            <a:ext cx="7976756" cy="4030768"/>
          </a:xfrm>
        </p:spPr>
        <p:txBody>
          <a:bodyPr anchor="t" anchorCtr="0">
            <a:noAutofit/>
          </a:bodyPr>
          <a:lstStyle/>
          <a:p>
            <a:pPr algn="l">
              <a:lnSpc>
                <a:spcPct val="80000"/>
              </a:lnSpc>
            </a:pPr>
            <a:r>
              <a:rPr lang="en-US" sz="8000" b="1" kern="800" spc="-10">
                <a:solidFill>
                  <a:schemeClr val="bg1"/>
                </a:solidFill>
                <a:latin typeface="Arial Black" panose="020B0A04020102020204" pitchFamily="34" charset="0"/>
              </a:rPr>
              <a:t>Resistance in Interviews</a:t>
            </a:r>
            <a:endParaRPr lang="en-US" sz="5400" b="1" kern="800" spc="-10">
              <a:solidFill>
                <a:schemeClr val="tx1">
                  <a:lumMod val="75000"/>
                  <a:lumOff val="25000"/>
                </a:schemeClr>
              </a:solidFill>
              <a:latin typeface="Arial Black" panose="020B0A04020102020204" pitchFamily="34" charset="0"/>
            </a:endParaRPr>
          </a:p>
        </p:txBody>
      </p:sp>
      <p:pic>
        <p:nvPicPr>
          <p:cNvPr id="4" name="Picture 3" descr="A person holding her head&#10;&#10;Description automatically generated">
            <a:extLst>
              <a:ext uri="{FF2B5EF4-FFF2-40B4-BE49-F238E27FC236}">
                <a16:creationId xmlns:a16="http://schemas.microsoft.com/office/drawing/2014/main" id="{6AE41615-0A4B-2C08-C1C2-7118AD47CA9D}"/>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57000"/>
                    </a14:imgEffect>
                  </a14:imgLayer>
                </a14:imgProps>
              </a:ext>
              <a:ext uri="{28A0092B-C50C-407E-A947-70E740481C1C}">
                <a14:useLocalDpi xmlns:a14="http://schemas.microsoft.com/office/drawing/2010/main" val="0"/>
              </a:ext>
            </a:extLst>
          </a:blip>
          <a:stretch>
            <a:fillRect/>
          </a:stretch>
        </p:blipFill>
        <p:spPr>
          <a:xfrm>
            <a:off x="-1230922" y="-298939"/>
            <a:ext cx="5380892" cy="7455877"/>
          </a:xfrm>
          <a:prstGeom prst="rect">
            <a:avLst/>
          </a:prstGeom>
          <a:effectLst>
            <a:softEdge rad="165100"/>
          </a:effectLst>
        </p:spPr>
      </p:pic>
    </p:spTree>
    <p:extLst>
      <p:ext uri="{BB962C8B-B14F-4D97-AF65-F5344CB8AC3E}">
        <p14:creationId xmlns:p14="http://schemas.microsoft.com/office/powerpoint/2010/main" val="28381168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24299" y="922232"/>
            <a:ext cx="7976756" cy="4030768"/>
          </a:xfrm>
        </p:spPr>
        <p:txBody>
          <a:bodyPr anchor="t" anchorCtr="0">
            <a:noAutofit/>
          </a:bodyPr>
          <a:lstStyle/>
          <a:p>
            <a:pPr algn="l">
              <a:lnSpc>
                <a:spcPct val="80000"/>
              </a:lnSpc>
            </a:pPr>
            <a:r>
              <a:rPr lang="en-US" sz="8000" b="1" kern="800" spc="-10">
                <a:solidFill>
                  <a:schemeClr val="bg1"/>
                </a:solidFill>
                <a:latin typeface="Arial Black" panose="020B0A04020102020204" pitchFamily="34" charset="0"/>
              </a:rPr>
              <a:t>IDR</a:t>
            </a:r>
            <a:br>
              <a:rPr lang="en-US" sz="8000" b="1" kern="800" spc="-10">
                <a:solidFill>
                  <a:schemeClr val="bg1"/>
                </a:solidFill>
                <a:latin typeface="Arial Black" panose="020B0A04020102020204" pitchFamily="34" charset="0"/>
              </a:rPr>
            </a:br>
            <a:r>
              <a:rPr lang="en-US" sz="8000" b="1" kern="800" spc="-10">
                <a:solidFill>
                  <a:schemeClr val="bg2">
                    <a:lumMod val="25000"/>
                  </a:schemeClr>
                </a:solidFill>
                <a:latin typeface="Arial Black" panose="020B0A04020102020204" pitchFamily="34" charset="0"/>
              </a:rPr>
              <a:t>FDR</a:t>
            </a:r>
            <a:br>
              <a:rPr lang="en-US" sz="8000" b="1" kern="800" spc="-10">
                <a:solidFill>
                  <a:schemeClr val="bg2">
                    <a:lumMod val="25000"/>
                  </a:schemeClr>
                </a:solidFill>
                <a:latin typeface="Arial Black" panose="020B0A04020102020204" pitchFamily="34" charset="0"/>
              </a:rPr>
            </a:br>
            <a:r>
              <a:rPr lang="en-US" sz="8000" b="1" kern="800" spc="-10">
                <a:solidFill>
                  <a:schemeClr val="bg2">
                    <a:lumMod val="25000"/>
                  </a:schemeClr>
                </a:solidFill>
                <a:latin typeface="Arial Black" panose="020B0A04020102020204" pitchFamily="34" charset="0"/>
              </a:rPr>
              <a:t>FIR</a:t>
            </a:r>
            <a:br>
              <a:rPr lang="en-US" sz="9600" b="1" kern="800" spc="-10">
                <a:solidFill>
                  <a:schemeClr val="bg1"/>
                </a:solidFill>
                <a:latin typeface="Arial Black" panose="020B0A04020102020204" pitchFamily="34" charset="0"/>
              </a:rPr>
            </a:br>
            <a:endParaRPr lang="en-US" sz="5400" b="1" kern="800" spc="-1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5024733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24299" y="922232"/>
            <a:ext cx="7976756" cy="4030768"/>
          </a:xfrm>
        </p:spPr>
        <p:txBody>
          <a:bodyPr anchor="t" anchorCtr="0">
            <a:noAutofit/>
          </a:bodyPr>
          <a:lstStyle/>
          <a:p>
            <a:pPr algn="l">
              <a:lnSpc>
                <a:spcPct val="80000"/>
              </a:lnSpc>
            </a:pPr>
            <a:r>
              <a:rPr lang="en-US" sz="8000" b="1" kern="800" spc="-10">
                <a:solidFill>
                  <a:schemeClr val="bg2">
                    <a:lumMod val="25000"/>
                  </a:schemeClr>
                </a:solidFill>
                <a:latin typeface="Arial Black" panose="020B0A04020102020204" pitchFamily="34" charset="0"/>
              </a:rPr>
              <a:t>IDR</a:t>
            </a:r>
            <a:br>
              <a:rPr lang="en-US" sz="8000" b="1" kern="800" spc="-10">
                <a:solidFill>
                  <a:schemeClr val="bg1"/>
                </a:solidFill>
                <a:latin typeface="Arial Black" panose="020B0A04020102020204" pitchFamily="34" charset="0"/>
              </a:rPr>
            </a:br>
            <a:r>
              <a:rPr lang="en-US" sz="8000" b="1" kern="800" spc="-10">
                <a:solidFill>
                  <a:schemeClr val="bg1"/>
                </a:solidFill>
                <a:latin typeface="Arial Black" panose="020B0A04020102020204" pitchFamily="34" charset="0"/>
              </a:rPr>
              <a:t>FDR</a:t>
            </a:r>
            <a:br>
              <a:rPr lang="en-US" sz="8000" b="1" kern="800" spc="-10">
                <a:solidFill>
                  <a:schemeClr val="bg1"/>
                </a:solidFill>
                <a:latin typeface="Arial Black" panose="020B0A04020102020204" pitchFamily="34" charset="0"/>
              </a:rPr>
            </a:br>
            <a:r>
              <a:rPr lang="en-US" sz="8000" b="1" kern="800" spc="-10">
                <a:solidFill>
                  <a:schemeClr val="bg2">
                    <a:lumMod val="25000"/>
                  </a:schemeClr>
                </a:solidFill>
                <a:latin typeface="Arial Black" panose="020B0A04020102020204" pitchFamily="34" charset="0"/>
              </a:rPr>
              <a:t>FIR</a:t>
            </a:r>
            <a:br>
              <a:rPr lang="en-US" sz="9600" b="1" kern="800" spc="-10">
                <a:solidFill>
                  <a:schemeClr val="bg1"/>
                </a:solidFill>
                <a:latin typeface="Arial Black" panose="020B0A04020102020204" pitchFamily="34" charset="0"/>
              </a:rPr>
            </a:br>
            <a:endParaRPr lang="en-US" sz="5400" b="1" kern="800" spc="-1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22168634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24299" y="922232"/>
            <a:ext cx="7976756" cy="4030768"/>
          </a:xfrm>
        </p:spPr>
        <p:txBody>
          <a:bodyPr anchor="t" anchorCtr="0">
            <a:noAutofit/>
          </a:bodyPr>
          <a:lstStyle/>
          <a:p>
            <a:pPr algn="l">
              <a:lnSpc>
                <a:spcPct val="80000"/>
              </a:lnSpc>
            </a:pPr>
            <a:r>
              <a:rPr lang="en-US" sz="8000" b="1" kern="800" spc="-10">
                <a:solidFill>
                  <a:schemeClr val="bg2">
                    <a:lumMod val="25000"/>
                  </a:schemeClr>
                </a:solidFill>
                <a:latin typeface="Arial Black" panose="020B0A04020102020204" pitchFamily="34" charset="0"/>
              </a:rPr>
              <a:t>IDR</a:t>
            </a:r>
            <a:br>
              <a:rPr lang="en-US" sz="8000" b="1" kern="800" spc="-10">
                <a:solidFill>
                  <a:schemeClr val="bg2">
                    <a:lumMod val="25000"/>
                  </a:schemeClr>
                </a:solidFill>
                <a:latin typeface="Arial Black" panose="020B0A04020102020204" pitchFamily="34" charset="0"/>
              </a:rPr>
            </a:br>
            <a:r>
              <a:rPr lang="en-US" sz="8000" b="1" kern="800" spc="-10">
                <a:solidFill>
                  <a:schemeClr val="bg2">
                    <a:lumMod val="25000"/>
                  </a:schemeClr>
                </a:solidFill>
                <a:latin typeface="Arial Black" panose="020B0A04020102020204" pitchFamily="34" charset="0"/>
              </a:rPr>
              <a:t>FDR</a:t>
            </a:r>
            <a:br>
              <a:rPr lang="en-US" sz="8000" b="1" kern="800" spc="-10">
                <a:solidFill>
                  <a:schemeClr val="bg1"/>
                </a:solidFill>
                <a:latin typeface="Arial Black" panose="020B0A04020102020204" pitchFamily="34" charset="0"/>
              </a:rPr>
            </a:br>
            <a:r>
              <a:rPr lang="en-US" sz="8000" b="1" kern="800" spc="-10">
                <a:solidFill>
                  <a:schemeClr val="bg1"/>
                </a:solidFill>
                <a:latin typeface="Arial Black" panose="020B0A04020102020204" pitchFamily="34" charset="0"/>
              </a:rPr>
              <a:t>FIR</a:t>
            </a:r>
            <a:br>
              <a:rPr lang="en-US" sz="9600" b="1" kern="800" spc="-10">
                <a:solidFill>
                  <a:schemeClr val="bg1"/>
                </a:solidFill>
                <a:latin typeface="Arial Black" panose="020B0A04020102020204" pitchFamily="34" charset="0"/>
              </a:rPr>
            </a:br>
            <a:endParaRPr lang="en-US" sz="5400" b="1" kern="800" spc="-1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19429585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24299" y="922232"/>
            <a:ext cx="7976756" cy="4030768"/>
          </a:xfrm>
        </p:spPr>
        <p:txBody>
          <a:bodyPr anchor="t" anchorCtr="0">
            <a:noAutofit/>
          </a:bodyPr>
          <a:lstStyle/>
          <a:p>
            <a:pPr algn="l">
              <a:lnSpc>
                <a:spcPct val="80000"/>
              </a:lnSpc>
            </a:pPr>
            <a:r>
              <a:rPr lang="en-US" sz="8000" b="1" kern="800" spc="-10">
                <a:solidFill>
                  <a:schemeClr val="bg1"/>
                </a:solidFill>
                <a:latin typeface="Arial Black" panose="020B0A04020102020204" pitchFamily="34" charset="0"/>
              </a:rPr>
              <a:t>Report Writing Tips</a:t>
            </a:r>
            <a:br>
              <a:rPr lang="en-US" sz="9600" b="1" kern="800" spc="-10">
                <a:solidFill>
                  <a:schemeClr val="bg1"/>
                </a:solidFill>
                <a:latin typeface="Arial Black" panose="020B0A04020102020204" pitchFamily="34" charset="0"/>
              </a:rPr>
            </a:br>
            <a:endParaRPr lang="en-US" sz="5400" b="1" kern="800" spc="-1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31134566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54C7DA7-3C01-904B-0B65-B3E54EB566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D163CD-9EC2-3C1D-57E2-E676FBE6B740}"/>
              </a:ext>
            </a:extLst>
          </p:cNvPr>
          <p:cNvSpPr>
            <a:spLocks noGrp="1"/>
          </p:cNvSpPr>
          <p:nvPr>
            <p:ph type="ctrTitle"/>
          </p:nvPr>
        </p:nvSpPr>
        <p:spPr>
          <a:xfrm>
            <a:off x="2786743" y="1190171"/>
            <a:ext cx="8345714" cy="4470400"/>
          </a:xfrm>
        </p:spPr>
        <p:txBody>
          <a:bodyPr anchor="t" anchorCtr="0">
            <a:noAutofit/>
          </a:bodyPr>
          <a:lstStyle/>
          <a:p>
            <a:pPr algn="l">
              <a:lnSpc>
                <a:spcPct val="80000"/>
              </a:lnSpc>
            </a:pPr>
            <a:r>
              <a:rPr lang="en-US" sz="8800" b="1" kern="800" spc="-10" dirty="0">
                <a:solidFill>
                  <a:schemeClr val="bg1"/>
                </a:solidFill>
                <a:latin typeface="Arial Black" panose="020B0A04020102020204" pitchFamily="34" charset="0"/>
              </a:rPr>
              <a:t>Talk </a:t>
            </a:r>
            <a:br>
              <a:rPr lang="en-US" sz="8800" b="1" kern="800" spc="-10" dirty="0">
                <a:solidFill>
                  <a:schemeClr val="bg1"/>
                </a:solidFill>
                <a:latin typeface="Arial Black" panose="020B0A04020102020204" pitchFamily="34" charset="0"/>
              </a:rPr>
            </a:br>
            <a:r>
              <a:rPr lang="en-US" sz="8800" b="1" kern="800" spc="-10" dirty="0">
                <a:solidFill>
                  <a:schemeClr val="bg1"/>
                </a:solidFill>
                <a:latin typeface="Arial Black" panose="020B0A04020102020204" pitchFamily="34" charset="0"/>
              </a:rPr>
              <a:t>Tumbler</a:t>
            </a:r>
            <a:endParaRPr lang="en-US" sz="4800" b="1" kern="800" spc="-10" dirty="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34215748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81A4309-4217-E3B2-B473-B1FD2FAA7B3C}"/>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7402CA4-1D7E-364E-4375-9F0653E6D5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child holding a baseball bat&#10;&#10;Description automatically generated">
            <a:extLst>
              <a:ext uri="{FF2B5EF4-FFF2-40B4-BE49-F238E27FC236}">
                <a16:creationId xmlns:a16="http://schemas.microsoft.com/office/drawing/2014/main" id="{46C8ED11-79C2-414B-4C83-7425B5502C80}"/>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4000"/>
                    </a14:imgEffect>
                  </a14:imgLayer>
                </a14:imgProps>
              </a:ext>
              <a:ext uri="{28A0092B-C50C-407E-A947-70E740481C1C}">
                <a14:useLocalDpi xmlns:a14="http://schemas.microsoft.com/office/drawing/2010/main" val="0"/>
              </a:ext>
            </a:extLst>
          </a:blip>
          <a:srcRect t="3733" r="3658" b="20047"/>
          <a:stretch/>
        </p:blipFill>
        <p:spPr>
          <a:xfrm>
            <a:off x="4055254" y="-268583"/>
            <a:ext cx="8871852" cy="7547923"/>
          </a:xfrm>
          <a:prstGeom prst="rect">
            <a:avLst/>
          </a:prstGeom>
          <a:effectLst>
            <a:softEdge rad="304800"/>
          </a:effectLst>
        </p:spPr>
      </p:pic>
      <p:sp>
        <p:nvSpPr>
          <p:cNvPr id="13" name="Rectangle 12">
            <a:extLst>
              <a:ext uri="{FF2B5EF4-FFF2-40B4-BE49-F238E27FC236}">
                <a16:creationId xmlns:a16="http://schemas.microsoft.com/office/drawing/2014/main" id="{8CF55B5D-B5D9-CE13-1758-B137AB1B10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E2EDEC-F28A-09BE-A419-828CCC67918B}"/>
              </a:ext>
            </a:extLst>
          </p:cNvPr>
          <p:cNvSpPr>
            <a:spLocks noGrp="1"/>
          </p:cNvSpPr>
          <p:nvPr>
            <p:ph type="ctrTitle"/>
          </p:nvPr>
        </p:nvSpPr>
        <p:spPr>
          <a:xfrm>
            <a:off x="477981" y="1122363"/>
            <a:ext cx="4667760" cy="3204134"/>
          </a:xfrm>
        </p:spPr>
        <p:txBody>
          <a:bodyPr anchor="b" anchorCtr="0">
            <a:normAutofit/>
          </a:bodyPr>
          <a:lstStyle/>
          <a:p>
            <a:pPr algn="l"/>
            <a:r>
              <a:rPr lang="en-US" sz="7200" b="1" kern="800" spc="-10">
                <a:solidFill>
                  <a:schemeClr val="bg1"/>
                </a:solidFill>
                <a:latin typeface="Arial Black" panose="020B0A04020102020204" pitchFamily="34" charset="0"/>
              </a:rPr>
              <a:t>Let’s </a:t>
            </a:r>
            <a:br>
              <a:rPr lang="en-US" sz="7200" b="1" kern="800" spc="-10">
                <a:solidFill>
                  <a:schemeClr val="bg1"/>
                </a:solidFill>
                <a:latin typeface="Arial Black" panose="020B0A04020102020204" pitchFamily="34" charset="0"/>
              </a:rPr>
            </a:br>
            <a:r>
              <a:rPr lang="en-US" sz="7200" b="1" kern="800" spc="-10">
                <a:solidFill>
                  <a:schemeClr val="bg1"/>
                </a:solidFill>
                <a:latin typeface="Arial Black" panose="020B0A04020102020204" pitchFamily="34" charset="0"/>
              </a:rPr>
              <a:t>Practice</a:t>
            </a:r>
            <a:br>
              <a:rPr lang="en-US" sz="5400" b="1" kern="800" spc="-10">
                <a:solidFill>
                  <a:schemeClr val="bg1"/>
                </a:solidFill>
                <a:latin typeface="Arial Black" panose="020B0A04020102020204" pitchFamily="34" charset="0"/>
              </a:rPr>
            </a:br>
            <a:endParaRPr lang="en-US" sz="5400" b="1" kern="800" spc="-10">
              <a:solidFill>
                <a:schemeClr val="bg1"/>
              </a:solidFill>
              <a:latin typeface="Arial Black" panose="020B0A04020102020204" pitchFamily="34" charset="0"/>
            </a:endParaRPr>
          </a:p>
        </p:txBody>
      </p:sp>
      <p:sp>
        <p:nvSpPr>
          <p:cNvPr id="15" name="Rectangle 14">
            <a:extLst>
              <a:ext uri="{FF2B5EF4-FFF2-40B4-BE49-F238E27FC236}">
                <a16:creationId xmlns:a16="http://schemas.microsoft.com/office/drawing/2014/main" id="{863B56FF-CF97-81AD-92C4-2008FBECD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B4146765-4911-B8A2-0355-CFEF5B9485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17626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626A6B0-B24D-10C8-A1F1-3A7BC8EB05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A05818-5D07-D6A3-7DD6-101993DD6990}"/>
              </a:ext>
            </a:extLst>
          </p:cNvPr>
          <p:cNvSpPr>
            <a:spLocks noGrp="1"/>
          </p:cNvSpPr>
          <p:nvPr>
            <p:ph type="ctrTitle"/>
          </p:nvPr>
        </p:nvSpPr>
        <p:spPr>
          <a:xfrm>
            <a:off x="3924299" y="922232"/>
            <a:ext cx="7976756" cy="4030768"/>
          </a:xfrm>
        </p:spPr>
        <p:txBody>
          <a:bodyPr anchor="t" anchorCtr="0">
            <a:noAutofit/>
          </a:bodyPr>
          <a:lstStyle/>
          <a:p>
            <a:pPr algn="l">
              <a:lnSpc>
                <a:spcPct val="80000"/>
              </a:lnSpc>
            </a:pPr>
            <a:r>
              <a:rPr lang="en-US" sz="8000" b="1" kern="800" spc="-10" dirty="0">
                <a:solidFill>
                  <a:schemeClr val="bg1"/>
                </a:solidFill>
                <a:latin typeface="Arial Black" panose="020B0A04020102020204" pitchFamily="34" charset="0"/>
              </a:rPr>
              <a:t>Stalking</a:t>
            </a:r>
            <a:endParaRPr lang="en-US" sz="5400" b="1" kern="800" spc="-10" dirty="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10510982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C6D2C-649E-A400-7E19-9230028ED1B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C8A984B-B8BB-675F-E646-ED99F3857051}"/>
              </a:ext>
            </a:extLst>
          </p:cNvPr>
          <p:cNvSpPr txBox="1"/>
          <p:nvPr/>
        </p:nvSpPr>
        <p:spPr>
          <a:xfrm>
            <a:off x="331076" y="536028"/>
            <a:ext cx="11493062" cy="5693866"/>
          </a:xfrm>
          <a:prstGeom prst="rect">
            <a:avLst/>
          </a:prstGeom>
          <a:noFill/>
        </p:spPr>
        <p:txBody>
          <a:bodyPr wrap="square">
            <a:spAutoFit/>
          </a:bodyPr>
          <a:lstStyle/>
          <a:p>
            <a:pPr marL="0" marR="0"/>
            <a:r>
              <a:rPr lang="en-US" sz="2800" b="1" dirty="0">
                <a:effectLst/>
                <a:latin typeface="Arial" panose="020B0604020202020204" pitchFamily="34" charset="0"/>
                <a:ea typeface="Aptos" panose="020B0004020202020204" pitchFamily="34" charset="0"/>
                <a:cs typeface="Arial" panose="020B0604020202020204" pitchFamily="34" charset="0"/>
              </a:rPr>
              <a:t>Stalking</a:t>
            </a:r>
          </a:p>
          <a:p>
            <a:pPr marL="0" marR="0"/>
            <a:endParaRPr lang="en-US" sz="2800" b="1" dirty="0">
              <a:latin typeface="Arial" panose="020B0604020202020204" pitchFamily="34" charset="0"/>
              <a:ea typeface="Aptos" panose="020B0004020202020204" pitchFamily="34" charset="0"/>
              <a:cs typeface="Arial" panose="020B0604020202020204" pitchFamily="34" charset="0"/>
            </a:endParaRPr>
          </a:p>
          <a:p>
            <a:pPr marL="0" marR="0"/>
            <a:r>
              <a:rPr lang="en-US" sz="2800" b="1" dirty="0">
                <a:effectLst/>
                <a:latin typeface="Arial" panose="020B0604020202020204" pitchFamily="34" charset="0"/>
                <a:ea typeface="Aptos" panose="020B0004020202020204" pitchFamily="34" charset="0"/>
                <a:cs typeface="Arial" panose="020B0604020202020204" pitchFamily="34" charset="0"/>
              </a:rPr>
              <a:t>Scenario:</a:t>
            </a:r>
          </a:p>
          <a:p>
            <a:pPr marL="0" marR="0"/>
            <a:r>
              <a:rPr lang="en-US" sz="2800" dirty="0">
                <a:effectLst/>
                <a:latin typeface="Arial" panose="020B0604020202020204" pitchFamily="34" charset="0"/>
                <a:ea typeface="Aptos" panose="020B0004020202020204" pitchFamily="34" charset="0"/>
                <a:cs typeface="Arial" panose="020B0604020202020204" pitchFamily="34" charset="0"/>
              </a:rPr>
              <a:t>Emma and Ryan were acquaintances who met at a student club event early in the semester. While Emma was polite and engaged in casual conversation with Ryan, she did not show romantic interest. Over the following weeks, Ryan began to contact Emma regularly, sending her texts, messages on social media, and showing up at places she frequented on campus.</a:t>
            </a:r>
            <a:endParaRPr lang="en-US" sz="2400" dirty="0">
              <a:effectLst/>
              <a:latin typeface="Arial" panose="020B0604020202020204" pitchFamily="34" charset="0"/>
              <a:ea typeface="Aptos" panose="020B0004020202020204" pitchFamily="34" charset="0"/>
              <a:cs typeface="Arial" panose="020B0604020202020204" pitchFamily="34" charset="0"/>
            </a:endParaRPr>
          </a:p>
          <a:p>
            <a:pPr marL="0" marR="0"/>
            <a:r>
              <a:rPr lang="en-US" sz="2800" dirty="0">
                <a:effectLst/>
                <a:latin typeface="Arial" panose="020B0604020202020204" pitchFamily="34" charset="0"/>
                <a:ea typeface="Aptos" panose="020B0004020202020204" pitchFamily="34" charset="0"/>
                <a:cs typeface="Arial" panose="020B0604020202020204" pitchFamily="34" charset="0"/>
              </a:rPr>
              <a:t>Emma expressed to Ryan that she was not interested in a romantic relationship, but his behavior continued. After several incidents, including one where he waited for her outside a campus building where she had a class, Emma filed a formal complaint, alleging stalking.</a:t>
            </a:r>
            <a:endParaRPr lang="en-US" sz="2400" dirty="0">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4946224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573712" y="1163765"/>
            <a:ext cx="7976756" cy="5487757"/>
          </a:xfrm>
        </p:spPr>
        <p:txBody>
          <a:bodyPr anchor="t" anchorCtr="0">
            <a:noAutofit/>
          </a:bodyPr>
          <a:lstStyle/>
          <a:p>
            <a:pPr algn="l">
              <a:lnSpc>
                <a:spcPct val="80000"/>
              </a:lnSpc>
            </a:pPr>
            <a:r>
              <a:rPr lang="en-US" sz="13800" b="1" kern="800" spc="-10">
                <a:solidFill>
                  <a:schemeClr val="bg1"/>
                </a:solidFill>
                <a:latin typeface="Arial Black" panose="020B0A04020102020204" pitchFamily="34" charset="0"/>
              </a:rPr>
              <a:t>7%</a:t>
            </a:r>
            <a:br>
              <a:rPr lang="en-US" sz="13800" b="1" kern="800" spc="-10">
                <a:solidFill>
                  <a:schemeClr val="bg1"/>
                </a:solidFill>
                <a:latin typeface="Arial Black" panose="020B0A04020102020204" pitchFamily="34" charset="0"/>
              </a:rPr>
            </a:br>
            <a:r>
              <a:rPr lang="en-US" sz="13800" b="1" kern="800" spc="-10">
                <a:solidFill>
                  <a:schemeClr val="bg1"/>
                </a:solidFill>
                <a:latin typeface="Arial Black" panose="020B0A04020102020204" pitchFamily="34" charset="0"/>
              </a:rPr>
              <a:t>38%</a:t>
            </a:r>
            <a:br>
              <a:rPr lang="en-US" sz="13800" b="1" kern="800" spc="-10">
                <a:solidFill>
                  <a:schemeClr val="bg1"/>
                </a:solidFill>
                <a:latin typeface="Arial Black" panose="020B0A04020102020204" pitchFamily="34" charset="0"/>
              </a:rPr>
            </a:br>
            <a:r>
              <a:rPr lang="en-US" sz="13800" b="1" kern="800" spc="-10">
                <a:solidFill>
                  <a:schemeClr val="bg1"/>
                </a:solidFill>
                <a:latin typeface="Arial Black" panose="020B0A04020102020204" pitchFamily="34" charset="0"/>
              </a:rPr>
              <a:t>55%</a:t>
            </a:r>
            <a:endParaRPr lang="en-US" sz="8000" b="1" kern="800" spc="-1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37116369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368637" y="2431456"/>
            <a:ext cx="7976756" cy="5487757"/>
          </a:xfrm>
        </p:spPr>
        <p:txBody>
          <a:bodyPr anchor="t" anchorCtr="0">
            <a:noAutofit/>
          </a:bodyPr>
          <a:lstStyle/>
          <a:p>
            <a:pPr algn="l">
              <a:lnSpc>
                <a:spcPct val="80000"/>
              </a:lnSpc>
            </a:pPr>
            <a:r>
              <a:rPr lang="en-US" sz="13800" b="1" kern="800" spc="-10">
                <a:solidFill>
                  <a:schemeClr val="bg1"/>
                </a:solidFill>
                <a:latin typeface="Arial Black" panose="020B0A04020102020204" pitchFamily="34" charset="0"/>
              </a:rPr>
              <a:t>7%</a:t>
            </a:r>
            <a:br>
              <a:rPr lang="en-US" sz="13800" b="1" kern="800" spc="-10">
                <a:solidFill>
                  <a:schemeClr val="bg1"/>
                </a:solidFill>
                <a:latin typeface="Arial Black" panose="020B0A04020102020204" pitchFamily="34" charset="0"/>
              </a:rPr>
            </a:br>
            <a:endParaRPr lang="en-US" sz="8000" b="1" kern="800" spc="-1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37693905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A close-up of a white background&#10;&#10;Description automatically generated">
            <a:extLst>
              <a:ext uri="{FF2B5EF4-FFF2-40B4-BE49-F238E27FC236}">
                <a16:creationId xmlns:a16="http://schemas.microsoft.com/office/drawing/2014/main" id="{DC2AFEF1-4B91-631D-7DCC-AAE5E337C3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574" y="-969392"/>
            <a:ext cx="6838016" cy="9959194"/>
          </a:xfrm>
          <a:prstGeom prst="rect">
            <a:avLst/>
          </a:prstGeom>
          <a:effectLst>
            <a:softEdge rad="139700"/>
          </a:effectLst>
        </p:spPr>
      </p:pic>
      <p:sp>
        <p:nvSpPr>
          <p:cNvPr id="2" name="Title 1"/>
          <p:cNvSpPr>
            <a:spLocks noGrp="1"/>
          </p:cNvSpPr>
          <p:nvPr>
            <p:ph type="ctrTitle"/>
          </p:nvPr>
        </p:nvSpPr>
        <p:spPr>
          <a:xfrm>
            <a:off x="6510442" y="2848014"/>
            <a:ext cx="7976756" cy="4030768"/>
          </a:xfrm>
        </p:spPr>
        <p:txBody>
          <a:bodyPr anchor="t" anchorCtr="0">
            <a:noAutofit/>
          </a:bodyPr>
          <a:lstStyle/>
          <a:p>
            <a:pPr algn="l">
              <a:lnSpc>
                <a:spcPct val="80000"/>
              </a:lnSpc>
            </a:pPr>
            <a:r>
              <a:rPr lang="en-US" sz="13800" b="1" kern="800" spc="-10">
                <a:solidFill>
                  <a:schemeClr val="bg1"/>
                </a:solidFill>
                <a:latin typeface="Arial Black" panose="020B0A04020102020204" pitchFamily="34" charset="0"/>
              </a:rPr>
              <a:t>38%</a:t>
            </a:r>
          </a:p>
        </p:txBody>
      </p:sp>
    </p:spTree>
    <p:extLst>
      <p:ext uri="{BB962C8B-B14F-4D97-AF65-F5344CB8AC3E}">
        <p14:creationId xmlns:p14="http://schemas.microsoft.com/office/powerpoint/2010/main" val="38626555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A collage of a person's face&#10;&#10;Description automatically generated">
            <a:extLst>
              <a:ext uri="{FF2B5EF4-FFF2-40B4-BE49-F238E27FC236}">
                <a16:creationId xmlns:a16="http://schemas.microsoft.com/office/drawing/2014/main" id="{A01FAED8-C136-F7AD-7D39-501C186742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6425" y="-526247"/>
            <a:ext cx="14132934" cy="8843131"/>
          </a:xfrm>
          <a:prstGeom prst="rect">
            <a:avLst/>
          </a:prstGeom>
          <a:effectLst>
            <a:softEdge rad="165100"/>
          </a:effectLst>
        </p:spPr>
      </p:pic>
      <p:sp>
        <p:nvSpPr>
          <p:cNvPr id="2" name="Title 1"/>
          <p:cNvSpPr>
            <a:spLocks noGrp="1"/>
          </p:cNvSpPr>
          <p:nvPr>
            <p:ph type="ctrTitle"/>
          </p:nvPr>
        </p:nvSpPr>
        <p:spPr>
          <a:xfrm>
            <a:off x="6556509" y="2494723"/>
            <a:ext cx="7976756" cy="4030768"/>
          </a:xfrm>
        </p:spPr>
        <p:txBody>
          <a:bodyPr anchor="t" anchorCtr="0">
            <a:noAutofit/>
          </a:bodyPr>
          <a:lstStyle/>
          <a:p>
            <a:pPr algn="l">
              <a:lnSpc>
                <a:spcPct val="80000"/>
              </a:lnSpc>
            </a:pPr>
            <a:r>
              <a:rPr lang="en-US" sz="13800" b="1" kern="800" spc="-10">
                <a:solidFill>
                  <a:schemeClr val="bg1"/>
                </a:solidFill>
                <a:latin typeface="Arial Black" panose="020B0A04020102020204" pitchFamily="34" charset="0"/>
              </a:rPr>
              <a:t>55%</a:t>
            </a:r>
          </a:p>
        </p:txBody>
      </p:sp>
    </p:spTree>
    <p:extLst>
      <p:ext uri="{BB962C8B-B14F-4D97-AF65-F5344CB8AC3E}">
        <p14:creationId xmlns:p14="http://schemas.microsoft.com/office/powerpoint/2010/main" val="27897710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24299" y="922232"/>
            <a:ext cx="7976756" cy="4030768"/>
          </a:xfrm>
        </p:spPr>
        <p:txBody>
          <a:bodyPr anchor="t" anchorCtr="0">
            <a:noAutofit/>
          </a:bodyPr>
          <a:lstStyle/>
          <a:p>
            <a:pPr algn="l">
              <a:lnSpc>
                <a:spcPct val="80000"/>
              </a:lnSpc>
            </a:pPr>
            <a:r>
              <a:rPr lang="en-US" sz="9600" b="1" kern="800" spc="-10">
                <a:solidFill>
                  <a:schemeClr val="bg1"/>
                </a:solidFill>
                <a:latin typeface="Arial Black" panose="020B0A04020102020204" pitchFamily="34" charset="0"/>
              </a:rPr>
              <a:t>Video</a:t>
            </a:r>
            <a:br>
              <a:rPr lang="en-US" sz="9600" b="1" kern="800" spc="-10">
                <a:solidFill>
                  <a:schemeClr val="bg1"/>
                </a:solidFill>
                <a:latin typeface="Arial Black" panose="020B0A04020102020204" pitchFamily="34" charset="0"/>
              </a:rPr>
            </a:br>
            <a:endParaRPr lang="en-US" sz="5400" b="1" kern="800" spc="-1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28645615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24299" y="922232"/>
            <a:ext cx="7976756" cy="4030768"/>
          </a:xfrm>
        </p:spPr>
        <p:txBody>
          <a:bodyPr anchor="t" anchorCtr="0">
            <a:noAutofit/>
          </a:bodyPr>
          <a:lstStyle/>
          <a:p>
            <a:pPr algn="l">
              <a:lnSpc>
                <a:spcPct val="80000"/>
              </a:lnSpc>
            </a:pPr>
            <a:r>
              <a:rPr lang="en-US" sz="8000" b="1" kern="800" spc="-10">
                <a:solidFill>
                  <a:schemeClr val="bg1"/>
                </a:solidFill>
                <a:latin typeface="Arial Black" panose="020B0A04020102020204" pitchFamily="34" charset="0"/>
              </a:rPr>
              <a:t>Record Keeping</a:t>
            </a:r>
            <a:br>
              <a:rPr lang="en-US" sz="9600" b="1" kern="800" spc="-10">
                <a:solidFill>
                  <a:schemeClr val="bg1"/>
                </a:solidFill>
                <a:latin typeface="Arial Black" panose="020B0A04020102020204" pitchFamily="34" charset="0"/>
              </a:rPr>
            </a:br>
            <a:endParaRPr lang="en-US" sz="5400" b="1" kern="800" spc="-1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2477136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24299" y="922232"/>
            <a:ext cx="7976756" cy="4030768"/>
          </a:xfrm>
        </p:spPr>
        <p:txBody>
          <a:bodyPr anchor="t" anchorCtr="0">
            <a:noAutofit/>
          </a:bodyPr>
          <a:lstStyle/>
          <a:p>
            <a:pPr algn="l">
              <a:lnSpc>
                <a:spcPct val="80000"/>
              </a:lnSpc>
            </a:pPr>
            <a:r>
              <a:rPr lang="en-US" sz="8000" b="1" kern="800" spc="-10" dirty="0">
                <a:solidFill>
                  <a:schemeClr val="bg1"/>
                </a:solidFill>
                <a:latin typeface="Arial Black" panose="020B0A04020102020204" pitchFamily="34" charset="0"/>
              </a:rPr>
              <a:t>Consent - definition ?</a:t>
            </a:r>
            <a:br>
              <a:rPr lang="en-US" sz="9600" b="1" kern="800" spc="-10" dirty="0">
                <a:solidFill>
                  <a:schemeClr val="bg1"/>
                </a:solidFill>
                <a:latin typeface="Arial Black" panose="020B0A04020102020204" pitchFamily="34" charset="0"/>
              </a:rPr>
            </a:br>
            <a:endParaRPr lang="en-US" sz="5400" b="1" kern="800" spc="-10" dirty="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7450233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6C9EEAF-889C-DDEC-8628-347164C655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81BFAF-DADA-5164-57B5-050F1887910A}"/>
              </a:ext>
            </a:extLst>
          </p:cNvPr>
          <p:cNvSpPr>
            <a:spLocks noGrp="1"/>
          </p:cNvSpPr>
          <p:nvPr>
            <p:ph type="ctrTitle"/>
          </p:nvPr>
        </p:nvSpPr>
        <p:spPr>
          <a:xfrm>
            <a:off x="3924299" y="922232"/>
            <a:ext cx="7976756" cy="4030768"/>
          </a:xfrm>
        </p:spPr>
        <p:txBody>
          <a:bodyPr anchor="t" anchorCtr="0">
            <a:noAutofit/>
          </a:bodyPr>
          <a:lstStyle/>
          <a:p>
            <a:pPr algn="l">
              <a:lnSpc>
                <a:spcPct val="80000"/>
              </a:lnSpc>
            </a:pPr>
            <a:r>
              <a:rPr lang="en-US" sz="8000" b="1" kern="800" spc="-10">
                <a:solidFill>
                  <a:schemeClr val="bg1"/>
                </a:solidFill>
                <a:latin typeface="Arial Black" panose="020B0A04020102020204" pitchFamily="34" charset="0"/>
              </a:rPr>
              <a:t>Consent</a:t>
            </a:r>
            <a:br>
              <a:rPr lang="en-US" sz="9600" b="1" kern="800" spc="-10">
                <a:solidFill>
                  <a:schemeClr val="bg1"/>
                </a:solidFill>
                <a:latin typeface="Arial Black" panose="020B0A04020102020204" pitchFamily="34" charset="0"/>
              </a:rPr>
            </a:br>
            <a:endParaRPr lang="en-US" sz="5400" b="1" kern="800" spc="-1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18378190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24299" y="922231"/>
            <a:ext cx="7976756" cy="5434323"/>
          </a:xfrm>
        </p:spPr>
        <p:txBody>
          <a:bodyPr anchor="t" anchorCtr="0">
            <a:noAutofit/>
          </a:bodyPr>
          <a:lstStyle/>
          <a:p>
            <a:pPr algn="r">
              <a:lnSpc>
                <a:spcPct val="80000"/>
              </a:lnSpc>
            </a:pPr>
            <a:r>
              <a:rPr lang="en-US" sz="9600" b="1" kern="800" spc="-10">
                <a:solidFill>
                  <a:schemeClr val="bg1"/>
                </a:solidFill>
                <a:latin typeface="Arial Black"/>
              </a:rPr>
              <a:t>Key Elements of Consent</a:t>
            </a:r>
            <a:br>
              <a:rPr lang="en-US" sz="9600" b="1" kern="800" spc="-10">
                <a:latin typeface="Arial Black" panose="020B0A04020102020204" pitchFamily="34" charset="0"/>
              </a:rPr>
            </a:br>
            <a:br>
              <a:rPr lang="en-US" sz="34400" b="1" kern="800" spc="-10">
                <a:latin typeface="Arial Black" panose="020B0A04020102020204" pitchFamily="34" charset="0"/>
              </a:rPr>
            </a:br>
            <a:br>
              <a:rPr lang="en-US" sz="9600" b="1" kern="800" spc="-10">
                <a:latin typeface="Arial Black" panose="020B0A04020102020204" pitchFamily="34" charset="0"/>
              </a:rPr>
            </a:br>
            <a:endParaRPr lang="en-US" sz="5400" b="1" kern="800" spc="-1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37696500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4C743B3-2EB5-CFC0-63BA-48AD9544C2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756773-C14F-2B12-CB8C-48A42773C20B}"/>
              </a:ext>
            </a:extLst>
          </p:cNvPr>
          <p:cNvSpPr>
            <a:spLocks noGrp="1"/>
          </p:cNvSpPr>
          <p:nvPr>
            <p:ph type="ctrTitle"/>
          </p:nvPr>
        </p:nvSpPr>
        <p:spPr>
          <a:xfrm>
            <a:off x="3924299" y="922231"/>
            <a:ext cx="7976756" cy="5434323"/>
          </a:xfrm>
        </p:spPr>
        <p:txBody>
          <a:bodyPr anchor="t" anchorCtr="0">
            <a:noAutofit/>
          </a:bodyPr>
          <a:lstStyle/>
          <a:p>
            <a:pPr algn="l">
              <a:lnSpc>
                <a:spcPct val="80000"/>
              </a:lnSpc>
            </a:pPr>
            <a:r>
              <a:rPr lang="en-US" sz="11500" b="1" kern="800" spc="-10" dirty="0">
                <a:solidFill>
                  <a:schemeClr val="bg1"/>
                </a:solidFill>
                <a:latin typeface="Arial Black"/>
              </a:rPr>
              <a:t>You do You</a:t>
            </a:r>
            <a:br>
              <a:rPr lang="en-US" sz="34400" b="1" kern="800" spc="-10" dirty="0">
                <a:latin typeface="Arial Black" panose="020B0A04020102020204" pitchFamily="34" charset="0"/>
              </a:rPr>
            </a:br>
            <a:br>
              <a:rPr lang="en-US" sz="34400" b="1" kern="800" spc="-10" dirty="0">
                <a:latin typeface="Arial Black" panose="020B0A04020102020204" pitchFamily="34" charset="0"/>
              </a:rPr>
            </a:br>
            <a:br>
              <a:rPr lang="en-US" sz="9600" b="1" kern="800" spc="-10" dirty="0">
                <a:latin typeface="Arial Black" panose="020B0A04020102020204" pitchFamily="34" charset="0"/>
              </a:rPr>
            </a:br>
            <a:endParaRPr lang="en-US" sz="5400" b="1" kern="800" spc="-10" dirty="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37221284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E6F87AC-5A10-E414-A5BA-FD3A9A89A4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31564E-978B-1A31-A061-956D5EAD60FA}"/>
              </a:ext>
            </a:extLst>
          </p:cNvPr>
          <p:cNvSpPr>
            <a:spLocks noGrp="1"/>
          </p:cNvSpPr>
          <p:nvPr>
            <p:ph type="ctrTitle"/>
          </p:nvPr>
        </p:nvSpPr>
        <p:spPr>
          <a:xfrm>
            <a:off x="3924299" y="922231"/>
            <a:ext cx="7976756" cy="5434323"/>
          </a:xfrm>
        </p:spPr>
        <p:txBody>
          <a:bodyPr anchor="t" anchorCtr="0">
            <a:noAutofit/>
          </a:bodyPr>
          <a:lstStyle/>
          <a:p>
            <a:pPr algn="l">
              <a:lnSpc>
                <a:spcPct val="80000"/>
              </a:lnSpc>
            </a:pPr>
            <a:r>
              <a:rPr lang="en-US" sz="11500" b="1" kern="800" spc="-10" dirty="0">
                <a:solidFill>
                  <a:schemeClr val="bg1"/>
                </a:solidFill>
                <a:latin typeface="Arial Black"/>
              </a:rPr>
              <a:t>In the Know </a:t>
            </a:r>
            <a:br>
              <a:rPr lang="en-US" sz="34400" b="1" kern="800" spc="-10" dirty="0">
                <a:latin typeface="Arial Black" panose="020B0A04020102020204" pitchFamily="34" charset="0"/>
              </a:rPr>
            </a:br>
            <a:br>
              <a:rPr lang="en-US" sz="34400" b="1" kern="800" spc="-10" dirty="0">
                <a:latin typeface="Arial Black" panose="020B0A04020102020204" pitchFamily="34" charset="0"/>
              </a:rPr>
            </a:br>
            <a:br>
              <a:rPr lang="en-US" sz="9600" b="1" kern="800" spc="-10" dirty="0">
                <a:latin typeface="Arial Black" panose="020B0A04020102020204" pitchFamily="34" charset="0"/>
              </a:rPr>
            </a:br>
            <a:endParaRPr lang="en-US" sz="5400" b="1" kern="800" spc="-10" dirty="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42097539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EA555B9-C31D-35B6-7320-0C229A585E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B04B2D-4CF7-BDFA-7702-8213A0F02768}"/>
              </a:ext>
            </a:extLst>
          </p:cNvPr>
          <p:cNvSpPr>
            <a:spLocks noGrp="1"/>
          </p:cNvSpPr>
          <p:nvPr>
            <p:ph type="ctrTitle"/>
          </p:nvPr>
        </p:nvSpPr>
        <p:spPr>
          <a:xfrm>
            <a:off x="3924299" y="922231"/>
            <a:ext cx="7976756" cy="5434323"/>
          </a:xfrm>
        </p:spPr>
        <p:txBody>
          <a:bodyPr anchor="t" anchorCtr="0">
            <a:noAutofit/>
          </a:bodyPr>
          <a:lstStyle/>
          <a:p>
            <a:pPr algn="l">
              <a:lnSpc>
                <a:spcPct val="80000"/>
              </a:lnSpc>
            </a:pPr>
            <a:r>
              <a:rPr lang="en-US" sz="8000" b="1" kern="800" spc="-10" dirty="0">
                <a:solidFill>
                  <a:schemeClr val="bg1"/>
                </a:solidFill>
                <a:latin typeface="Arial Black"/>
              </a:rPr>
              <a:t>No Room for Doubt</a:t>
            </a:r>
            <a:br>
              <a:rPr lang="en-US" sz="8000" b="1" kern="800" spc="-10" dirty="0">
                <a:latin typeface="Arial Black" panose="020B0A04020102020204" pitchFamily="34" charset="0"/>
              </a:rPr>
            </a:br>
            <a:br>
              <a:rPr lang="en-US" sz="34400" b="1" kern="800" spc="-10" dirty="0">
                <a:latin typeface="Arial Black" panose="020B0A04020102020204" pitchFamily="34" charset="0"/>
              </a:rPr>
            </a:br>
            <a:br>
              <a:rPr lang="en-US" sz="9600" b="1" kern="800" spc="-10" dirty="0">
                <a:latin typeface="Arial Black" panose="020B0A04020102020204" pitchFamily="34" charset="0"/>
              </a:rPr>
            </a:br>
            <a:endParaRPr lang="en-US" sz="5400" b="1" kern="800" spc="-10" dirty="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94193258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15B43E9-5396-DEE5-B78C-F48B5F53A0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A54FCC-0327-ABA5-12D6-9961F06C97C9}"/>
              </a:ext>
            </a:extLst>
          </p:cNvPr>
          <p:cNvSpPr>
            <a:spLocks noGrp="1"/>
          </p:cNvSpPr>
          <p:nvPr>
            <p:ph type="ctrTitle"/>
          </p:nvPr>
        </p:nvSpPr>
        <p:spPr>
          <a:xfrm>
            <a:off x="3924299" y="922231"/>
            <a:ext cx="7976756" cy="5434323"/>
          </a:xfrm>
        </p:spPr>
        <p:txBody>
          <a:bodyPr anchor="t" anchorCtr="0">
            <a:noAutofit/>
          </a:bodyPr>
          <a:lstStyle/>
          <a:p>
            <a:pPr algn="l">
              <a:lnSpc>
                <a:spcPct val="80000"/>
              </a:lnSpc>
            </a:pPr>
            <a:r>
              <a:rPr lang="en-US" sz="8000" b="1" kern="800" spc="-10" dirty="0">
                <a:solidFill>
                  <a:schemeClr val="bg1"/>
                </a:solidFill>
                <a:latin typeface="Arial Black"/>
              </a:rPr>
              <a:t>Fluid and Flexible</a:t>
            </a:r>
            <a:br>
              <a:rPr lang="en-US" sz="8000" b="1" kern="800" spc="-10" dirty="0">
                <a:latin typeface="Arial Black" panose="020B0A04020102020204" pitchFamily="34" charset="0"/>
              </a:rPr>
            </a:br>
            <a:br>
              <a:rPr lang="en-US" sz="34400" b="1" kern="800" spc="-10" dirty="0">
                <a:latin typeface="Arial Black" panose="020B0A04020102020204" pitchFamily="34" charset="0"/>
              </a:rPr>
            </a:br>
            <a:br>
              <a:rPr lang="en-US" sz="9600" b="1" kern="800" spc="-10" dirty="0">
                <a:latin typeface="Arial Black" panose="020B0A04020102020204" pitchFamily="34" charset="0"/>
              </a:rPr>
            </a:br>
            <a:endParaRPr lang="en-US" sz="5400" b="1" kern="800" spc="-10" dirty="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28843761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34D498A-956B-9DD5-E387-CE58B14545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2398FE-1B25-9B63-AE61-FA2E9321DC9B}"/>
              </a:ext>
            </a:extLst>
          </p:cNvPr>
          <p:cNvSpPr>
            <a:spLocks noGrp="1"/>
          </p:cNvSpPr>
          <p:nvPr>
            <p:ph type="ctrTitle"/>
          </p:nvPr>
        </p:nvSpPr>
        <p:spPr>
          <a:xfrm>
            <a:off x="3924299" y="922231"/>
            <a:ext cx="7976756" cy="5434323"/>
          </a:xfrm>
        </p:spPr>
        <p:txBody>
          <a:bodyPr anchor="t" anchorCtr="0">
            <a:noAutofit/>
          </a:bodyPr>
          <a:lstStyle/>
          <a:p>
            <a:pPr algn="r">
              <a:lnSpc>
                <a:spcPct val="80000"/>
              </a:lnSpc>
            </a:pPr>
            <a:r>
              <a:rPr lang="en-US" sz="8800" b="1" kern="800" spc="-10">
                <a:solidFill>
                  <a:schemeClr val="bg1"/>
                </a:solidFill>
                <a:latin typeface="Arial Black"/>
              </a:rPr>
              <a:t>Capacity to Consent</a:t>
            </a:r>
            <a:br>
              <a:rPr lang="en-US" sz="8800" b="1" kern="800" spc="-10">
                <a:latin typeface="Arial Black" panose="020B0A04020102020204" pitchFamily="34" charset="0"/>
              </a:rPr>
            </a:br>
            <a:br>
              <a:rPr lang="en-US" sz="34400" b="1" kern="800" spc="-10">
                <a:latin typeface="Arial Black" panose="020B0A04020102020204" pitchFamily="34" charset="0"/>
              </a:rPr>
            </a:br>
            <a:br>
              <a:rPr lang="en-US" sz="9600" b="1" kern="800" spc="-10">
                <a:latin typeface="Arial Black" panose="020B0A04020102020204" pitchFamily="34" charset="0"/>
              </a:rPr>
            </a:br>
            <a:endParaRPr lang="en-US" sz="5400" b="1" kern="800" spc="-1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24035830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24299" y="922232"/>
            <a:ext cx="7976756" cy="4030768"/>
          </a:xfrm>
        </p:spPr>
        <p:txBody>
          <a:bodyPr anchor="t" anchorCtr="0">
            <a:noAutofit/>
          </a:bodyPr>
          <a:lstStyle/>
          <a:p>
            <a:pPr algn="l">
              <a:lnSpc>
                <a:spcPct val="80000"/>
              </a:lnSpc>
            </a:pPr>
            <a:r>
              <a:rPr lang="en-US" sz="8000" b="1" kern="800" spc="-10">
                <a:solidFill>
                  <a:schemeClr val="bg1"/>
                </a:solidFill>
                <a:latin typeface="Arial Black" panose="020B0A04020102020204" pitchFamily="34" charset="0"/>
              </a:rPr>
              <a:t>Capacity</a:t>
            </a:r>
            <a:br>
              <a:rPr lang="en-US" sz="9600" b="1" kern="800" spc="-10">
                <a:solidFill>
                  <a:schemeClr val="bg1"/>
                </a:solidFill>
                <a:latin typeface="Arial Black" panose="020B0A04020102020204" pitchFamily="34" charset="0"/>
              </a:rPr>
            </a:br>
            <a:endParaRPr lang="en-US" sz="5400" b="1" kern="800" spc="-1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30037379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32E942E-4F3F-5518-DCDF-3ED8088CFE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15BA27-428C-BF5C-58A0-4F92D6542BCD}"/>
              </a:ext>
            </a:extLst>
          </p:cNvPr>
          <p:cNvSpPr>
            <a:spLocks noGrp="1"/>
          </p:cNvSpPr>
          <p:nvPr>
            <p:ph type="ctrTitle"/>
          </p:nvPr>
        </p:nvSpPr>
        <p:spPr>
          <a:xfrm>
            <a:off x="2786743" y="1190171"/>
            <a:ext cx="8345714" cy="4470400"/>
          </a:xfrm>
        </p:spPr>
        <p:txBody>
          <a:bodyPr anchor="t" anchorCtr="0">
            <a:noAutofit/>
          </a:bodyPr>
          <a:lstStyle/>
          <a:p>
            <a:pPr algn="l">
              <a:lnSpc>
                <a:spcPct val="80000"/>
              </a:lnSpc>
            </a:pPr>
            <a:r>
              <a:rPr lang="en-US" sz="8800" b="1" kern="800" spc="-10" dirty="0">
                <a:solidFill>
                  <a:schemeClr val="bg1"/>
                </a:solidFill>
                <a:latin typeface="Arial Black" panose="020B0A04020102020204" pitchFamily="34" charset="0"/>
              </a:rPr>
              <a:t>Banter </a:t>
            </a:r>
            <a:br>
              <a:rPr lang="en-US" sz="8800" b="1" kern="800" spc="-10" dirty="0">
                <a:solidFill>
                  <a:schemeClr val="bg1"/>
                </a:solidFill>
                <a:latin typeface="Arial Black" panose="020B0A04020102020204" pitchFamily="34" charset="0"/>
              </a:rPr>
            </a:br>
            <a:r>
              <a:rPr lang="en-US" sz="8800" b="1" kern="800" spc="-10" dirty="0">
                <a:solidFill>
                  <a:schemeClr val="bg1"/>
                </a:solidFill>
                <a:latin typeface="Arial Black" panose="020B0A04020102020204" pitchFamily="34" charset="0"/>
              </a:rPr>
              <a:t>Bomb</a:t>
            </a:r>
            <a:endParaRPr lang="en-US" sz="4800" b="1" kern="800" spc="-10" dirty="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24781412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 up of a lion's face&#10;&#10;Description automatically generated">
            <a:extLst>
              <a:ext uri="{FF2B5EF4-FFF2-40B4-BE49-F238E27FC236}">
                <a16:creationId xmlns:a16="http://schemas.microsoft.com/office/drawing/2014/main" id="{36BEC8E8-B434-3C4F-9E2B-2B981985E5D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524" t="9091" r="13795" b="-1"/>
          <a:stretch/>
        </p:blipFill>
        <p:spPr>
          <a:xfrm>
            <a:off x="3523488" y="10"/>
            <a:ext cx="8668512" cy="6857990"/>
          </a:xfrm>
          <a:prstGeom prst="rect">
            <a:avLst/>
          </a:prstGeom>
        </p:spPr>
      </p:pic>
      <p:sp>
        <p:nvSpPr>
          <p:cNvPr id="18" name="Rectangle 17">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7981" y="1122363"/>
            <a:ext cx="4197258" cy="3204134"/>
          </a:xfrm>
        </p:spPr>
        <p:txBody>
          <a:bodyPr anchor="b" anchorCtr="0">
            <a:normAutofit/>
          </a:bodyPr>
          <a:lstStyle/>
          <a:p>
            <a:pPr algn="l"/>
            <a:r>
              <a:rPr lang="en-US" b="1" kern="800" spc="-10">
                <a:solidFill>
                  <a:schemeClr val="bg1"/>
                </a:solidFill>
                <a:latin typeface="Arial Black" panose="020B0A04020102020204" pitchFamily="34" charset="0"/>
              </a:rPr>
              <a:t>Predation</a:t>
            </a:r>
            <a:br>
              <a:rPr lang="en-US" sz="4800" b="1" kern="800" spc="-10">
                <a:solidFill>
                  <a:schemeClr val="bg1"/>
                </a:solidFill>
                <a:latin typeface="Arial Black" panose="020B0A04020102020204" pitchFamily="34" charset="0"/>
              </a:rPr>
            </a:br>
            <a:endParaRPr lang="en-US" sz="4800" b="1" kern="800" spc="-10">
              <a:solidFill>
                <a:schemeClr val="bg1"/>
              </a:solidFill>
              <a:latin typeface="Arial Black" panose="020B0A04020102020204" pitchFamily="34" charset="0"/>
            </a:endParaRPr>
          </a:p>
        </p:txBody>
      </p:sp>
      <p:sp>
        <p:nvSpPr>
          <p:cNvPr id="20" name="Rectangle 19">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2" name="Rectangle 21">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28942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51ECDB6-3DAA-9D8B-AD09-BB4CD5BD1199}"/>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E433265-4F43-80B0-7B66-9A76AB2F78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child holding a baseball bat&#10;&#10;Description automatically generated">
            <a:extLst>
              <a:ext uri="{FF2B5EF4-FFF2-40B4-BE49-F238E27FC236}">
                <a16:creationId xmlns:a16="http://schemas.microsoft.com/office/drawing/2014/main" id="{21238197-6B2A-8A8F-6BC3-C2857EAC254F}"/>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4000"/>
                    </a14:imgEffect>
                  </a14:imgLayer>
                </a14:imgProps>
              </a:ext>
              <a:ext uri="{28A0092B-C50C-407E-A947-70E740481C1C}">
                <a14:useLocalDpi xmlns:a14="http://schemas.microsoft.com/office/drawing/2010/main" val="0"/>
              </a:ext>
            </a:extLst>
          </a:blip>
          <a:srcRect t="3733" r="3658" b="20047"/>
          <a:stretch/>
        </p:blipFill>
        <p:spPr>
          <a:xfrm>
            <a:off x="4055254" y="-268583"/>
            <a:ext cx="8871852" cy="7547923"/>
          </a:xfrm>
          <a:prstGeom prst="rect">
            <a:avLst/>
          </a:prstGeom>
          <a:effectLst>
            <a:softEdge rad="304800"/>
          </a:effectLst>
        </p:spPr>
      </p:pic>
      <p:sp>
        <p:nvSpPr>
          <p:cNvPr id="13" name="Rectangle 12">
            <a:extLst>
              <a:ext uri="{FF2B5EF4-FFF2-40B4-BE49-F238E27FC236}">
                <a16:creationId xmlns:a16="http://schemas.microsoft.com/office/drawing/2014/main" id="{C811B532-293B-4FCA-6AC9-AADFC0CBF8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1875E9-17C2-77CD-C02B-EC3B5D94B606}"/>
              </a:ext>
            </a:extLst>
          </p:cNvPr>
          <p:cNvSpPr>
            <a:spLocks noGrp="1"/>
          </p:cNvSpPr>
          <p:nvPr>
            <p:ph type="ctrTitle"/>
          </p:nvPr>
        </p:nvSpPr>
        <p:spPr>
          <a:xfrm>
            <a:off x="477981" y="1122363"/>
            <a:ext cx="4667760" cy="3204134"/>
          </a:xfrm>
        </p:spPr>
        <p:txBody>
          <a:bodyPr anchor="b" anchorCtr="0">
            <a:normAutofit/>
          </a:bodyPr>
          <a:lstStyle/>
          <a:p>
            <a:pPr algn="l"/>
            <a:r>
              <a:rPr lang="en-US" sz="7200" b="1" kern="800" spc="-10">
                <a:solidFill>
                  <a:schemeClr val="bg1"/>
                </a:solidFill>
                <a:latin typeface="Arial Black" panose="020B0A04020102020204" pitchFamily="34" charset="0"/>
              </a:rPr>
              <a:t>Let’s </a:t>
            </a:r>
            <a:br>
              <a:rPr lang="en-US" sz="7200" b="1" kern="800" spc="-10">
                <a:solidFill>
                  <a:schemeClr val="bg1"/>
                </a:solidFill>
                <a:latin typeface="Arial Black" panose="020B0A04020102020204" pitchFamily="34" charset="0"/>
              </a:rPr>
            </a:br>
            <a:r>
              <a:rPr lang="en-US" sz="7200" b="1" kern="800" spc="-10">
                <a:solidFill>
                  <a:schemeClr val="bg1"/>
                </a:solidFill>
                <a:latin typeface="Arial Black" panose="020B0A04020102020204" pitchFamily="34" charset="0"/>
              </a:rPr>
              <a:t>Practice</a:t>
            </a:r>
            <a:br>
              <a:rPr lang="en-US" sz="5400" b="1" kern="800" spc="-10">
                <a:solidFill>
                  <a:schemeClr val="bg1"/>
                </a:solidFill>
                <a:latin typeface="Arial Black" panose="020B0A04020102020204" pitchFamily="34" charset="0"/>
              </a:rPr>
            </a:br>
            <a:endParaRPr lang="en-US" sz="5400" b="1" kern="800" spc="-10">
              <a:solidFill>
                <a:schemeClr val="bg1"/>
              </a:solidFill>
              <a:latin typeface="Arial Black" panose="020B0A04020102020204" pitchFamily="34" charset="0"/>
            </a:endParaRPr>
          </a:p>
        </p:txBody>
      </p:sp>
      <p:sp>
        <p:nvSpPr>
          <p:cNvPr id="15" name="Rectangle 14">
            <a:extLst>
              <a:ext uri="{FF2B5EF4-FFF2-40B4-BE49-F238E27FC236}">
                <a16:creationId xmlns:a16="http://schemas.microsoft.com/office/drawing/2014/main" id="{4F70DE87-27B0-6199-B513-0ACFDC9E2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24D3E7BA-8AD5-9AAF-27E3-954162BF6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4673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BE62661-369C-CE88-B34F-DEE86EC89D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17596A-3B60-CC1C-AC29-BA54F987A1CE}"/>
              </a:ext>
            </a:extLst>
          </p:cNvPr>
          <p:cNvSpPr>
            <a:spLocks noGrp="1"/>
          </p:cNvSpPr>
          <p:nvPr>
            <p:ph type="ctrTitle"/>
          </p:nvPr>
        </p:nvSpPr>
        <p:spPr>
          <a:xfrm>
            <a:off x="3924299" y="922232"/>
            <a:ext cx="7976756" cy="4030768"/>
          </a:xfrm>
        </p:spPr>
        <p:txBody>
          <a:bodyPr anchor="t" anchorCtr="0">
            <a:noAutofit/>
          </a:bodyPr>
          <a:lstStyle/>
          <a:p>
            <a:pPr algn="l">
              <a:lnSpc>
                <a:spcPct val="80000"/>
              </a:lnSpc>
            </a:pPr>
            <a:r>
              <a:rPr lang="en-US" sz="8000" b="1" kern="800" spc="-10">
                <a:solidFill>
                  <a:schemeClr val="bg1"/>
                </a:solidFill>
                <a:latin typeface="Arial Black" panose="020B0A04020102020204" pitchFamily="34" charset="0"/>
              </a:rPr>
              <a:t>Alcohol and other Drugs</a:t>
            </a:r>
            <a:br>
              <a:rPr lang="en-US" sz="9600" b="1" kern="800" spc="-10">
                <a:solidFill>
                  <a:schemeClr val="bg1"/>
                </a:solidFill>
                <a:latin typeface="Arial Black" panose="020B0A04020102020204" pitchFamily="34" charset="0"/>
              </a:rPr>
            </a:br>
            <a:endParaRPr lang="en-US" sz="5400" b="1" kern="800" spc="-1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38011647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BE62661-369C-CE88-B34F-DEE86EC89D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17596A-3B60-CC1C-AC29-BA54F987A1CE}"/>
              </a:ext>
            </a:extLst>
          </p:cNvPr>
          <p:cNvSpPr>
            <a:spLocks noGrp="1"/>
          </p:cNvSpPr>
          <p:nvPr>
            <p:ph type="ctrTitle"/>
          </p:nvPr>
        </p:nvSpPr>
        <p:spPr>
          <a:xfrm>
            <a:off x="3924299" y="922232"/>
            <a:ext cx="7976756" cy="4030768"/>
          </a:xfrm>
        </p:spPr>
        <p:txBody>
          <a:bodyPr anchor="t" anchorCtr="0">
            <a:noAutofit/>
          </a:bodyPr>
          <a:lstStyle/>
          <a:p>
            <a:pPr algn="l">
              <a:lnSpc>
                <a:spcPct val="80000"/>
              </a:lnSpc>
            </a:pPr>
            <a:r>
              <a:rPr lang="en-US" sz="8000" b="1" kern="800" spc="-10">
                <a:solidFill>
                  <a:schemeClr val="bg1"/>
                </a:solidFill>
                <a:latin typeface="Arial Black" panose="020B0A04020102020204" pitchFamily="34" charset="0"/>
              </a:rPr>
              <a:t>Black out Drunk</a:t>
            </a:r>
            <a:br>
              <a:rPr lang="en-US" sz="9600" b="1" kern="800" spc="-10">
                <a:solidFill>
                  <a:schemeClr val="bg1"/>
                </a:solidFill>
                <a:latin typeface="Arial Black" panose="020B0A04020102020204" pitchFamily="34" charset="0"/>
              </a:rPr>
            </a:br>
            <a:endParaRPr lang="en-US" sz="5400" b="1" kern="800" spc="-10">
              <a:solidFill>
                <a:schemeClr val="tx1">
                  <a:lumMod val="75000"/>
                  <a:lumOff val="25000"/>
                </a:schemeClr>
              </a:solidFill>
              <a:latin typeface="Arial Black" panose="020B0A04020102020204" pitchFamily="34" charset="0"/>
            </a:endParaRPr>
          </a:p>
        </p:txBody>
      </p:sp>
    </p:spTree>
    <p:extLst>
      <p:ext uri="{BB962C8B-B14F-4D97-AF65-F5344CB8AC3E}">
        <p14:creationId xmlns:p14="http://schemas.microsoft.com/office/powerpoint/2010/main" val="247499180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93ED8E5-206E-E52D-7495-1D4DB5FF9D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E81D7C-46CE-5059-FB58-92798DBFC60F}"/>
              </a:ext>
            </a:extLst>
          </p:cNvPr>
          <p:cNvSpPr>
            <a:spLocks noGrp="1"/>
          </p:cNvSpPr>
          <p:nvPr>
            <p:ph type="ctrTitle"/>
          </p:nvPr>
        </p:nvSpPr>
        <p:spPr>
          <a:xfrm>
            <a:off x="5916118" y="3063841"/>
            <a:ext cx="7976756" cy="4030768"/>
          </a:xfrm>
        </p:spPr>
        <p:txBody>
          <a:bodyPr anchor="t" anchorCtr="0">
            <a:noAutofit/>
          </a:bodyPr>
          <a:lstStyle/>
          <a:p>
            <a:pPr algn="l">
              <a:lnSpc>
                <a:spcPct val="80000"/>
              </a:lnSpc>
            </a:pPr>
            <a:r>
              <a:rPr lang="en-US" sz="6600" b="1" kern="800" spc="-10" dirty="0">
                <a:solidFill>
                  <a:schemeClr val="bg1"/>
                </a:solidFill>
                <a:latin typeface="Arial Black" panose="020B0A04020102020204" pitchFamily="34" charset="0"/>
              </a:rPr>
              <a:t>Environment</a:t>
            </a:r>
            <a:br>
              <a:rPr lang="en-US" sz="9600" b="1" kern="800" spc="-10" dirty="0">
                <a:solidFill>
                  <a:schemeClr val="bg1"/>
                </a:solidFill>
                <a:latin typeface="Arial Black" panose="020B0A04020102020204" pitchFamily="34" charset="0"/>
              </a:rPr>
            </a:br>
            <a:endParaRPr lang="en-US" sz="5400" b="1" kern="800" spc="-10" dirty="0">
              <a:solidFill>
                <a:schemeClr val="tx1">
                  <a:lumMod val="75000"/>
                  <a:lumOff val="25000"/>
                </a:schemeClr>
              </a:solidFill>
              <a:latin typeface="Arial Black" panose="020B0A04020102020204" pitchFamily="34" charset="0"/>
            </a:endParaRPr>
          </a:p>
        </p:txBody>
      </p:sp>
      <p:pic>
        <p:nvPicPr>
          <p:cNvPr id="4" name="Picture 3" descr="A close-up of a person's hands tied together&#10;&#10;Description automatically generated">
            <a:extLst>
              <a:ext uri="{FF2B5EF4-FFF2-40B4-BE49-F238E27FC236}">
                <a16:creationId xmlns:a16="http://schemas.microsoft.com/office/drawing/2014/main" id="{E1DEC72D-12E5-578D-141E-341061D37163}"/>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 uri="{28A0092B-C50C-407E-A947-70E740481C1C}">
                <a14:useLocalDpi xmlns:a14="http://schemas.microsoft.com/office/drawing/2010/main" val="0"/>
              </a:ext>
            </a:extLst>
          </a:blip>
          <a:stretch>
            <a:fillRect/>
          </a:stretch>
        </p:blipFill>
        <p:spPr>
          <a:xfrm>
            <a:off x="-555813" y="0"/>
            <a:ext cx="6131859" cy="7566212"/>
          </a:xfrm>
          <a:prstGeom prst="rect">
            <a:avLst/>
          </a:prstGeom>
        </p:spPr>
      </p:pic>
    </p:spTree>
    <p:extLst>
      <p:ext uri="{BB962C8B-B14F-4D97-AF65-F5344CB8AC3E}">
        <p14:creationId xmlns:p14="http://schemas.microsoft.com/office/powerpoint/2010/main" val="19195957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BB632D8-B442-BD65-E3F6-06C9192665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8753A1-A2E0-7487-1BF5-E09195DCBE29}"/>
              </a:ext>
            </a:extLst>
          </p:cNvPr>
          <p:cNvSpPr>
            <a:spLocks noGrp="1"/>
          </p:cNvSpPr>
          <p:nvPr>
            <p:ph type="ctrTitle"/>
          </p:nvPr>
        </p:nvSpPr>
        <p:spPr>
          <a:xfrm>
            <a:off x="6096000" y="3933270"/>
            <a:ext cx="7976756" cy="4030768"/>
          </a:xfrm>
        </p:spPr>
        <p:txBody>
          <a:bodyPr anchor="t" anchorCtr="0">
            <a:noAutofit/>
          </a:bodyPr>
          <a:lstStyle/>
          <a:p>
            <a:pPr algn="l">
              <a:lnSpc>
                <a:spcPct val="80000"/>
              </a:lnSpc>
            </a:pPr>
            <a:r>
              <a:rPr lang="en-US" sz="7200" b="1" kern="800" spc="-10" dirty="0">
                <a:solidFill>
                  <a:schemeClr val="bg1"/>
                </a:solidFill>
                <a:latin typeface="Arial Black" panose="020B0A04020102020204" pitchFamily="34" charset="0"/>
              </a:rPr>
              <a:t>Interview Techniques</a:t>
            </a:r>
            <a:br>
              <a:rPr lang="en-US" sz="9600" b="1" kern="800" spc="-10" dirty="0">
                <a:solidFill>
                  <a:schemeClr val="bg1"/>
                </a:solidFill>
                <a:latin typeface="Arial Black" panose="020B0A04020102020204" pitchFamily="34" charset="0"/>
              </a:rPr>
            </a:br>
            <a:endParaRPr lang="en-US" sz="5400" b="1" kern="800" spc="-10" dirty="0">
              <a:solidFill>
                <a:schemeClr val="tx1">
                  <a:lumMod val="75000"/>
                  <a:lumOff val="25000"/>
                </a:schemeClr>
              </a:solidFill>
              <a:latin typeface="Arial Black" panose="020B0A04020102020204" pitchFamily="34" charset="0"/>
            </a:endParaRPr>
          </a:p>
        </p:txBody>
      </p:sp>
      <p:pic>
        <p:nvPicPr>
          <p:cNvPr id="4" name="Picture 3" descr="A close-up of a person's hands tied together&#10;&#10;Description automatically generated">
            <a:extLst>
              <a:ext uri="{FF2B5EF4-FFF2-40B4-BE49-F238E27FC236}">
                <a16:creationId xmlns:a16="http://schemas.microsoft.com/office/drawing/2014/main" id="{B24138BA-8A08-4C2F-4D46-D79EF864B9BA}"/>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 uri="{28A0092B-C50C-407E-A947-70E740481C1C}">
                <a14:useLocalDpi xmlns:a14="http://schemas.microsoft.com/office/drawing/2010/main" val="0"/>
              </a:ext>
            </a:extLst>
          </a:blip>
          <a:stretch>
            <a:fillRect/>
          </a:stretch>
        </p:blipFill>
        <p:spPr>
          <a:xfrm>
            <a:off x="-555813" y="0"/>
            <a:ext cx="6131859" cy="7566212"/>
          </a:xfrm>
          <a:prstGeom prst="rect">
            <a:avLst/>
          </a:prstGeom>
        </p:spPr>
      </p:pic>
    </p:spTree>
    <p:extLst>
      <p:ext uri="{BB962C8B-B14F-4D97-AF65-F5344CB8AC3E}">
        <p14:creationId xmlns:p14="http://schemas.microsoft.com/office/powerpoint/2010/main" val="411109502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3FCD962-90A0-3069-647D-7991096B80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FAA99A-78C3-77E5-6316-BDEACDD76A1F}"/>
              </a:ext>
            </a:extLst>
          </p:cNvPr>
          <p:cNvSpPr>
            <a:spLocks noGrp="1"/>
          </p:cNvSpPr>
          <p:nvPr>
            <p:ph type="ctrTitle"/>
          </p:nvPr>
        </p:nvSpPr>
        <p:spPr>
          <a:xfrm>
            <a:off x="6615956" y="3813349"/>
            <a:ext cx="7976756" cy="4030768"/>
          </a:xfrm>
        </p:spPr>
        <p:txBody>
          <a:bodyPr anchor="t" anchorCtr="0">
            <a:noAutofit/>
          </a:bodyPr>
          <a:lstStyle/>
          <a:p>
            <a:pPr algn="l">
              <a:lnSpc>
                <a:spcPct val="80000"/>
              </a:lnSpc>
            </a:pPr>
            <a:r>
              <a:rPr lang="en-US" sz="9600" b="1" kern="800" spc="-10" dirty="0">
                <a:solidFill>
                  <a:schemeClr val="bg1"/>
                </a:solidFill>
                <a:latin typeface="Arial Black" panose="020B0A04020102020204" pitchFamily="34" charset="0"/>
              </a:rPr>
              <a:t>Memory</a:t>
            </a:r>
            <a:br>
              <a:rPr lang="en-US" sz="9600" b="1" kern="800" spc="-10" dirty="0">
                <a:solidFill>
                  <a:schemeClr val="bg1"/>
                </a:solidFill>
                <a:latin typeface="Arial Black" panose="020B0A04020102020204" pitchFamily="34" charset="0"/>
              </a:rPr>
            </a:br>
            <a:endParaRPr lang="en-US" sz="5400" b="1" kern="800" spc="-10" dirty="0">
              <a:solidFill>
                <a:schemeClr val="tx1">
                  <a:lumMod val="75000"/>
                  <a:lumOff val="25000"/>
                </a:schemeClr>
              </a:solidFill>
              <a:latin typeface="Arial Black" panose="020B0A04020102020204" pitchFamily="34" charset="0"/>
            </a:endParaRPr>
          </a:p>
        </p:txBody>
      </p:sp>
      <p:pic>
        <p:nvPicPr>
          <p:cNvPr id="4" name="Picture 3" descr="A close-up of a person's hands tied together&#10;&#10;Description automatically generated">
            <a:extLst>
              <a:ext uri="{FF2B5EF4-FFF2-40B4-BE49-F238E27FC236}">
                <a16:creationId xmlns:a16="http://schemas.microsoft.com/office/drawing/2014/main" id="{ED982F81-0874-D0E1-9E64-0E2E58AEC2EE}"/>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 uri="{28A0092B-C50C-407E-A947-70E740481C1C}">
                <a14:useLocalDpi xmlns:a14="http://schemas.microsoft.com/office/drawing/2010/main" val="0"/>
              </a:ext>
            </a:extLst>
          </a:blip>
          <a:stretch>
            <a:fillRect/>
          </a:stretch>
        </p:blipFill>
        <p:spPr>
          <a:xfrm>
            <a:off x="-555813" y="0"/>
            <a:ext cx="6131859" cy="7566212"/>
          </a:xfrm>
          <a:prstGeom prst="rect">
            <a:avLst/>
          </a:prstGeom>
        </p:spPr>
      </p:pic>
    </p:spTree>
    <p:extLst>
      <p:ext uri="{BB962C8B-B14F-4D97-AF65-F5344CB8AC3E}">
        <p14:creationId xmlns:p14="http://schemas.microsoft.com/office/powerpoint/2010/main" val="79267539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5512B00-F45A-AC4F-3BA7-E7E0F23A26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DF5385-2540-C3EF-A6DF-A08E6DB55DDC}"/>
              </a:ext>
            </a:extLst>
          </p:cNvPr>
          <p:cNvSpPr>
            <a:spLocks noGrp="1"/>
          </p:cNvSpPr>
          <p:nvPr>
            <p:ph type="ctrTitle"/>
          </p:nvPr>
        </p:nvSpPr>
        <p:spPr>
          <a:xfrm>
            <a:off x="5851458" y="3783106"/>
            <a:ext cx="7976756" cy="4030768"/>
          </a:xfrm>
        </p:spPr>
        <p:txBody>
          <a:bodyPr anchor="t" anchorCtr="0">
            <a:noAutofit/>
          </a:bodyPr>
          <a:lstStyle/>
          <a:p>
            <a:pPr algn="l">
              <a:lnSpc>
                <a:spcPct val="80000"/>
              </a:lnSpc>
            </a:pPr>
            <a:r>
              <a:rPr lang="en-US" sz="8000" b="1" kern="800" spc="-10" dirty="0">
                <a:solidFill>
                  <a:schemeClr val="bg1"/>
                </a:solidFill>
                <a:latin typeface="Arial Black" panose="020B0A04020102020204" pitchFamily="34" charset="0"/>
              </a:rPr>
              <a:t>Trauma Responses</a:t>
            </a:r>
            <a:br>
              <a:rPr lang="en-US" sz="9600" b="1" kern="800" spc="-10" dirty="0">
                <a:solidFill>
                  <a:schemeClr val="bg1"/>
                </a:solidFill>
                <a:latin typeface="Arial Black" panose="020B0A04020102020204" pitchFamily="34" charset="0"/>
              </a:rPr>
            </a:br>
            <a:endParaRPr lang="en-US" sz="5400" b="1" kern="800" spc="-10" dirty="0">
              <a:solidFill>
                <a:schemeClr val="tx1">
                  <a:lumMod val="75000"/>
                  <a:lumOff val="25000"/>
                </a:schemeClr>
              </a:solidFill>
              <a:latin typeface="Arial Black" panose="020B0A04020102020204" pitchFamily="34" charset="0"/>
            </a:endParaRPr>
          </a:p>
        </p:txBody>
      </p:sp>
      <p:pic>
        <p:nvPicPr>
          <p:cNvPr id="4" name="Picture 3" descr="A close-up of a person's hands tied together&#10;&#10;Description automatically generated">
            <a:extLst>
              <a:ext uri="{FF2B5EF4-FFF2-40B4-BE49-F238E27FC236}">
                <a16:creationId xmlns:a16="http://schemas.microsoft.com/office/drawing/2014/main" id="{388CFE76-CA7F-9096-9A54-035AB6BB2333}"/>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52000"/>
                    </a14:imgEffect>
                  </a14:imgLayer>
                </a14:imgProps>
              </a:ext>
              <a:ext uri="{28A0092B-C50C-407E-A947-70E740481C1C}">
                <a14:useLocalDpi xmlns:a14="http://schemas.microsoft.com/office/drawing/2010/main" val="0"/>
              </a:ext>
            </a:extLst>
          </a:blip>
          <a:stretch>
            <a:fillRect/>
          </a:stretch>
        </p:blipFill>
        <p:spPr>
          <a:xfrm>
            <a:off x="-555813" y="0"/>
            <a:ext cx="6131859" cy="7566212"/>
          </a:xfrm>
          <a:prstGeom prst="rect">
            <a:avLst/>
          </a:prstGeom>
        </p:spPr>
      </p:pic>
    </p:spTree>
    <p:extLst>
      <p:ext uri="{BB962C8B-B14F-4D97-AF65-F5344CB8AC3E}">
        <p14:creationId xmlns:p14="http://schemas.microsoft.com/office/powerpoint/2010/main" val="155797128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writing on a book in a classroom&#10;&#10;Description automatically generated">
            <a:extLst>
              <a:ext uri="{FF2B5EF4-FFF2-40B4-BE49-F238E27FC236}">
                <a16:creationId xmlns:a16="http://schemas.microsoft.com/office/drawing/2014/main" id="{EC41F9E4-ABDB-8705-4145-00EA484BE89D}"/>
              </a:ext>
            </a:extLst>
          </p:cNvPr>
          <p:cNvPicPr>
            <a:picLocks noChangeAspect="1"/>
          </p:cNvPicPr>
          <p:nvPr/>
        </p:nvPicPr>
        <p:blipFill rotWithShape="1">
          <a:blip r:embed="rId3" cstate="print">
            <a:alphaModFix amt="50000"/>
            <a:extLst>
              <a:ext uri="{BEBA8EAE-BF5A-486C-A8C5-ECC9F3942E4B}">
                <a14:imgProps xmlns:a14="http://schemas.microsoft.com/office/drawing/2010/main">
                  <a14:imgLayer r:embed="rId4">
                    <a14:imgEffect>
                      <a14:sharpenSoften amount="-55000"/>
                    </a14:imgEffect>
                  </a14:imgLayer>
                </a14:imgProps>
              </a:ext>
              <a:ext uri="{28A0092B-C50C-407E-A947-70E740481C1C}">
                <a14:useLocalDpi xmlns:a14="http://schemas.microsoft.com/office/drawing/2010/main" val="0"/>
              </a:ext>
            </a:extLst>
          </a:blip>
          <a:srcRect t="13461"/>
          <a:stretch/>
        </p:blipFill>
        <p:spPr>
          <a:xfrm>
            <a:off x="20" y="1"/>
            <a:ext cx="12191980" cy="6857999"/>
          </a:xfrm>
          <a:prstGeom prst="rect">
            <a:avLst/>
          </a:prstGeom>
        </p:spPr>
      </p:pic>
      <p:sp>
        <p:nvSpPr>
          <p:cNvPr id="2" name="Title 1"/>
          <p:cNvSpPr>
            <a:spLocks noGrp="1"/>
          </p:cNvSpPr>
          <p:nvPr>
            <p:ph type="ctrTitle"/>
          </p:nvPr>
        </p:nvSpPr>
        <p:spPr>
          <a:xfrm>
            <a:off x="-1792942" y="225892"/>
            <a:ext cx="9144000" cy="2900518"/>
          </a:xfrm>
        </p:spPr>
        <p:txBody>
          <a:bodyPr anchorCtr="0">
            <a:normAutofit/>
          </a:bodyPr>
          <a:lstStyle/>
          <a:p>
            <a:r>
              <a:rPr lang="en-US" sz="8000" b="1" kern="800" spc="-10">
                <a:solidFill>
                  <a:srgbClr val="FFFFFF"/>
                </a:solidFill>
                <a:latin typeface="Arial Black" panose="020B0A04020102020204" pitchFamily="34" charset="0"/>
              </a:rPr>
              <a:t>Post Test</a:t>
            </a:r>
            <a:br>
              <a:rPr lang="en-US" sz="6600" b="1" kern="800" spc="-10">
                <a:solidFill>
                  <a:srgbClr val="FFFFFF"/>
                </a:solidFill>
                <a:latin typeface="Arial Black" panose="020B0A04020102020204" pitchFamily="34" charset="0"/>
              </a:rPr>
            </a:br>
            <a:endParaRPr lang="en-US" sz="6600" b="1" kern="800" spc="-10">
              <a:solidFill>
                <a:srgbClr val="FFFFFF"/>
              </a:solidFill>
              <a:latin typeface="Arial Black" panose="020B0A04020102020204" pitchFamily="34" charset="0"/>
            </a:endParaRPr>
          </a:p>
        </p:txBody>
      </p:sp>
    </p:spTree>
    <p:extLst>
      <p:ext uri="{BB962C8B-B14F-4D97-AF65-F5344CB8AC3E}">
        <p14:creationId xmlns:p14="http://schemas.microsoft.com/office/powerpoint/2010/main" val="1544642218"/>
      </p:ext>
    </p:extLst>
  </p:cSld>
  <p:clrMapOvr>
    <a:overrideClrMapping bg1="dk1" tx1="lt1" bg2="dk2" tx2="lt2" accent1="accent1" accent2="accent2" accent3="accent3" accent4="accent4" accent5="accent5" accent6="accent6" hlink="hlink" folHlink="folHlink"/>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group of wooden letters on a green stand&#10;&#10;Description automatically generated">
            <a:extLst>
              <a:ext uri="{FF2B5EF4-FFF2-40B4-BE49-F238E27FC236}">
                <a16:creationId xmlns:a16="http://schemas.microsoft.com/office/drawing/2014/main" id="{78F8146C-9AA5-FECB-A2FC-FEC8DF3A17A2}"/>
              </a:ext>
            </a:extLst>
          </p:cNvPr>
          <p:cNvPicPr>
            <a:picLocks noChangeAspect="1"/>
          </p:cNvPicPr>
          <p:nvPr/>
        </p:nvPicPr>
        <p:blipFill rotWithShape="1">
          <a:blip r:embed="rId3" cstate="print">
            <a:alphaModFix amt="50000"/>
            <a:extLst>
              <a:ext uri="{28A0092B-C50C-407E-A947-70E740481C1C}">
                <a14:useLocalDpi xmlns:a14="http://schemas.microsoft.com/office/drawing/2010/main" val="0"/>
              </a:ext>
            </a:extLst>
          </a:blip>
          <a:srcRect t="14780" b="951"/>
          <a:stretch/>
        </p:blipFill>
        <p:spPr>
          <a:xfrm>
            <a:off x="20" y="1"/>
            <a:ext cx="12191980" cy="6857999"/>
          </a:xfrm>
          <a:prstGeom prst="rect">
            <a:avLst/>
          </a:prstGeom>
        </p:spPr>
      </p:pic>
      <p:sp>
        <p:nvSpPr>
          <p:cNvPr id="2" name="Title 1"/>
          <p:cNvSpPr>
            <a:spLocks noGrp="1"/>
          </p:cNvSpPr>
          <p:nvPr>
            <p:ph type="ctrTitle"/>
          </p:nvPr>
        </p:nvSpPr>
        <p:spPr>
          <a:xfrm>
            <a:off x="3778624" y="3811774"/>
            <a:ext cx="10515600" cy="2900518"/>
          </a:xfrm>
        </p:spPr>
        <p:txBody>
          <a:bodyPr anchorCtr="0">
            <a:normAutofit/>
          </a:bodyPr>
          <a:lstStyle/>
          <a:p>
            <a:r>
              <a:rPr lang="en-US" sz="5400" b="1" kern="800" spc="-10">
                <a:solidFill>
                  <a:srgbClr val="FFFFFF"/>
                </a:solidFill>
                <a:latin typeface="Arial Black" panose="020B0A04020102020204" pitchFamily="34" charset="0"/>
              </a:rPr>
              <a:t>Evaluation</a:t>
            </a:r>
            <a:br>
              <a:rPr lang="en-US" sz="4400" b="1" kern="800" spc="-10">
                <a:solidFill>
                  <a:srgbClr val="FFFFFF"/>
                </a:solidFill>
                <a:latin typeface="Arial Black" panose="020B0A04020102020204" pitchFamily="34" charset="0"/>
              </a:rPr>
            </a:br>
            <a:endParaRPr lang="en-US" sz="4400" b="1" kern="800" spc="-10">
              <a:solidFill>
                <a:srgbClr val="FFFFFF"/>
              </a:solidFill>
              <a:latin typeface="Arial Black" panose="020B0A04020102020204" pitchFamily="34" charset="0"/>
            </a:endParaRPr>
          </a:p>
        </p:txBody>
      </p:sp>
    </p:spTree>
    <p:extLst>
      <p:ext uri="{BB962C8B-B14F-4D97-AF65-F5344CB8AC3E}">
        <p14:creationId xmlns:p14="http://schemas.microsoft.com/office/powerpoint/2010/main" val="5362878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14345</TotalTime>
  <Words>32634</Words>
  <Application>Microsoft Office PowerPoint</Application>
  <PresentationFormat>Widescreen</PresentationFormat>
  <Paragraphs>2048</Paragraphs>
  <Slides>84</Slides>
  <Notes>84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84</vt:i4>
      </vt:variant>
    </vt:vector>
  </HeadingPairs>
  <TitlesOfParts>
    <vt:vector size="92" baseType="lpstr">
      <vt:lpstr>Arial</vt:lpstr>
      <vt:lpstr>Arial Black</vt:lpstr>
      <vt:lpstr>ArialMT</vt:lpstr>
      <vt:lpstr>Calibri</vt:lpstr>
      <vt:lpstr>Calibri Light</vt:lpstr>
      <vt:lpstr>Courier New</vt:lpstr>
      <vt:lpstr>Times New Roman</vt:lpstr>
      <vt:lpstr>Office Theme</vt:lpstr>
      <vt:lpstr> Investigator Training </vt:lpstr>
      <vt:lpstr>Trisha Ford, Compliance Investigator II SECOke   Trisha Ford  Mike Fisher  Justin Oehlkeat  I</vt:lpstr>
      <vt:lpstr>PowerPoint Presentation</vt:lpstr>
      <vt:lpstr>PowerPoint Presentation</vt:lpstr>
      <vt:lpstr>PowerPoint Presentation</vt:lpstr>
      <vt:lpstr>Minimize Distractions</vt:lpstr>
      <vt:lpstr>Emoji  Mood</vt:lpstr>
      <vt:lpstr>08.01.01</vt:lpstr>
      <vt:lpstr>08.01.01  Initial Assessment</vt:lpstr>
      <vt:lpstr>08.01.01  Sufficient</vt:lpstr>
      <vt:lpstr>SCENARIO</vt:lpstr>
      <vt:lpstr>08.01.01 Advisors</vt:lpstr>
      <vt:lpstr>08.01.01 Notice</vt:lpstr>
      <vt:lpstr>Timeline 08.01.01 91 </vt:lpstr>
      <vt:lpstr>Prompt?</vt:lpstr>
      <vt:lpstr>Fail To Report</vt:lpstr>
      <vt:lpstr>Title IX 4.2.10</vt:lpstr>
      <vt:lpstr>Sex-Based Misconduct 4.2.11</vt:lpstr>
      <vt:lpstr>All other Civil Rights Complaints 4.2.12</vt:lpstr>
      <vt:lpstr>Role Impartial Diligent Confidential</vt:lpstr>
      <vt:lpstr>Role Impartial Diligent Confidential</vt:lpstr>
      <vt:lpstr>Role Impartial Diligent Confidential</vt:lpstr>
      <vt:lpstr>Would you Rather?</vt:lpstr>
      <vt:lpstr> Reliable </vt:lpstr>
      <vt:lpstr>  Prompt </vt:lpstr>
      <vt:lpstr>Developing a Strategic Plan</vt:lpstr>
      <vt:lpstr>Essential  Knowledge</vt:lpstr>
      <vt:lpstr>Crafting Effective Interview Questions</vt:lpstr>
      <vt:lpstr>Conversation Catalyst</vt:lpstr>
      <vt:lpstr>Let’s  Practice </vt:lpstr>
      <vt:lpstr>PowerPoint Presentation</vt:lpstr>
      <vt:lpstr>Clarify Language </vt:lpstr>
      <vt:lpstr>    Avoid Why </vt:lpstr>
      <vt:lpstr>  $Questions </vt:lpstr>
      <vt:lpstr>Open Clarifying Open </vt:lpstr>
      <vt:lpstr>Open Clarifying Open </vt:lpstr>
      <vt:lpstr>Motivations  &amp;  Feelings </vt:lpstr>
      <vt:lpstr>Setting up Interview Rooms</vt:lpstr>
      <vt:lpstr>Recording Interviews  </vt:lpstr>
      <vt:lpstr>Building Rapport </vt:lpstr>
      <vt:lpstr>Professional Detachment </vt:lpstr>
      <vt:lpstr>Social Sizzle</vt:lpstr>
      <vt:lpstr>Let’s  Practice </vt:lpstr>
      <vt:lpstr>PowerPoint Presentation</vt:lpstr>
      <vt:lpstr>Interview Summaries </vt:lpstr>
      <vt:lpstr>Mastering Active Listening </vt:lpstr>
      <vt:lpstr>Active Listening Tips </vt:lpstr>
      <vt:lpstr>Deception</vt:lpstr>
      <vt:lpstr>Memory Gaps vs Strong Denials</vt:lpstr>
      <vt:lpstr>Resistance in Interviews</vt:lpstr>
      <vt:lpstr>IDR FDR FIR </vt:lpstr>
      <vt:lpstr>IDR FDR FIR </vt:lpstr>
      <vt:lpstr>IDR FDR FIR </vt:lpstr>
      <vt:lpstr>Report Writing Tips </vt:lpstr>
      <vt:lpstr>Talk  Tumbler</vt:lpstr>
      <vt:lpstr>Let’s  Practice </vt:lpstr>
      <vt:lpstr>Stalking</vt:lpstr>
      <vt:lpstr>PowerPoint Presentation</vt:lpstr>
      <vt:lpstr>7% 38% 55%</vt:lpstr>
      <vt:lpstr>7% </vt:lpstr>
      <vt:lpstr>38%</vt:lpstr>
      <vt:lpstr>55%</vt:lpstr>
      <vt:lpstr>Video </vt:lpstr>
      <vt:lpstr>Record Keeping </vt:lpstr>
      <vt:lpstr>Consent - definition ? </vt:lpstr>
      <vt:lpstr>Consent </vt:lpstr>
      <vt:lpstr>Key Elements of Consent   </vt:lpstr>
      <vt:lpstr>You do You   </vt:lpstr>
      <vt:lpstr>In the Know    </vt:lpstr>
      <vt:lpstr>No Room for Doubt   </vt:lpstr>
      <vt:lpstr>Fluid and Flexible   </vt:lpstr>
      <vt:lpstr>Capacity to Consent   </vt:lpstr>
      <vt:lpstr>Capacity </vt:lpstr>
      <vt:lpstr>Banter  Bomb</vt:lpstr>
      <vt:lpstr>Predation </vt:lpstr>
      <vt:lpstr>Let’s  Practice </vt:lpstr>
      <vt:lpstr>Alcohol and other Drugs </vt:lpstr>
      <vt:lpstr>Black out Drunk </vt:lpstr>
      <vt:lpstr>Environment </vt:lpstr>
      <vt:lpstr>Interview Techniques </vt:lpstr>
      <vt:lpstr>Memory </vt:lpstr>
      <vt:lpstr>Trauma Responses </vt:lpstr>
      <vt:lpstr>Post Test </vt:lpstr>
      <vt:lpstr>Evaluation </vt:lpstr>
    </vt:vector>
  </TitlesOfParts>
  <Company>City of College Station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Active Threat Policy &amp; SOP</dc:title>
  <dc:creator>Matthew Ford</dc:creator>
  <cp:lastModifiedBy>Ford, Trisha</cp:lastModifiedBy>
  <cp:revision>16</cp:revision>
  <cp:lastPrinted>2024-01-12T16:50:34Z</cp:lastPrinted>
  <dcterms:created xsi:type="dcterms:W3CDTF">2019-06-04T18:48:33Z</dcterms:created>
  <dcterms:modified xsi:type="dcterms:W3CDTF">2025-03-10T15:04:18Z</dcterms:modified>
</cp:coreProperties>
</file>