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61" r:id="rId3"/>
    <p:sldId id="268" r:id="rId4"/>
    <p:sldId id="257" r:id="rId5"/>
    <p:sldId id="259" r:id="rId6"/>
    <p:sldId id="258" r:id="rId7"/>
    <p:sldId id="273" r:id="rId8"/>
    <p:sldId id="269" r:id="rId9"/>
    <p:sldId id="270" r:id="rId10"/>
    <p:sldId id="271" r:id="rId11"/>
    <p:sldId id="265" r:id="rId12"/>
    <p:sldId id="272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B5FB7F-81EB-5767-902C-0D72E0E13839}" v="380" dt="2024-11-12T15:31:56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3EDBF-FA4C-461D-A78F-8F8EC83EB176}" type="datetimeFigureOut"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A3ABF-FD21-43CE-954F-1F77952DA8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1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Wellness wheel, but also adulting.  Self advocacy and self efficacy.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8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Wellness wheel, but also adulting.  Self advocacy and self efficacy.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85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Wellness wheel, but also adulting.  Self advocacy and self efficacy.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83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Wellness wheel, but also adulting.  Self advocacy and self efficacy.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91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Making a schedule, prioritizing, motivating, not procrastinating.  Know your limits.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54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Wellness wheel, but also adulting.  Self advocacy and self efficacy.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BA3ABF-FD21-43CE-954F-1F77952DA886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4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8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2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9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7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6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036" y="1791102"/>
            <a:ext cx="10640754" cy="775845"/>
          </a:xfrm>
        </p:spPr>
        <p:txBody>
          <a:bodyPr anchor="b">
            <a:norm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Why Don't They Teach That In School?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321" y="3324861"/>
            <a:ext cx="9163757" cy="4504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Jacqueline Hamilton, EdD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0622653F-7319-D972-6809-EF609A24D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321" y="4976898"/>
            <a:ext cx="5051038" cy="159196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285D20-A7C6-CB37-7D62-BC7660B832A6}"/>
              </a:ext>
            </a:extLst>
          </p:cNvPr>
          <p:cNvSpPr txBox="1"/>
          <p:nvPr/>
        </p:nvSpPr>
        <p:spPr>
          <a:xfrm>
            <a:off x="537029" y="2358571"/>
            <a:ext cx="669108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Do no harm​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Know your scope​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First time for everything (again)​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Explore resources together​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Build community, ask​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Communicate</a:t>
            </a:r>
          </a:p>
        </p:txBody>
      </p:sp>
      <p:pic>
        <p:nvPicPr>
          <p:cNvPr id="6" name="Picture 5" descr="Dear Moms, Stay In Your Lane - TONZA D ...">
            <a:extLst>
              <a:ext uri="{FF2B5EF4-FFF2-40B4-BE49-F238E27FC236}">
                <a16:creationId xmlns:a16="http://schemas.microsoft.com/office/drawing/2014/main" id="{8A4CFE53-47FF-1DC3-72FA-51C8F7EB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724" y="1711551"/>
            <a:ext cx="4015468" cy="397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01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9A0294-6D1A-C302-A432-AB74300EC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739" y="211329"/>
            <a:ext cx="5011473" cy="19348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Time Management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Time going by too fast? Think like a ...">
            <a:extLst>
              <a:ext uri="{FF2B5EF4-FFF2-40B4-BE49-F238E27FC236}">
                <a16:creationId xmlns:a16="http://schemas.microsoft.com/office/drawing/2014/main" id="{74F879EC-EE59-5C9E-6B84-7E0087F89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289" y="2650750"/>
            <a:ext cx="3759017" cy="3482876"/>
          </a:xfrm>
          <a:prstGeom prst="rect">
            <a:avLst/>
          </a:prstGeom>
        </p:spPr>
      </p:pic>
      <p:pic>
        <p:nvPicPr>
          <p:cNvPr id="6" name="Picture 5" descr="Key PNGs for Free Download">
            <a:extLst>
              <a:ext uri="{FF2B5EF4-FFF2-40B4-BE49-F238E27FC236}">
                <a16:creationId xmlns:a16="http://schemas.microsoft.com/office/drawing/2014/main" id="{CC2979A2-BDF9-7504-B132-D81D5A417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6301" y="501045"/>
            <a:ext cx="3349174" cy="15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89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17D1C-684C-EC60-FF7A-12C590D8927E}"/>
              </a:ext>
            </a:extLst>
          </p:cNvPr>
          <p:cNvSpPr txBox="1"/>
          <p:nvPr/>
        </p:nvSpPr>
        <p:spPr>
          <a:xfrm>
            <a:off x="3229429" y="515257"/>
            <a:ext cx="624114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>
                <a:latin typeface="Aptos Display"/>
              </a:rPr>
              <a:t>Lifelong Learning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1BE3C-1B44-451E-656B-D2F7D77AA6B2}"/>
              </a:ext>
            </a:extLst>
          </p:cNvPr>
          <p:cNvSpPr txBox="1"/>
          <p:nvPr/>
        </p:nvSpPr>
        <p:spPr>
          <a:xfrm>
            <a:off x="1669143" y="2155372"/>
            <a:ext cx="8106228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Awareness of ourselves as resources.​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Needs (of students) change with the times.​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College mindset always changing.​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Salience changes with situations.​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Resources change to meet needs.​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Responsibility of being a resource.​</a:t>
            </a:r>
          </a:p>
          <a:p>
            <a:pPr marL="228600" indent="-228600">
              <a:buFont typeface=""/>
              <a:buChar char="•"/>
            </a:pPr>
            <a:r>
              <a:rPr lang="en-US" sz="2800">
                <a:cs typeface="Arial"/>
              </a:rPr>
              <a:t>Adulting.</a:t>
            </a:r>
          </a:p>
        </p:txBody>
      </p:sp>
    </p:spTree>
    <p:extLst>
      <p:ext uri="{BB962C8B-B14F-4D97-AF65-F5344CB8AC3E}">
        <p14:creationId xmlns:p14="http://schemas.microsoft.com/office/powerpoint/2010/main" val="2561118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ank You Images - Free Download on Freepik">
            <a:extLst>
              <a:ext uri="{FF2B5EF4-FFF2-40B4-BE49-F238E27FC236}">
                <a16:creationId xmlns:a16="http://schemas.microsoft.com/office/drawing/2014/main" id="{23C9FAB1-19A8-F35A-565C-F6A57677D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831" y="1408869"/>
            <a:ext cx="5182357" cy="3706435"/>
          </a:xfrm>
          <a:prstGeom prst="rect">
            <a:avLst/>
          </a:prstGeom>
        </p:spPr>
      </p:pic>
      <p:pic>
        <p:nvPicPr>
          <p:cNvPr id="3" name="Picture 2" descr="Outlive: The Science &amp; Art of Longevity [Book]">
            <a:extLst>
              <a:ext uri="{FF2B5EF4-FFF2-40B4-BE49-F238E27FC236}">
                <a16:creationId xmlns:a16="http://schemas.microsoft.com/office/drawing/2014/main" id="{7513C6D0-D739-B26E-84F2-6B34BDBD4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30" y="4024086"/>
            <a:ext cx="2692400" cy="2692400"/>
          </a:xfrm>
          <a:prstGeom prst="rect">
            <a:avLst/>
          </a:prstGeom>
        </p:spPr>
      </p:pic>
      <p:pic>
        <p:nvPicPr>
          <p:cNvPr id="5" name="Picture 4" descr="thumbnail image 1 of Flourish : A Visionary New Understanding of Happiness and Well-being (Paperback), 1 of 1">
            <a:extLst>
              <a:ext uri="{FF2B5EF4-FFF2-40B4-BE49-F238E27FC236}">
                <a16:creationId xmlns:a16="http://schemas.microsoft.com/office/drawing/2014/main" id="{C4062033-71B7-DD62-C6A1-49D50D7CA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6618" y="87085"/>
            <a:ext cx="2174422" cy="3251201"/>
          </a:xfrm>
          <a:prstGeom prst="rect">
            <a:avLst/>
          </a:prstGeom>
        </p:spPr>
      </p:pic>
      <p:pic>
        <p:nvPicPr>
          <p:cNvPr id="6" name="Picture 5" descr="A book cover with a ball&#10;&#10;Description automatically generated">
            <a:extLst>
              <a:ext uri="{FF2B5EF4-FFF2-40B4-BE49-F238E27FC236}">
                <a16:creationId xmlns:a16="http://schemas.microsoft.com/office/drawing/2014/main" id="{995432EA-1ADA-5D43-3570-10EEA3D47F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8000" y="3429478"/>
            <a:ext cx="2184398" cy="3141386"/>
          </a:xfrm>
          <a:prstGeom prst="rect">
            <a:avLst/>
          </a:prstGeom>
        </p:spPr>
      </p:pic>
      <p:pic>
        <p:nvPicPr>
          <p:cNvPr id="7" name="Picture 6" descr="Spark: The Revolutionary New Science of Exercise and the Brain">
            <a:extLst>
              <a:ext uri="{FF2B5EF4-FFF2-40B4-BE49-F238E27FC236}">
                <a16:creationId xmlns:a16="http://schemas.microsoft.com/office/drawing/2014/main" id="{A9007D08-AB47-F662-65EC-980A411DA5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729" y="0"/>
            <a:ext cx="2677683" cy="391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6D10C-5C4D-1635-D584-06ABBDD86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377" y="1295447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Nutrition</a:t>
            </a:r>
          </a:p>
          <a:p>
            <a:r>
              <a:rPr lang="en-US"/>
              <a:t>Exercise</a:t>
            </a:r>
          </a:p>
          <a:p>
            <a:r>
              <a:rPr lang="en-US"/>
              <a:t>Sleep</a:t>
            </a:r>
          </a:p>
          <a:p>
            <a:r>
              <a:rPr lang="en-US"/>
              <a:t>Basic Healthcare</a:t>
            </a:r>
          </a:p>
          <a:p>
            <a:r>
              <a:rPr lang="en-US"/>
              <a:t>Personal Finance</a:t>
            </a:r>
          </a:p>
          <a:p>
            <a:r>
              <a:rPr lang="en-US"/>
              <a:t>Mental Health Thriving</a:t>
            </a:r>
          </a:p>
          <a:p>
            <a:r>
              <a:rPr lang="en-US"/>
              <a:t>Coping Skills</a:t>
            </a:r>
          </a:p>
          <a:p>
            <a:r>
              <a:rPr lang="en-US" sz="3000"/>
              <a:t>Time Management</a:t>
            </a:r>
            <a:endParaRPr lang="en-US"/>
          </a:p>
          <a:p>
            <a:r>
              <a:rPr lang="en-US" sz="3000"/>
              <a:t>Soft Skills</a:t>
            </a:r>
          </a:p>
          <a:p>
            <a:r>
              <a:rPr lang="en-US"/>
              <a:t>What else?</a:t>
            </a:r>
          </a:p>
        </p:txBody>
      </p:sp>
      <p:pic>
        <p:nvPicPr>
          <p:cNvPr id="4" name="Picture 3" descr="Skeptical Dog Meme Generator">
            <a:extLst>
              <a:ext uri="{FF2B5EF4-FFF2-40B4-BE49-F238E27FC236}">
                <a16:creationId xmlns:a16="http://schemas.microsoft.com/office/drawing/2014/main" id="{8D671863-0CD5-9449-3D88-6E7DFDD78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794" y="878472"/>
            <a:ext cx="3627966" cy="476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3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me And Money: The Value Of Both In ...">
            <a:extLst>
              <a:ext uri="{FF2B5EF4-FFF2-40B4-BE49-F238E27FC236}">
                <a16:creationId xmlns:a16="http://schemas.microsoft.com/office/drawing/2014/main" id="{108A4583-E471-CE91-362C-9C214CD56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12" y="686330"/>
            <a:ext cx="8249708" cy="548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6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as Education Agency - Wikipedia">
            <a:extLst>
              <a:ext uri="{FF2B5EF4-FFF2-40B4-BE49-F238E27FC236}">
                <a16:creationId xmlns:a16="http://schemas.microsoft.com/office/drawing/2014/main" id="{638C0BE7-912B-8C38-2A2D-B64EBBEE9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2215622"/>
            <a:ext cx="3615266" cy="1757891"/>
          </a:xfrm>
          <a:prstGeom prst="rect">
            <a:avLst/>
          </a:prstGeom>
        </p:spPr>
      </p:pic>
      <p:pic>
        <p:nvPicPr>
          <p:cNvPr id="3" name="Picture 2" descr="Texas Higher Education Coordinating Board Overview">
            <a:extLst>
              <a:ext uri="{FF2B5EF4-FFF2-40B4-BE49-F238E27FC236}">
                <a16:creationId xmlns:a16="http://schemas.microsoft.com/office/drawing/2014/main" id="{A44DE0F8-8AD6-05A7-A66C-AD3BF7492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34" y="2222660"/>
            <a:ext cx="4106332" cy="201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5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,300+ Mentorship Stock Photos, Pictures &amp; Royalty-Free Images - iStock |  Business mentorship, Mentorship icon, Professional mentorship">
            <a:extLst>
              <a:ext uri="{FF2B5EF4-FFF2-40B4-BE49-F238E27FC236}">
                <a16:creationId xmlns:a16="http://schemas.microsoft.com/office/drawing/2014/main" id="{8D72FB6A-35F0-1276-9C7B-0893FEF39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" y="1132082"/>
            <a:ext cx="5556842" cy="36904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6554FB-24A5-6C30-2F26-6A755A6D7311}"/>
              </a:ext>
            </a:extLst>
          </p:cNvPr>
          <p:cNvSpPr txBox="1"/>
          <p:nvPr/>
        </p:nvSpPr>
        <p:spPr>
          <a:xfrm>
            <a:off x="5657797" y="784955"/>
            <a:ext cx="6424444" cy="49552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/>
              <a:t>Students seek our advice.</a:t>
            </a:r>
          </a:p>
          <a:p>
            <a:endParaRPr lang="en-US" sz="2800"/>
          </a:p>
          <a:p>
            <a:r>
              <a:rPr lang="en-US" sz="2800"/>
              <a:t>Be a good steward for the students.</a:t>
            </a:r>
          </a:p>
          <a:p>
            <a:endParaRPr lang="en-US" sz="2800"/>
          </a:p>
          <a:p>
            <a:r>
              <a:rPr lang="en-US" sz="2800"/>
              <a:t>Start with yourself (airplane example) - learn available resources.</a:t>
            </a:r>
          </a:p>
          <a:p>
            <a:endParaRPr lang="en-US" sz="2800"/>
          </a:p>
          <a:p>
            <a:r>
              <a:rPr lang="en-US" sz="2800"/>
              <a:t>Model behavior.</a:t>
            </a:r>
            <a:endParaRPr lang="en-US"/>
          </a:p>
          <a:p>
            <a:endParaRPr lang="en-US" sz="2800"/>
          </a:p>
          <a:p>
            <a:r>
              <a:rPr lang="en-US" sz="2800"/>
              <a:t>Learn resources available to students.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8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Mental Health and Balance | Tandem Psychology">
            <a:extLst>
              <a:ext uri="{FF2B5EF4-FFF2-40B4-BE49-F238E27FC236}">
                <a16:creationId xmlns:a16="http://schemas.microsoft.com/office/drawing/2014/main" id="{E9D00212-08F2-DAD8-41C5-C09B3AE95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904" y="286069"/>
            <a:ext cx="6015891" cy="6016126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2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6D10C-5C4D-1635-D584-06ABBDD86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377" y="1295447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Nutrition</a:t>
            </a:r>
          </a:p>
          <a:p>
            <a:r>
              <a:rPr lang="en-US"/>
              <a:t>Exercise</a:t>
            </a:r>
          </a:p>
          <a:p>
            <a:r>
              <a:rPr lang="en-US"/>
              <a:t>Sleep</a:t>
            </a:r>
          </a:p>
          <a:p>
            <a:r>
              <a:rPr lang="en-US"/>
              <a:t>Basic Healthcare</a:t>
            </a:r>
          </a:p>
          <a:p>
            <a:r>
              <a:rPr lang="en-US"/>
              <a:t>Personal Finance</a:t>
            </a:r>
          </a:p>
          <a:p>
            <a:r>
              <a:rPr lang="en-US"/>
              <a:t>Mental Health Thriving</a:t>
            </a:r>
          </a:p>
          <a:p>
            <a:r>
              <a:rPr lang="en-US"/>
              <a:t>Coping Skills</a:t>
            </a:r>
          </a:p>
          <a:p>
            <a:r>
              <a:rPr lang="en-US" sz="3000"/>
              <a:t>Time Management</a:t>
            </a:r>
            <a:endParaRPr lang="en-US"/>
          </a:p>
          <a:p>
            <a:r>
              <a:rPr lang="en-US" sz="3000"/>
              <a:t>Soft Skills</a:t>
            </a:r>
          </a:p>
          <a:p>
            <a:r>
              <a:rPr lang="en-US"/>
              <a:t>What else?</a:t>
            </a:r>
          </a:p>
        </p:txBody>
      </p:sp>
      <p:pic>
        <p:nvPicPr>
          <p:cNvPr id="4" name="Picture 3" descr="Skeptical Dog Meme Generator">
            <a:extLst>
              <a:ext uri="{FF2B5EF4-FFF2-40B4-BE49-F238E27FC236}">
                <a16:creationId xmlns:a16="http://schemas.microsoft.com/office/drawing/2014/main" id="{8D671863-0CD5-9449-3D88-6E7DFDD78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794" y="878472"/>
            <a:ext cx="3627966" cy="476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000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409546-A464-E99A-62D1-343677E76A85}"/>
              </a:ext>
            </a:extLst>
          </p:cNvPr>
          <p:cNvSpPr txBox="1"/>
          <p:nvPr/>
        </p:nvSpPr>
        <p:spPr>
          <a:xfrm>
            <a:off x="3200400" y="615043"/>
            <a:ext cx="561430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/>
              <a:t>Campus Resources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1C950-5D27-4497-9429-7B033045E88A}"/>
              </a:ext>
            </a:extLst>
          </p:cNvPr>
          <p:cNvSpPr txBox="1"/>
          <p:nvPr/>
        </p:nvSpPr>
        <p:spPr>
          <a:xfrm>
            <a:off x="757917" y="1220561"/>
            <a:ext cx="5328556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800" b="1">
                <a:cs typeface="Arial"/>
              </a:rPr>
              <a:t>Students</a:t>
            </a:r>
            <a:r>
              <a:rPr lang="en-US" sz="2800">
                <a:cs typeface="Arial"/>
              </a:rPr>
              <a:t>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Health + (vetted off campus) 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Academic Blue Health Insurance​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Counseling 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Gym​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Izzy's Pantry​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 err="1">
                <a:cs typeface="Arial"/>
              </a:rPr>
              <a:t>IGrad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LinkedIn Learning​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Career &amp; Professional Development​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Campus Organizations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00B285-15EB-ADB7-E4BD-20E5098A2BA1}"/>
              </a:ext>
            </a:extLst>
          </p:cNvPr>
          <p:cNvSpPr txBox="1"/>
          <p:nvPr/>
        </p:nvSpPr>
        <p:spPr>
          <a:xfrm>
            <a:off x="6724650" y="1485900"/>
            <a:ext cx="4689021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800" b="1">
                <a:cs typeface="Arial"/>
              </a:rPr>
              <a:t>Faculty/Staff</a:t>
            </a:r>
            <a:r>
              <a:rPr lang="en-US" sz="2800">
                <a:cs typeface="Arial"/>
              </a:rPr>
              <a:t>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Human Resources​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Employee Assistance Program​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Health Insurance + Programs​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Employee Wellness​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Gym​</a:t>
            </a:r>
          </a:p>
          <a:p>
            <a:pPr marL="228600" lvl="1" indent="-228600">
              <a:buFont typeface="Courier New,monospace"/>
              <a:buChar char="o"/>
            </a:pPr>
            <a:r>
              <a:rPr lang="en-US" sz="2800">
                <a:cs typeface="Arial"/>
              </a:rPr>
              <a:t>LinkedIn Learning</a:t>
            </a:r>
          </a:p>
        </p:txBody>
      </p:sp>
    </p:spTree>
    <p:extLst>
      <p:ext uri="{BB962C8B-B14F-4D97-AF65-F5344CB8AC3E}">
        <p14:creationId xmlns:p14="http://schemas.microsoft.com/office/powerpoint/2010/main" val="2676324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409546-A464-E99A-62D1-343677E76A85}"/>
              </a:ext>
            </a:extLst>
          </p:cNvPr>
          <p:cNvSpPr txBox="1"/>
          <p:nvPr/>
        </p:nvSpPr>
        <p:spPr>
          <a:xfrm>
            <a:off x="3737429" y="433614"/>
            <a:ext cx="561430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>
                <a:latin typeface="Aptos Display"/>
              </a:rPr>
              <a:t>Off Campus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03AF54-BB6F-E2F0-6EFD-0A0EDC03FB88}"/>
              </a:ext>
            </a:extLst>
          </p:cNvPr>
          <p:cNvSpPr txBox="1"/>
          <p:nvPr/>
        </p:nvSpPr>
        <p:spPr>
          <a:xfrm>
            <a:off x="1386115" y="1567543"/>
            <a:ext cx="7431313" cy="33547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"/>
              <a:buChar char="•"/>
            </a:pPr>
            <a:r>
              <a:rPr lang="en-US" sz="2800">
                <a:solidFill>
                  <a:srgbClr val="FF0000"/>
                </a:solidFill>
                <a:cs typeface="Arial"/>
              </a:rPr>
              <a:t>Overwhelming – word of mouth!</a:t>
            </a:r>
            <a:r>
              <a:rPr lang="en-US" sz="2800">
                <a:cs typeface="Arial"/>
              </a:rPr>
              <a:t>​</a:t>
            </a:r>
          </a:p>
          <a:p>
            <a:pPr marL="457200" indent="-457200">
              <a:buFont typeface=""/>
              <a:buChar char="•"/>
            </a:pPr>
            <a:r>
              <a:rPr lang="en-US" sz="2800">
                <a:cs typeface="Arial"/>
              </a:rPr>
              <a:t>Convention and Visitor's Bureau​</a:t>
            </a:r>
          </a:p>
          <a:p>
            <a:pPr marL="457200" indent="-457200">
              <a:buFont typeface=""/>
              <a:buChar char="•"/>
            </a:pPr>
            <a:r>
              <a:rPr lang="en-US" sz="2800">
                <a:cs typeface="Arial"/>
              </a:rPr>
              <a:t>City of Corpus Christi​</a:t>
            </a:r>
          </a:p>
          <a:p>
            <a:pPr marL="457200" indent="-457200">
              <a:buFont typeface=""/>
              <a:buChar char="•"/>
            </a:pPr>
            <a:r>
              <a:rPr lang="en-US" sz="2800">
                <a:cs typeface="Arial"/>
              </a:rPr>
              <a:t>Credit Union/Bank - financial classes​</a:t>
            </a:r>
          </a:p>
          <a:p>
            <a:pPr marL="457200" indent="-457200">
              <a:buFont typeface=""/>
              <a:buChar char="•"/>
            </a:pPr>
            <a:r>
              <a:rPr lang="en-US" sz="2800">
                <a:cs typeface="Arial"/>
              </a:rPr>
              <a:t>Organizations by Interest​</a:t>
            </a:r>
          </a:p>
          <a:p>
            <a:pPr marL="914400" lvl="1" indent="-914400">
              <a:buFont typeface="Courier New,monospace"/>
              <a:buChar char="o"/>
            </a:pPr>
            <a:r>
              <a:rPr lang="en-US" sz="2400">
                <a:cs typeface="Arial"/>
              </a:rPr>
              <a:t>Faith-based​</a:t>
            </a:r>
          </a:p>
          <a:p>
            <a:pPr marL="914400" lvl="1" indent="-914400">
              <a:buFont typeface="Courier New,monospace"/>
              <a:buChar char="o"/>
            </a:pPr>
            <a:r>
              <a:rPr lang="en-US" sz="2400">
                <a:cs typeface="Arial"/>
              </a:rPr>
              <a:t>Sport​</a:t>
            </a:r>
          </a:p>
          <a:p>
            <a:pPr marL="914400" lvl="1" indent="-914400">
              <a:buFont typeface="Courier New,monospace"/>
              <a:buChar char="o"/>
            </a:pPr>
            <a:r>
              <a:rPr lang="en-US" sz="2400">
                <a:cs typeface="Arial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4253123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13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Why Don't They Teach That In School?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 Management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2024-10-29T14:40:46Z</dcterms:created>
  <dcterms:modified xsi:type="dcterms:W3CDTF">2024-11-14T20:55:20Z</dcterms:modified>
</cp:coreProperties>
</file>