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66" r:id="rId5"/>
    <p:sldId id="264" r:id="rId6"/>
    <p:sldId id="260" r:id="rId7"/>
    <p:sldId id="265" r:id="rId8"/>
    <p:sldId id="259" r:id="rId9"/>
    <p:sldId id="261" r:id="rId10"/>
    <p:sldId id="25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2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8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6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5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0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7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6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7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6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Bird's Eye View Of People Walking">
            <a:extLst>
              <a:ext uri="{FF2B5EF4-FFF2-40B4-BE49-F238E27FC236}">
                <a16:creationId xmlns:a16="http://schemas.microsoft.com/office/drawing/2014/main" id="{BA0B8875-4091-C28D-482C-CF2EB3E41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-1" b="283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32396" y="1628393"/>
            <a:ext cx="6459604" cy="3601213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2C1FD-2491-80C7-73B5-20579AE6F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52" y="2035840"/>
            <a:ext cx="5022050" cy="17185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Management Best Practices to Guard </a:t>
            </a:r>
            <a:r>
              <a:rPr lang="en-US" sz="26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gainst Workplace </a:t>
            </a:r>
            <a:r>
              <a:rPr lang="en-US" sz="26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ullying and Incivility</a:t>
            </a:r>
            <a:b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2D32C-909D-A151-10A7-C767ED3FC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2952" y="3754429"/>
            <a:ext cx="5022049" cy="10634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Drs. Sandra DeGrassi and Katherine Roberto</a:t>
            </a:r>
          </a:p>
          <a:p>
            <a:pPr>
              <a:lnSpc>
                <a:spcPct val="90000"/>
              </a:lnSpc>
            </a:pPr>
            <a:r>
              <a:rPr lang="en-US" sz="1700" i="1" dirty="0">
                <a:latin typeface="Arial Black" panose="020B0A04020102020204" pitchFamily="34" charset="0"/>
              </a:rPr>
              <a:t>Department and Management and Marketing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784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D045-B179-5B5A-121E-E78C1A43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A627-8250-4D46-DB58-ECFA0DAAD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Educate and communicate</a:t>
            </a:r>
          </a:p>
          <a:p>
            <a:r>
              <a:rPr lang="en-US" dirty="0"/>
              <a:t>Promote a culture of respect and civility – must start at the top</a:t>
            </a:r>
          </a:p>
          <a:p>
            <a:r>
              <a:rPr lang="en-US" dirty="0"/>
              <a:t>Build trust</a:t>
            </a:r>
          </a:p>
          <a:p>
            <a:r>
              <a:rPr lang="en-US" dirty="0"/>
              <a:t>Encourage transparency</a:t>
            </a:r>
          </a:p>
          <a:p>
            <a:r>
              <a:rPr lang="en-US" dirty="0"/>
              <a:t>Deal with instances on incivility immediately </a:t>
            </a:r>
          </a:p>
          <a:p>
            <a:r>
              <a:rPr lang="en-US" dirty="0"/>
              <a:t>Establish norms for mutual respect</a:t>
            </a:r>
          </a:p>
          <a:p>
            <a:r>
              <a:rPr lang="en-US" dirty="0"/>
              <a:t>How to host civil conversations (handouts)</a:t>
            </a:r>
          </a:p>
        </p:txBody>
      </p:sp>
    </p:spTree>
    <p:extLst>
      <p:ext uri="{BB962C8B-B14F-4D97-AF65-F5344CB8AC3E}">
        <p14:creationId xmlns:p14="http://schemas.microsoft.com/office/powerpoint/2010/main" val="32348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92FA-1063-94DA-0899-4B185B24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30" y="2617978"/>
            <a:ext cx="7335835" cy="1268984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8385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57B7-D6CD-6B8E-A371-FD98797F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53E0-6E12-6F67-DBBF-8FDF3B8CE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1=strongly disagree		5=strongly agree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My workplace values differing opinions.</a:t>
            </a:r>
          </a:p>
          <a:p>
            <a:r>
              <a:rPr lang="en-US" dirty="0"/>
              <a:t>My workplace encourages openness and honesty.</a:t>
            </a:r>
          </a:p>
          <a:p>
            <a:r>
              <a:rPr lang="en-US" dirty="0"/>
              <a:t>My manager engages in empathetic listening.</a:t>
            </a:r>
          </a:p>
          <a:p>
            <a:r>
              <a:rPr lang="en-US" dirty="0"/>
              <a:t>I feel like I can be myself at work.</a:t>
            </a:r>
          </a:p>
        </p:txBody>
      </p:sp>
    </p:spTree>
    <p:extLst>
      <p:ext uri="{BB962C8B-B14F-4D97-AF65-F5344CB8AC3E}">
        <p14:creationId xmlns:p14="http://schemas.microsoft.com/office/powerpoint/2010/main" val="269777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3D6B-1871-2E2C-83DE-7219919B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Workplace Incivility?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7174-3090-BDEB-B151-ED14EC88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335835" cy="3802634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latin typeface="Memphis-Medium"/>
              </a:rPr>
              <a:t>“Low-intensity conduct that lacks a clear intent to harm but nevertheless violates social norms and injures targeted employees” </a:t>
            </a:r>
            <a:r>
              <a:rPr lang="en-US" sz="1800" b="0" i="0" u="none" strike="noStrike" baseline="0" dirty="0">
                <a:latin typeface="Memphis-Medium"/>
              </a:rPr>
              <a:t>(Andersson &amp; Pearson, 1999; Cortina, Magley, Williams, &amp; </a:t>
            </a:r>
            <a:r>
              <a:rPr lang="en-US" sz="1800" b="0" i="0" u="none" strike="noStrike" baseline="0" dirty="0" err="1">
                <a:latin typeface="Memphis-Medium"/>
              </a:rPr>
              <a:t>Langhout</a:t>
            </a:r>
            <a:r>
              <a:rPr lang="en-US" sz="1800" b="0" i="0" u="none" strike="noStrike" baseline="0" dirty="0">
                <a:latin typeface="Memphis-Medium"/>
              </a:rPr>
              <a:t>, 2001; Cortina, 2008)</a:t>
            </a:r>
          </a:p>
          <a:p>
            <a:pPr algn="l"/>
            <a:endParaRPr lang="en-US" b="0" i="0" u="none" strike="noStrike" baseline="0" dirty="0">
              <a:latin typeface="Memphis-Medium"/>
            </a:endParaRPr>
          </a:p>
          <a:p>
            <a:pPr algn="l"/>
            <a:r>
              <a:rPr lang="en-US" dirty="0">
                <a:latin typeface="Memphis-Medium"/>
              </a:rPr>
              <a:t>F</a:t>
            </a:r>
            <a:r>
              <a:rPr lang="en-US" b="0" i="0" u="none" strike="noStrike" baseline="0" dirty="0">
                <a:latin typeface="Memphis-Medium"/>
              </a:rPr>
              <a:t>orm of </a:t>
            </a:r>
            <a:r>
              <a:rPr lang="en-US" b="0" i="1" u="none" strike="noStrike" baseline="0" dirty="0">
                <a:latin typeface="Memphis-MediumItalic"/>
              </a:rPr>
              <a:t>employee deviance </a:t>
            </a:r>
            <a:r>
              <a:rPr lang="en-US" sz="1800" b="0" i="0" u="none" strike="noStrike" baseline="0" dirty="0">
                <a:latin typeface="Memphis-Medium"/>
              </a:rPr>
              <a:t>(Robinson &amp; Bennett, 1995)</a:t>
            </a:r>
            <a:r>
              <a:rPr lang="en-US" b="0" i="0" u="none" strike="noStrike" baseline="0" dirty="0">
                <a:latin typeface="Memphis-Medium"/>
              </a:rPr>
              <a:t>, which, in turn, represents a subset of </a:t>
            </a:r>
            <a:r>
              <a:rPr lang="en-US" b="0" i="1" u="none" strike="noStrike" baseline="0" dirty="0">
                <a:latin typeface="Memphis-MediumItalic"/>
              </a:rPr>
              <a:t>antisocial employee behavior </a:t>
            </a:r>
            <a:r>
              <a:rPr lang="en-US" sz="1800" b="0" i="0" u="none" strike="noStrike" baseline="0" dirty="0">
                <a:latin typeface="Memphis-Medium"/>
              </a:rPr>
              <a:t>(</a:t>
            </a:r>
            <a:r>
              <a:rPr lang="en-US" sz="1800" b="0" i="0" u="none" strike="noStrike" baseline="0" dirty="0" err="1">
                <a:latin typeface="Memphis-Medium"/>
              </a:rPr>
              <a:t>Giacolone</a:t>
            </a:r>
            <a:r>
              <a:rPr lang="en-US" sz="1800" b="0" i="0" u="none" strike="noStrike" baseline="0" dirty="0">
                <a:latin typeface="Memphis-Medium"/>
              </a:rPr>
              <a:t> &amp; Greenberg, 1997)</a:t>
            </a:r>
            <a:endParaRPr lang="en-US" b="0" i="0" u="none" strike="noStrike" baseline="0" dirty="0">
              <a:latin typeface="Memphis-Medium"/>
            </a:endParaRPr>
          </a:p>
        </p:txBody>
      </p:sp>
    </p:spTree>
    <p:extLst>
      <p:ext uri="{BB962C8B-B14F-4D97-AF65-F5344CB8AC3E}">
        <p14:creationId xmlns:p14="http://schemas.microsoft.com/office/powerpoint/2010/main" val="54509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3D6B-1871-2E2C-83DE-7219919B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Workplace Incivility?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7174-3090-BDEB-B151-ED14EC88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335835" cy="3802634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latin typeface="Memphis-Medium"/>
              </a:rPr>
              <a:t>Often attributed to other factors, such as the instigator’s ignorance, oversight, or personality; intent, whether present or not, is ambiguous to one or more of the parties involved </a:t>
            </a:r>
            <a:r>
              <a:rPr lang="en-US" sz="1800" b="0" i="0" u="none" strike="noStrike" baseline="0" dirty="0">
                <a:latin typeface="Memphis-Medium"/>
              </a:rPr>
              <a:t>(Andersson &amp; Pearson,1999; Pearson, Andersson, &amp; Wegner, 2001)</a:t>
            </a:r>
            <a:endParaRPr lang="en-US" b="0" i="0" u="none" strike="noStrike" baseline="0" dirty="0">
              <a:latin typeface="Memphis-Medium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Behaviors are often categorized as trivial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rude, or just discourteous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(Pearson et al., 2000, Andersson 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&amp; Pearson, 1999).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618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F224-30C0-6964-7391-F3A857EB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Workplace Incivility and 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FE4E3-A2B5-E6D6-AADC-FD1D391F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79" y="1894115"/>
            <a:ext cx="7816850" cy="429985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Women often experience higher frequencies of incivility in the workplace than do men </a:t>
            </a: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(Cortina et al., 2001)</a:t>
            </a:r>
            <a:endParaRPr lang="en-US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rates of incivility are often higher among women than between women and men </a:t>
            </a: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(Gabriel,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Zhenyu</a:t>
            </a: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Butts, Rosen, &amp;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Sliter</a:t>
            </a: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2018)</a:t>
            </a:r>
            <a:endParaRPr lang="en-US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often other women creating a more difficult and uncivil environment for other women </a:t>
            </a:r>
            <a:endParaRPr lang="en-US" sz="12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more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agentic (masculine) characteristics a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woman displays, the greater occurrence of incivility from other women they are likely to experience</a:t>
            </a:r>
            <a:endParaRPr lang="en-US" sz="105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greater the number of women in a </a:t>
            </a:r>
            <a:r>
              <a:rPr lang="en-US" sz="20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group,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greater the experience of incivility and its negative effect on perceived workgroup performance and job satisfaction 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(Roberto &amp; Longoria, 2019)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774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6F40-8E75-FAEF-DCA4-6E72A3B1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E6E98-BEE5-1151-3D16-EA5D0DA2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5"/>
            <a:ext cx="7335835" cy="3793109"/>
          </a:xfrm>
        </p:spPr>
        <p:txBody>
          <a:bodyPr numCol="2">
            <a:normAutofit/>
          </a:bodyPr>
          <a:lstStyle/>
          <a:p>
            <a:r>
              <a:rPr lang="en-US" sz="2000" dirty="0"/>
              <a:t>Microaggressions</a:t>
            </a:r>
          </a:p>
          <a:p>
            <a:r>
              <a:rPr lang="en-US" sz="2000" dirty="0"/>
              <a:t>Unconscious bias</a:t>
            </a:r>
          </a:p>
          <a:p>
            <a:r>
              <a:rPr lang="en-US" sz="2000" dirty="0"/>
              <a:t>Bullying (in person and/or online)</a:t>
            </a:r>
          </a:p>
          <a:p>
            <a:r>
              <a:rPr lang="en-US" sz="2000" dirty="0"/>
              <a:t>Ignoring</a:t>
            </a:r>
          </a:p>
          <a:p>
            <a:r>
              <a:rPr lang="en-US" sz="2000" dirty="0"/>
              <a:t>Social Isolation/Exclusion </a:t>
            </a:r>
          </a:p>
          <a:p>
            <a:r>
              <a:rPr lang="en-US" sz="2000" dirty="0"/>
              <a:t>Humiliation (public and/or private)</a:t>
            </a:r>
          </a:p>
          <a:p>
            <a:r>
              <a:rPr lang="en-US" sz="2000" dirty="0"/>
              <a:t>Rudeness</a:t>
            </a:r>
          </a:p>
          <a:p>
            <a:r>
              <a:rPr lang="en-US" sz="2000" dirty="0"/>
              <a:t>Interrupting </a:t>
            </a:r>
          </a:p>
          <a:p>
            <a:r>
              <a:rPr lang="en-US" sz="2000" dirty="0"/>
              <a:t>Being disruptive </a:t>
            </a:r>
          </a:p>
          <a:p>
            <a:r>
              <a:rPr lang="en-US" sz="2000" dirty="0"/>
              <a:t>Belittling/Condescension</a:t>
            </a:r>
          </a:p>
          <a:p>
            <a:r>
              <a:rPr lang="en-US" sz="2000" dirty="0"/>
              <a:t>Gossiping </a:t>
            </a:r>
          </a:p>
          <a:p>
            <a:r>
              <a:rPr lang="en-US" sz="2000" dirty="0"/>
              <a:t>Taking credit for other’s work </a:t>
            </a:r>
          </a:p>
          <a:p>
            <a:r>
              <a:rPr lang="en-US" sz="2000" dirty="0"/>
              <a:t>Micromanaging colleagues </a:t>
            </a:r>
          </a:p>
        </p:txBody>
      </p:sp>
    </p:spTree>
    <p:extLst>
      <p:ext uri="{BB962C8B-B14F-4D97-AF65-F5344CB8AC3E}">
        <p14:creationId xmlns:p14="http://schemas.microsoft.com/office/powerpoint/2010/main" val="79590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89B7-3034-4189-60E3-8C3114A9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8C060-BEB7-BC49-8B38-4AD9318C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610021" cy="3601212"/>
          </a:xfrm>
        </p:spPr>
        <p:txBody>
          <a:bodyPr>
            <a:normAutofit fontScale="92500"/>
          </a:bodyPr>
          <a:lstStyle/>
          <a:p>
            <a:r>
              <a:rPr lang="en-US" dirty="0"/>
              <a:t>“That’s so gay”/”That’s retarded”</a:t>
            </a:r>
          </a:p>
          <a:p>
            <a:r>
              <a:rPr lang="en-US" dirty="0"/>
              <a:t>“I’ve already told you this”/”As per my last email”</a:t>
            </a:r>
          </a:p>
          <a:p>
            <a:r>
              <a:rPr lang="en-US" dirty="0"/>
              <a:t>Calling women “girls”, “sweetie”, “honey”, “dear”</a:t>
            </a:r>
          </a:p>
          <a:p>
            <a:r>
              <a:rPr lang="en-US" dirty="0"/>
              <a:t>Telling men to “grow a pair”, “man up”</a:t>
            </a:r>
          </a:p>
          <a:p>
            <a:r>
              <a:rPr lang="en-US" dirty="0"/>
              <a:t>“Are you </a:t>
            </a:r>
            <a:r>
              <a:rPr lang="en-US" dirty="0" err="1"/>
              <a:t>PMSing</a:t>
            </a:r>
            <a:r>
              <a:rPr lang="en-US" dirty="0"/>
              <a:t>?”</a:t>
            </a:r>
          </a:p>
          <a:p>
            <a:r>
              <a:rPr lang="en-US" dirty="0"/>
              <a:t>“You need to smile more”</a:t>
            </a:r>
          </a:p>
          <a:p>
            <a:r>
              <a:rPr lang="en-US" dirty="0"/>
              <a:t>“I didn’t know you were ______. You don’t act like it”</a:t>
            </a:r>
          </a:p>
          <a:p>
            <a:r>
              <a:rPr lang="en-US" dirty="0"/>
              <a:t>“I’m just going to call you _____” (name is difficult to say)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1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2632-2ECF-5C89-3265-CC59178C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on Employee 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72E1-4373-4A40-057B-5A21EDA9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37657"/>
            <a:ext cx="7335835" cy="414945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Abusive behaviors at work lead to:</a:t>
            </a:r>
          </a:p>
          <a:p>
            <a:pPr lvl="1"/>
            <a:r>
              <a:rPr lang="en-US" dirty="0"/>
              <a:t>Negative mood, cognitive distraction, fear, and perceived injustice </a:t>
            </a:r>
            <a:r>
              <a:rPr lang="en-US" sz="1400" dirty="0"/>
              <a:t>(Barling et al., 1996; Barling, Rogers, &amp; </a:t>
            </a:r>
            <a:r>
              <a:rPr lang="en-US" sz="1400" dirty="0" err="1"/>
              <a:t>Kelloway</a:t>
            </a:r>
            <a:r>
              <a:rPr lang="en-US" sz="1400" dirty="0"/>
              <a:t>, 2001)</a:t>
            </a:r>
          </a:p>
          <a:p>
            <a:pPr lvl="1"/>
            <a:r>
              <a:rPr lang="en-US" sz="2100" dirty="0"/>
              <a:t>Damaged Social Identity and anger </a:t>
            </a:r>
            <a:r>
              <a:rPr lang="en-US" sz="1400" dirty="0"/>
              <a:t>(</a:t>
            </a:r>
            <a:r>
              <a:rPr lang="it-IT" sz="1400" dirty="0"/>
              <a:t>Andersson &amp; Pearson, 1999; Cortina et al., 2001; </a:t>
            </a:r>
            <a:r>
              <a:rPr lang="en-US" sz="1400" dirty="0"/>
              <a:t>Miner-Rubino &amp; Cortina, 2004)</a:t>
            </a:r>
          </a:p>
          <a:p>
            <a:pPr lvl="1"/>
            <a:r>
              <a:rPr lang="en-US" dirty="0"/>
              <a:t>Negative impact on employee wellbeing and productivity </a:t>
            </a:r>
            <a:r>
              <a:rPr lang="en-US" sz="1400" dirty="0"/>
              <a:t>(Cortina, 2008; Roberto &amp; Longoria, 2019) </a:t>
            </a:r>
          </a:p>
          <a:p>
            <a:pPr lvl="2"/>
            <a:r>
              <a:rPr lang="en-US" dirty="0"/>
              <a:t>Burnout, anxiety, stress, and dissatisfaction, absenteeism, turnover, lower creativity, reduced performance</a:t>
            </a:r>
          </a:p>
          <a:p>
            <a:pPr lvl="1"/>
            <a:r>
              <a:rPr lang="en-US" dirty="0"/>
              <a:t>Incivility costs 500 Fortune companies almost $16M/year </a:t>
            </a:r>
            <a:r>
              <a:rPr lang="en-US" sz="1400" dirty="0"/>
              <a:t>(Porath &amp; Pearson, 2013)</a:t>
            </a:r>
          </a:p>
        </p:txBody>
      </p:sp>
    </p:spTree>
    <p:extLst>
      <p:ext uri="{BB962C8B-B14F-4D97-AF65-F5344CB8AC3E}">
        <p14:creationId xmlns:p14="http://schemas.microsoft.com/office/powerpoint/2010/main" val="52361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2ADC-735F-9CF8-17A1-DD6521D1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Activity/Discussion in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3247-BE28-E19F-760A-739E8049B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 you feel comfortable challenging other people’s ideas at work?</a:t>
            </a:r>
          </a:p>
          <a:p>
            <a:r>
              <a:rPr lang="en-US" dirty="0"/>
              <a:t>What issues today impact civility in your workplace?</a:t>
            </a:r>
          </a:p>
          <a:p>
            <a:r>
              <a:rPr lang="en-US" dirty="0"/>
              <a:t>What processes are in place at work to resolve conflict?</a:t>
            </a:r>
          </a:p>
          <a:p>
            <a:r>
              <a:rPr lang="en-US" dirty="0"/>
              <a:t>How have you handled incivility in the past? What went well? What would you do differently?</a:t>
            </a:r>
          </a:p>
          <a:p>
            <a:r>
              <a:rPr lang="en-US" dirty="0"/>
              <a:t>Are you more civil at work or outside the workplace?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62488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2B301B"/>
      </a:dk2>
      <a:lt2>
        <a:srgbClr val="F0F1F3"/>
      </a:lt2>
      <a:accent1>
        <a:srgbClr val="ACA170"/>
      </a:accent1>
      <a:accent2>
        <a:srgbClr val="95A75C"/>
      </a:accent2>
      <a:accent3>
        <a:srgbClr val="83AA6F"/>
      </a:accent3>
      <a:accent4>
        <a:srgbClr val="62B168"/>
      </a:accent4>
      <a:accent5>
        <a:srgbClr val="6FAD8D"/>
      </a:accent5>
      <a:accent6>
        <a:srgbClr val="61AFA7"/>
      </a:accent6>
      <a:hlink>
        <a:srgbClr val="6D78B0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423</TotalTime>
  <Words>702</Words>
  <Application>Microsoft Office PowerPoint</Application>
  <PresentationFormat>Widescreen</PresentationFormat>
  <Paragraphs>69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Arial Black</vt:lpstr>
      <vt:lpstr>Avenir Next</vt:lpstr>
      <vt:lpstr>Memphis-Medium</vt:lpstr>
      <vt:lpstr>Memphis-MediumItalic</vt:lpstr>
      <vt:lpstr>Neue Haas Grotesk Text Pro</vt:lpstr>
      <vt:lpstr>Times New Roman</vt:lpstr>
      <vt:lpstr>PunchcardVTI</vt:lpstr>
      <vt:lpstr>Management Best Practices to Guard Against Workplace Bullying and Incivility </vt:lpstr>
      <vt:lpstr>Self-assessment</vt:lpstr>
      <vt:lpstr>What is Workplace Incivility?</vt:lpstr>
      <vt:lpstr>What is Workplace Incivility?</vt:lpstr>
      <vt:lpstr>Workplace Incivility and Gender</vt:lpstr>
      <vt:lpstr>Examples</vt:lpstr>
      <vt:lpstr>Example Comments</vt:lpstr>
      <vt:lpstr>Impact on Employee Wellbeing</vt:lpstr>
      <vt:lpstr>Activity/Discussion in groups</vt:lpstr>
      <vt:lpstr>Management Best Practices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Degrassi, Sandra</dc:creator>
  <cp:lastModifiedBy>Roberto, Katherine</cp:lastModifiedBy>
  <cp:revision>4</cp:revision>
  <dcterms:created xsi:type="dcterms:W3CDTF">2024-11-07T15:51:30Z</dcterms:created>
  <dcterms:modified xsi:type="dcterms:W3CDTF">2024-11-13T18:18:49Z</dcterms:modified>
</cp:coreProperties>
</file>