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31055576b43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31055576b43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2f126e0f021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2f126e0f021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31055576b43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31055576b43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Most asked question here on campus.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31055576b43_0_2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31055576b43_0_2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457200" rtl="0" algn="l">
              <a:lnSpc>
                <a:spcPct val="140000"/>
              </a:lnSpc>
              <a:spcBef>
                <a:spcPts val="0"/>
              </a:spcBef>
              <a:spcAft>
                <a:spcPts val="0"/>
              </a:spcAft>
              <a:buClr>
                <a:schemeClr val="dk1"/>
              </a:buClr>
              <a:buSzPts val="275"/>
              <a:buFont typeface="Arial"/>
              <a:buNone/>
            </a:pPr>
            <a:r>
              <a:rPr lang="en" sz="1300">
                <a:solidFill>
                  <a:srgbClr val="001A31"/>
                </a:solidFill>
                <a:highlight>
                  <a:schemeClr val="lt1"/>
                </a:highlight>
              </a:rPr>
              <a:t>After receiving approval from your departments designated approver, you may move forward with obtaining bids for your promotional item purchase through our campus bid acquisition platform, AgoraCX. </a:t>
            </a:r>
            <a:endParaRPr sz="1300">
              <a:solidFill>
                <a:srgbClr val="001A31"/>
              </a:solidFill>
              <a:highlight>
                <a:schemeClr val="lt1"/>
              </a:highlight>
            </a:endParaRPr>
          </a:p>
          <a:p>
            <a:pPr indent="0" lvl="0" marL="457200" rtl="0" algn="l">
              <a:lnSpc>
                <a:spcPct val="140000"/>
              </a:lnSpc>
              <a:spcBef>
                <a:spcPts val="2300"/>
              </a:spcBef>
              <a:spcAft>
                <a:spcPts val="0"/>
              </a:spcAft>
              <a:buClr>
                <a:schemeClr val="dk1"/>
              </a:buClr>
              <a:buSzPts val="275"/>
              <a:buFont typeface="Arial"/>
              <a:buNone/>
            </a:pPr>
            <a:r>
              <a:rPr lang="en" sz="1300">
                <a:solidFill>
                  <a:srgbClr val="001A31"/>
                </a:solidFill>
                <a:highlight>
                  <a:schemeClr val="lt1"/>
                </a:highlight>
              </a:rPr>
              <a:t>AgoraCX allows you to receive bids from multiple licensed vendors in one place and select the vendor that best meets your needs and budget. We suggest you include all available vendors, and allow at least 3 days for vendors to bid on your project. </a:t>
            </a:r>
            <a:endParaRPr sz="1300">
              <a:solidFill>
                <a:srgbClr val="001A31"/>
              </a:solidFill>
              <a:highlight>
                <a:schemeClr val="lt1"/>
              </a:highlight>
            </a:endParaRPr>
          </a:p>
          <a:p>
            <a:pPr indent="0" lvl="0" marL="457200" rtl="0" algn="l">
              <a:lnSpc>
                <a:spcPct val="140000"/>
              </a:lnSpc>
              <a:spcBef>
                <a:spcPts val="2300"/>
              </a:spcBef>
              <a:spcAft>
                <a:spcPts val="2300"/>
              </a:spcAft>
              <a:buClr>
                <a:schemeClr val="dk1"/>
              </a:buClr>
              <a:buSzPts val="275"/>
              <a:buFont typeface="Arial"/>
              <a:buNone/>
            </a:pPr>
            <a:r>
              <a:rPr lang="en" sz="1300">
                <a:solidFill>
                  <a:srgbClr val="001A31"/>
                </a:solidFill>
                <a:highlight>
                  <a:schemeClr val="lt1"/>
                </a:highlight>
              </a:rPr>
              <a:t>Please note that AgoraCX is a bid acquisition platform only. After reviewing bids and selecting a vendor’s quote, you will need to close the project and contact the vendor directly to place your order and arrange payment via a Purchase Order or P-card following university purchasing guidelines.</a:t>
            </a:r>
            <a:r>
              <a:rPr i="1" lang="en" sz="1300">
                <a:solidFill>
                  <a:srgbClr val="001A31"/>
                </a:solidFill>
                <a:highlight>
                  <a:schemeClr val="lt1"/>
                </a:highlight>
              </a:rPr>
              <a:t> Note - production for your order will not begin until you have coordinated payment with your selected vendor.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3123bb08fa7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3123bb08fa7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457200" rtl="0" algn="l">
              <a:lnSpc>
                <a:spcPct val="140000"/>
              </a:lnSpc>
              <a:spcBef>
                <a:spcPts val="0"/>
              </a:spcBef>
              <a:spcAft>
                <a:spcPts val="0"/>
              </a:spcAft>
              <a:buNone/>
            </a:pPr>
            <a:r>
              <a:rPr lang="en" sz="1300">
                <a:solidFill>
                  <a:srgbClr val="001A31"/>
                </a:solidFill>
                <a:highlight>
                  <a:schemeClr val="lt1"/>
                </a:highlight>
              </a:rPr>
              <a:t>After receiving approval from your departments designated approver, you may move forward with obtaining bids for your promotional item purchase through our campus bid acquisition platform, AgoraCX. </a:t>
            </a:r>
            <a:endParaRPr sz="1300">
              <a:solidFill>
                <a:srgbClr val="001A31"/>
              </a:solidFill>
              <a:highlight>
                <a:schemeClr val="lt1"/>
              </a:highlight>
            </a:endParaRPr>
          </a:p>
          <a:p>
            <a:pPr indent="0" lvl="0" marL="457200" rtl="0" algn="l">
              <a:lnSpc>
                <a:spcPct val="140000"/>
              </a:lnSpc>
              <a:spcBef>
                <a:spcPts val="2300"/>
              </a:spcBef>
              <a:spcAft>
                <a:spcPts val="0"/>
              </a:spcAft>
              <a:buNone/>
            </a:pPr>
            <a:r>
              <a:rPr lang="en" sz="1300">
                <a:solidFill>
                  <a:srgbClr val="001A31"/>
                </a:solidFill>
                <a:highlight>
                  <a:schemeClr val="lt1"/>
                </a:highlight>
              </a:rPr>
              <a:t>AgoraCX allows you to receive bids from multiple licensed vendors in one place and select the vendor that best meets your needs and budget. We suggest you include all available vendors, and allow at least 3 days for vendors to bid on your project. </a:t>
            </a:r>
            <a:endParaRPr sz="1300">
              <a:solidFill>
                <a:srgbClr val="001A31"/>
              </a:solidFill>
              <a:highlight>
                <a:schemeClr val="lt1"/>
              </a:highlight>
            </a:endParaRPr>
          </a:p>
          <a:p>
            <a:pPr indent="0" lvl="0" marL="457200" rtl="0" algn="l">
              <a:lnSpc>
                <a:spcPct val="140000"/>
              </a:lnSpc>
              <a:spcBef>
                <a:spcPts val="2300"/>
              </a:spcBef>
              <a:spcAft>
                <a:spcPts val="2300"/>
              </a:spcAft>
              <a:buNone/>
            </a:pPr>
            <a:r>
              <a:rPr lang="en" sz="1300">
                <a:solidFill>
                  <a:srgbClr val="001A31"/>
                </a:solidFill>
                <a:highlight>
                  <a:schemeClr val="lt1"/>
                </a:highlight>
              </a:rPr>
              <a:t>Please note that AgoraCX is a bid acquisition platform only. After reviewing bids and selecting a vendor’s quote, you will need to close the project and contact the vendor directly to place your order and arrange payment via a Purchase Order or P-card following university purchasing guidelines.</a:t>
            </a:r>
            <a:r>
              <a:rPr i="1" lang="en" sz="1300">
                <a:solidFill>
                  <a:srgbClr val="001A31"/>
                </a:solidFill>
                <a:highlight>
                  <a:schemeClr val="lt1"/>
                </a:highlight>
              </a:rPr>
              <a:t> Note - production for your order will not begin until you have coordinated payment with your selected vendor.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31055576b43_0_2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31055576b43_0_2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Most asked question here on campus.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31055576b43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31055576b43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3126501656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3126501656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31055576b43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31055576b43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mailto:licensing@tamucc.edu"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mailto:licensing@tamucc.edu"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mailto:licensing@tamucc.edu" TargetMode="Externa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mailto:licensing@tamudd.edu" TargetMode="Externa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3.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3" name="Shape 53"/>
        <p:cNvGrpSpPr/>
        <p:nvPr/>
      </p:nvGrpSpPr>
      <p:grpSpPr>
        <a:xfrm>
          <a:off x="0" y="0"/>
          <a:ext cx="0" cy="0"/>
          <a:chOff x="0" y="0"/>
          <a:chExt cx="0" cy="0"/>
        </a:xfrm>
      </p:grpSpPr>
      <p:sp>
        <p:nvSpPr>
          <p:cNvPr id="54" name="Google Shape;54;p13"/>
          <p:cNvSpPr/>
          <p:nvPr/>
        </p:nvSpPr>
        <p:spPr>
          <a:xfrm>
            <a:off x="-90750" y="2858550"/>
            <a:ext cx="9325500" cy="2423400"/>
          </a:xfrm>
          <a:prstGeom prst="rect">
            <a:avLst/>
          </a:prstGeom>
          <a:solidFill>
            <a:srgbClr val="2C7DBD"/>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55" name="Google Shape;55;p13"/>
          <p:cNvSpPr txBox="1"/>
          <p:nvPr>
            <p:ph type="ctrTitle"/>
          </p:nvPr>
        </p:nvSpPr>
        <p:spPr>
          <a:xfrm>
            <a:off x="311700" y="2908675"/>
            <a:ext cx="8520600" cy="11499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sz="3800">
                <a:solidFill>
                  <a:schemeClr val="lt1"/>
                </a:solidFill>
              </a:rPr>
              <a:t>Licensing &amp; Trademarks</a:t>
            </a:r>
            <a:endParaRPr b="1" sz="2700">
              <a:solidFill>
                <a:schemeClr val="lt1"/>
              </a:solidFill>
            </a:endParaRPr>
          </a:p>
        </p:txBody>
      </p:sp>
      <p:sp>
        <p:nvSpPr>
          <p:cNvPr id="56" name="Google Shape;56;p13"/>
          <p:cNvSpPr txBox="1"/>
          <p:nvPr>
            <p:ph idx="1" type="subTitle"/>
          </p:nvPr>
        </p:nvSpPr>
        <p:spPr>
          <a:xfrm>
            <a:off x="261550" y="405857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2400">
                <a:solidFill>
                  <a:schemeClr val="lt1"/>
                </a:solidFill>
              </a:rPr>
              <a:t>Lacey Loomis, Licensing &amp; Trademark Coordinator</a:t>
            </a:r>
            <a:endParaRPr sz="2400">
              <a:solidFill>
                <a:schemeClr val="lt1"/>
              </a:solidFill>
            </a:endParaRPr>
          </a:p>
        </p:txBody>
      </p:sp>
      <p:pic>
        <p:nvPicPr>
          <p:cNvPr id="57" name="Google Shape;57;p13"/>
          <p:cNvPicPr preferRelativeResize="0"/>
          <p:nvPr/>
        </p:nvPicPr>
        <p:blipFill>
          <a:blip r:embed="rId3">
            <a:alphaModFix/>
          </a:blip>
          <a:stretch>
            <a:fillRect/>
          </a:stretch>
        </p:blipFill>
        <p:spPr>
          <a:xfrm>
            <a:off x="1475888" y="487150"/>
            <a:ext cx="6192225" cy="20093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2"/>
          <p:cNvSpPr txBox="1"/>
          <p:nvPr>
            <p:ph type="title"/>
          </p:nvPr>
        </p:nvSpPr>
        <p:spPr>
          <a:xfrm>
            <a:off x="311700" y="1356100"/>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1200"/>
              </a:spcAft>
              <a:buNone/>
            </a:pPr>
            <a:r>
              <a:rPr b="1" lang="en" sz="2457"/>
              <a:t>Q&amp;A</a:t>
            </a:r>
            <a:endParaRPr/>
          </a:p>
        </p:txBody>
      </p:sp>
      <p:sp>
        <p:nvSpPr>
          <p:cNvPr id="120" name="Google Shape;120;p22"/>
          <p:cNvSpPr txBox="1"/>
          <p:nvPr>
            <p:ph idx="1" type="body"/>
          </p:nvPr>
        </p:nvSpPr>
        <p:spPr>
          <a:xfrm>
            <a:off x="311700" y="1972575"/>
            <a:ext cx="8520600" cy="2649000"/>
          </a:xfrm>
          <a:prstGeom prst="rect">
            <a:avLst/>
          </a:prstGeom>
        </p:spPr>
        <p:txBody>
          <a:bodyPr anchorCtr="0" anchor="t" bIns="91425" lIns="91425" spcFirstLastPara="1" rIns="91425" wrap="square" tIns="91425">
            <a:normAutofit fontScale="62500" lnSpcReduction="20000"/>
          </a:bodyPr>
          <a:lstStyle/>
          <a:p>
            <a:pPr indent="0" lvl="0" marL="0" rtl="0" algn="l">
              <a:spcBef>
                <a:spcPts val="1200"/>
              </a:spcBef>
              <a:spcAft>
                <a:spcPts val="0"/>
              </a:spcAft>
              <a:buNone/>
            </a:pPr>
            <a:r>
              <a:rPr lang="en" sz="3000">
                <a:solidFill>
                  <a:schemeClr val="dk1"/>
                </a:solidFill>
              </a:rPr>
              <a:t>Questions? </a:t>
            </a:r>
            <a:endParaRPr sz="3000">
              <a:solidFill>
                <a:schemeClr val="dk1"/>
              </a:solidFill>
            </a:endParaRPr>
          </a:p>
          <a:p>
            <a:pPr indent="0" lvl="0" marL="457200" rtl="0" algn="l">
              <a:spcBef>
                <a:spcPts val="1200"/>
              </a:spcBef>
              <a:spcAft>
                <a:spcPts val="0"/>
              </a:spcAft>
              <a:buNone/>
            </a:pPr>
            <a:r>
              <a:t/>
            </a:r>
            <a:endParaRPr sz="3000">
              <a:solidFill>
                <a:schemeClr val="dk1"/>
              </a:solidFill>
            </a:endParaRPr>
          </a:p>
          <a:p>
            <a:pPr indent="0" lvl="0" marL="0" rtl="0" algn="l">
              <a:spcBef>
                <a:spcPts val="1200"/>
              </a:spcBef>
              <a:spcAft>
                <a:spcPts val="0"/>
              </a:spcAft>
              <a:buNone/>
            </a:pPr>
            <a:r>
              <a:t/>
            </a:r>
            <a:endParaRPr sz="3000"/>
          </a:p>
          <a:p>
            <a:pPr indent="0" lvl="0" marL="0" rtl="0" algn="l">
              <a:spcBef>
                <a:spcPts val="1200"/>
              </a:spcBef>
              <a:spcAft>
                <a:spcPts val="0"/>
              </a:spcAft>
              <a:buNone/>
            </a:pPr>
            <a:r>
              <a:t/>
            </a:r>
            <a:endParaRPr sz="3000"/>
          </a:p>
          <a:p>
            <a:pPr indent="0" lvl="0" marL="0" rtl="0" algn="l">
              <a:spcBef>
                <a:spcPts val="1200"/>
              </a:spcBef>
              <a:spcAft>
                <a:spcPts val="0"/>
              </a:spcAft>
              <a:buNone/>
            </a:pPr>
            <a:r>
              <a:t/>
            </a:r>
            <a:endParaRPr sz="3000"/>
          </a:p>
          <a:p>
            <a:pPr indent="0" lvl="0" marL="0" rtl="0" algn="l">
              <a:spcBef>
                <a:spcPts val="1200"/>
              </a:spcBef>
              <a:spcAft>
                <a:spcPts val="1200"/>
              </a:spcAft>
              <a:buNone/>
            </a:pPr>
            <a:r>
              <a:rPr lang="en" sz="3000">
                <a:solidFill>
                  <a:schemeClr val="dk1"/>
                </a:solidFill>
              </a:rPr>
              <a:t>C</a:t>
            </a:r>
            <a:r>
              <a:rPr lang="en" sz="3000">
                <a:solidFill>
                  <a:schemeClr val="dk1"/>
                </a:solidFill>
              </a:rPr>
              <a:t>ontact</a:t>
            </a:r>
            <a:r>
              <a:rPr lang="en" sz="3000">
                <a:solidFill>
                  <a:schemeClr val="dk1"/>
                </a:solidFill>
              </a:rPr>
              <a:t> </a:t>
            </a:r>
            <a:r>
              <a:rPr lang="en" sz="3000" u="sng">
                <a:solidFill>
                  <a:schemeClr val="dk1"/>
                </a:solidFill>
                <a:hlinkClick r:id="rId3">
                  <a:extLst>
                    <a:ext uri="{A12FA001-AC4F-418D-AE19-62706E023703}">
                      <ahyp:hlinkClr val="tx"/>
                    </a:ext>
                  </a:extLst>
                </a:hlinkClick>
              </a:rPr>
              <a:t>licensing@tamucc.edu</a:t>
            </a:r>
            <a:r>
              <a:rPr lang="en" sz="3000">
                <a:solidFill>
                  <a:schemeClr val="dk1"/>
                </a:solidFill>
              </a:rPr>
              <a:t> or 361.825.3058 with any additional questions.</a:t>
            </a:r>
            <a:r>
              <a:rPr lang="en"/>
              <a:t> </a:t>
            </a:r>
            <a:endParaRPr/>
          </a:p>
        </p:txBody>
      </p:sp>
      <p:pic>
        <p:nvPicPr>
          <p:cNvPr id="121" name="Google Shape;121;p22"/>
          <p:cNvPicPr preferRelativeResize="0"/>
          <p:nvPr/>
        </p:nvPicPr>
        <p:blipFill>
          <a:blip r:embed="rId4">
            <a:alphaModFix/>
          </a:blip>
          <a:stretch>
            <a:fillRect/>
          </a:stretch>
        </p:blipFill>
        <p:spPr>
          <a:xfrm>
            <a:off x="5558275" y="249899"/>
            <a:ext cx="3274025" cy="106242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623400" y="1399875"/>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1200"/>
              </a:spcAft>
              <a:buNone/>
            </a:pPr>
            <a:r>
              <a:rPr b="1" lang="en" sz="2457"/>
              <a:t>Agenda</a:t>
            </a:r>
            <a:endParaRPr/>
          </a:p>
        </p:txBody>
      </p:sp>
      <p:sp>
        <p:nvSpPr>
          <p:cNvPr id="63" name="Google Shape;63;p14"/>
          <p:cNvSpPr txBox="1"/>
          <p:nvPr>
            <p:ph idx="1" type="body"/>
          </p:nvPr>
        </p:nvSpPr>
        <p:spPr>
          <a:xfrm>
            <a:off x="558825" y="1972575"/>
            <a:ext cx="8520600" cy="2649000"/>
          </a:xfrm>
          <a:prstGeom prst="rect">
            <a:avLst/>
          </a:prstGeom>
        </p:spPr>
        <p:txBody>
          <a:bodyPr anchorCtr="0" anchor="t" bIns="91425" lIns="91425" spcFirstLastPara="1" rIns="91425" wrap="square" tIns="91425">
            <a:normAutofit/>
          </a:bodyPr>
          <a:lstStyle/>
          <a:p>
            <a:pPr indent="-311150" lvl="0" marL="457200" rtl="0" algn="l">
              <a:spcBef>
                <a:spcPts val="1200"/>
              </a:spcBef>
              <a:spcAft>
                <a:spcPts val="0"/>
              </a:spcAft>
              <a:buClr>
                <a:schemeClr val="dk1"/>
              </a:buClr>
              <a:buSzPts val="1300"/>
              <a:buChar char="●"/>
            </a:pPr>
            <a:r>
              <a:rPr lang="en" sz="1300">
                <a:solidFill>
                  <a:schemeClr val="dk1"/>
                </a:solidFill>
              </a:rPr>
              <a:t>Required </a:t>
            </a:r>
            <a:r>
              <a:rPr lang="en" sz="1300">
                <a:solidFill>
                  <a:schemeClr val="dk1"/>
                </a:solidFill>
              </a:rPr>
              <a:t>Promotional Item Ordering Procedure</a:t>
            </a:r>
            <a:endParaRPr sz="1300">
              <a:solidFill>
                <a:schemeClr val="dk1"/>
              </a:solidFill>
            </a:endParaRPr>
          </a:p>
          <a:p>
            <a:pPr indent="-311150" lvl="0" marL="457200" rtl="0" algn="l">
              <a:spcBef>
                <a:spcPts val="0"/>
              </a:spcBef>
              <a:spcAft>
                <a:spcPts val="0"/>
              </a:spcAft>
              <a:buClr>
                <a:schemeClr val="dk1"/>
              </a:buClr>
              <a:buSzPts val="1300"/>
              <a:buChar char="●"/>
            </a:pPr>
            <a:r>
              <a:rPr lang="en" sz="1300">
                <a:solidFill>
                  <a:schemeClr val="dk1"/>
                </a:solidFill>
              </a:rPr>
              <a:t>Key Considerations for Approval</a:t>
            </a:r>
            <a:endParaRPr sz="1300">
              <a:solidFill>
                <a:schemeClr val="dk1"/>
              </a:solidFill>
            </a:endParaRPr>
          </a:p>
          <a:p>
            <a:pPr indent="-311150" lvl="0" marL="457200" rtl="0" algn="l">
              <a:spcBef>
                <a:spcPts val="0"/>
              </a:spcBef>
              <a:spcAft>
                <a:spcPts val="0"/>
              </a:spcAft>
              <a:buClr>
                <a:schemeClr val="dk1"/>
              </a:buClr>
              <a:buSzPts val="1300"/>
              <a:buChar char="●"/>
            </a:pPr>
            <a:r>
              <a:rPr lang="en" sz="1300">
                <a:solidFill>
                  <a:schemeClr val="dk1"/>
                </a:solidFill>
              </a:rPr>
              <a:t>Licensing Guidelines</a:t>
            </a:r>
            <a:endParaRPr sz="1300">
              <a:solidFill>
                <a:schemeClr val="dk1"/>
              </a:solidFill>
            </a:endParaRPr>
          </a:p>
          <a:p>
            <a:pPr indent="-311150" lvl="0" marL="457200" rtl="0" algn="l">
              <a:spcBef>
                <a:spcPts val="0"/>
              </a:spcBef>
              <a:spcAft>
                <a:spcPts val="0"/>
              </a:spcAft>
              <a:buClr>
                <a:schemeClr val="dk1"/>
              </a:buClr>
              <a:buSzPts val="1300"/>
              <a:buChar char="●"/>
            </a:pPr>
            <a:r>
              <a:rPr lang="en" sz="1300">
                <a:solidFill>
                  <a:schemeClr val="dk1"/>
                </a:solidFill>
              </a:rPr>
              <a:t>Be an Advocate</a:t>
            </a:r>
            <a:endParaRPr sz="1300">
              <a:solidFill>
                <a:schemeClr val="dk1"/>
              </a:solidFill>
            </a:endParaRPr>
          </a:p>
          <a:p>
            <a:pPr indent="-311150" lvl="0" marL="457200" rtl="0" algn="l">
              <a:spcBef>
                <a:spcPts val="0"/>
              </a:spcBef>
              <a:spcAft>
                <a:spcPts val="0"/>
              </a:spcAft>
              <a:buClr>
                <a:schemeClr val="dk1"/>
              </a:buClr>
              <a:buSzPts val="1300"/>
              <a:buChar char="●"/>
            </a:pPr>
            <a:r>
              <a:rPr lang="en" sz="1300">
                <a:solidFill>
                  <a:schemeClr val="dk1"/>
                </a:solidFill>
              </a:rPr>
              <a:t>Questions? </a:t>
            </a:r>
            <a:endParaRPr sz="1300">
              <a:solidFill>
                <a:schemeClr val="dk1"/>
              </a:solidFill>
            </a:endParaRPr>
          </a:p>
          <a:p>
            <a:pPr indent="0" lvl="0" marL="457200" rtl="0" algn="l">
              <a:spcBef>
                <a:spcPts val="1200"/>
              </a:spcBef>
              <a:spcAft>
                <a:spcPts val="0"/>
              </a:spcAft>
              <a:buNone/>
            </a:pPr>
            <a:r>
              <a:t/>
            </a:r>
            <a:endParaRPr sz="2457">
              <a:solidFill>
                <a:schemeClr val="dk1"/>
              </a:solidFill>
            </a:endParaRPr>
          </a:p>
          <a:p>
            <a:pPr indent="0" lvl="0" marL="0" rtl="0" algn="l">
              <a:spcBef>
                <a:spcPts val="1200"/>
              </a:spcBef>
              <a:spcAft>
                <a:spcPts val="1200"/>
              </a:spcAft>
              <a:buNone/>
            </a:pPr>
            <a:r>
              <a:t/>
            </a:r>
            <a:endParaRPr/>
          </a:p>
        </p:txBody>
      </p:sp>
      <p:pic>
        <p:nvPicPr>
          <p:cNvPr id="64" name="Google Shape;64;p14"/>
          <p:cNvPicPr preferRelativeResize="0"/>
          <p:nvPr/>
        </p:nvPicPr>
        <p:blipFill>
          <a:blip r:embed="rId3">
            <a:alphaModFix/>
          </a:blip>
          <a:stretch>
            <a:fillRect/>
          </a:stretch>
        </p:blipFill>
        <p:spPr>
          <a:xfrm>
            <a:off x="5558275" y="249899"/>
            <a:ext cx="3274025" cy="106242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ph type="title"/>
          </p:nvPr>
        </p:nvSpPr>
        <p:spPr>
          <a:xfrm>
            <a:off x="311700" y="1443150"/>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1200"/>
              </a:spcAft>
              <a:buNone/>
            </a:pPr>
            <a:r>
              <a:rPr b="1" lang="en" sz="2457"/>
              <a:t>Promotional Item Ordering Procedure </a:t>
            </a:r>
            <a:endParaRPr/>
          </a:p>
        </p:txBody>
      </p:sp>
      <p:sp>
        <p:nvSpPr>
          <p:cNvPr id="70" name="Google Shape;70;p15"/>
          <p:cNvSpPr txBox="1"/>
          <p:nvPr>
            <p:ph idx="1" type="body"/>
          </p:nvPr>
        </p:nvSpPr>
        <p:spPr>
          <a:xfrm>
            <a:off x="311700" y="2065325"/>
            <a:ext cx="8520600" cy="2904300"/>
          </a:xfrm>
          <a:prstGeom prst="rect">
            <a:avLst/>
          </a:prstGeom>
        </p:spPr>
        <p:txBody>
          <a:bodyPr anchorCtr="0" anchor="t" bIns="91425" lIns="91425" spcFirstLastPara="1" rIns="91425" wrap="square" tIns="91425">
            <a:normAutofit fontScale="25000" lnSpcReduction="20000"/>
          </a:bodyPr>
          <a:lstStyle/>
          <a:p>
            <a:pPr indent="-312897" lvl="0" marL="457200" rtl="0" algn="l">
              <a:lnSpc>
                <a:spcPct val="100000"/>
              </a:lnSpc>
              <a:spcBef>
                <a:spcPts val="0"/>
              </a:spcBef>
              <a:spcAft>
                <a:spcPts val="0"/>
              </a:spcAft>
              <a:buClr>
                <a:srgbClr val="001A31"/>
              </a:buClr>
              <a:buSzPct val="100000"/>
              <a:buAutoNum type="arabicPeriod"/>
            </a:pPr>
            <a:r>
              <a:rPr b="1" lang="en" sz="5310">
                <a:solidFill>
                  <a:srgbClr val="001A31"/>
                </a:solidFill>
                <a:highlight>
                  <a:srgbClr val="FFFFFF"/>
                </a:highlight>
              </a:rPr>
              <a:t>Approval Form:</a:t>
            </a:r>
            <a:endParaRPr b="1" sz="5310">
              <a:solidFill>
                <a:srgbClr val="001A31"/>
              </a:solidFill>
              <a:highlight>
                <a:srgbClr val="FFFFFF"/>
              </a:highlight>
            </a:endParaRPr>
          </a:p>
          <a:p>
            <a:pPr indent="0" lvl="0" marL="457200" rtl="0" algn="l">
              <a:lnSpc>
                <a:spcPct val="100000"/>
              </a:lnSpc>
              <a:spcBef>
                <a:spcPts val="2300"/>
              </a:spcBef>
              <a:spcAft>
                <a:spcPts val="0"/>
              </a:spcAft>
              <a:buNone/>
            </a:pPr>
            <a:r>
              <a:rPr lang="en" sz="5310">
                <a:solidFill>
                  <a:srgbClr val="001A31"/>
                </a:solidFill>
                <a:highlight>
                  <a:srgbClr val="FFFFFF"/>
                </a:highlight>
              </a:rPr>
              <a:t>To begin the process, you must first submit a Laserfiche approval form. This form gathers information regarding your order request, and automatically routes it to your division’s designated approver for review. </a:t>
            </a:r>
            <a:endParaRPr sz="5310">
              <a:solidFill>
                <a:srgbClr val="001A31"/>
              </a:solidFill>
              <a:highlight>
                <a:srgbClr val="FFFFFF"/>
              </a:highlight>
            </a:endParaRPr>
          </a:p>
          <a:p>
            <a:pPr indent="0" lvl="0" marL="457200" rtl="0" algn="l">
              <a:lnSpc>
                <a:spcPct val="100000"/>
              </a:lnSpc>
              <a:spcBef>
                <a:spcPts val="2300"/>
              </a:spcBef>
              <a:spcAft>
                <a:spcPts val="0"/>
              </a:spcAft>
              <a:buNone/>
            </a:pPr>
            <a:r>
              <a:rPr lang="en" sz="5310">
                <a:solidFill>
                  <a:srgbClr val="001A31"/>
                </a:solidFill>
                <a:highlight>
                  <a:srgbClr val="FFFFFF"/>
                </a:highlight>
              </a:rPr>
              <a:t>Once submitted and reviewed, you will </a:t>
            </a:r>
            <a:r>
              <a:rPr lang="en" sz="5310">
                <a:solidFill>
                  <a:srgbClr val="001A31"/>
                </a:solidFill>
                <a:highlight>
                  <a:srgbClr val="FFFFFF"/>
                </a:highlight>
              </a:rPr>
              <a:t>receive</a:t>
            </a:r>
            <a:r>
              <a:rPr lang="en" sz="5310">
                <a:solidFill>
                  <a:srgbClr val="001A31"/>
                </a:solidFill>
                <a:highlight>
                  <a:srgbClr val="FFFFFF"/>
                </a:highlight>
              </a:rPr>
              <a:t> an email from your designated approver confirming the decision status. </a:t>
            </a:r>
            <a:endParaRPr sz="5310">
              <a:solidFill>
                <a:srgbClr val="001A31"/>
              </a:solidFill>
              <a:highlight>
                <a:srgbClr val="FFFFFF"/>
              </a:highlight>
            </a:endParaRPr>
          </a:p>
          <a:p>
            <a:pPr indent="0" lvl="0" marL="457200" rtl="0" algn="l">
              <a:lnSpc>
                <a:spcPct val="100000"/>
              </a:lnSpc>
              <a:spcBef>
                <a:spcPts val="2300"/>
              </a:spcBef>
              <a:spcAft>
                <a:spcPts val="0"/>
              </a:spcAft>
              <a:buNone/>
            </a:pPr>
            <a:r>
              <a:rPr b="1" lang="en" sz="5310">
                <a:solidFill>
                  <a:srgbClr val="001A31"/>
                </a:solidFill>
                <a:highlight>
                  <a:srgbClr val="FFFFFF"/>
                </a:highlight>
              </a:rPr>
              <a:t>If denied</a:t>
            </a:r>
            <a:r>
              <a:rPr lang="en" sz="5310">
                <a:solidFill>
                  <a:srgbClr val="001A31"/>
                </a:solidFill>
                <a:highlight>
                  <a:srgbClr val="FFFFFF"/>
                </a:highlight>
              </a:rPr>
              <a:t>, your approver will explain why, outlining if any changes need to be made, or if an alternate request should be submitted. </a:t>
            </a:r>
            <a:endParaRPr sz="5310">
              <a:solidFill>
                <a:srgbClr val="001A31"/>
              </a:solidFill>
              <a:highlight>
                <a:srgbClr val="FFFFFF"/>
              </a:highlight>
            </a:endParaRPr>
          </a:p>
          <a:p>
            <a:pPr indent="457200" lvl="0" marL="0" rtl="0" algn="l">
              <a:lnSpc>
                <a:spcPct val="100000"/>
              </a:lnSpc>
              <a:spcBef>
                <a:spcPts val="2300"/>
              </a:spcBef>
              <a:spcAft>
                <a:spcPts val="0"/>
              </a:spcAft>
              <a:buNone/>
            </a:pPr>
            <a:r>
              <a:rPr b="1" lang="en" sz="5310">
                <a:solidFill>
                  <a:srgbClr val="001A31"/>
                </a:solidFill>
                <a:highlight>
                  <a:srgbClr val="FFFFFF"/>
                </a:highlight>
              </a:rPr>
              <a:t>If approved</a:t>
            </a:r>
            <a:r>
              <a:rPr lang="en" sz="5310">
                <a:solidFill>
                  <a:srgbClr val="001A31"/>
                </a:solidFill>
                <a:highlight>
                  <a:srgbClr val="FFFFFF"/>
                </a:highlight>
              </a:rPr>
              <a:t>, you may proceed with the promotional item ordering procedure. </a:t>
            </a:r>
            <a:endParaRPr sz="5310">
              <a:solidFill>
                <a:srgbClr val="001A31"/>
              </a:solidFill>
              <a:highlight>
                <a:srgbClr val="FFFFFF"/>
              </a:highlight>
            </a:endParaRPr>
          </a:p>
          <a:p>
            <a:pPr indent="0" lvl="0" marL="0" rtl="0" algn="l">
              <a:spcBef>
                <a:spcPts val="2300"/>
              </a:spcBef>
              <a:spcAft>
                <a:spcPts val="1200"/>
              </a:spcAft>
              <a:buNone/>
            </a:pPr>
            <a:r>
              <a:t/>
            </a:r>
            <a:endParaRPr/>
          </a:p>
        </p:txBody>
      </p:sp>
      <p:pic>
        <p:nvPicPr>
          <p:cNvPr id="71" name="Google Shape;71;p15"/>
          <p:cNvPicPr preferRelativeResize="0"/>
          <p:nvPr/>
        </p:nvPicPr>
        <p:blipFill>
          <a:blip r:embed="rId3">
            <a:alphaModFix/>
          </a:blip>
          <a:stretch>
            <a:fillRect/>
          </a:stretch>
        </p:blipFill>
        <p:spPr>
          <a:xfrm>
            <a:off x="5558275" y="249899"/>
            <a:ext cx="3274025" cy="106242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6"/>
          <p:cNvSpPr txBox="1"/>
          <p:nvPr>
            <p:ph type="title"/>
          </p:nvPr>
        </p:nvSpPr>
        <p:spPr>
          <a:xfrm flipH="1">
            <a:off x="9144000" y="2720850"/>
            <a:ext cx="1251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1200"/>
              </a:spcAft>
              <a:buNone/>
            </a:pPr>
            <a:r>
              <a:t/>
            </a:r>
            <a:endParaRPr/>
          </a:p>
        </p:txBody>
      </p:sp>
      <p:sp>
        <p:nvSpPr>
          <p:cNvPr id="77" name="Google Shape;77;p16"/>
          <p:cNvSpPr txBox="1"/>
          <p:nvPr>
            <p:ph idx="1" type="body"/>
          </p:nvPr>
        </p:nvSpPr>
        <p:spPr>
          <a:xfrm>
            <a:off x="311700" y="934250"/>
            <a:ext cx="8520600" cy="29043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300">
                <a:solidFill>
                  <a:srgbClr val="001A31"/>
                </a:solidFill>
                <a:highlight>
                  <a:srgbClr val="FFFFFF"/>
                </a:highlight>
              </a:rPr>
              <a:t>2.          AgoraCX:</a:t>
            </a:r>
            <a:endParaRPr b="1" sz="1300">
              <a:solidFill>
                <a:srgbClr val="001A31"/>
              </a:solidFill>
              <a:highlight>
                <a:srgbClr val="FFFFFF"/>
              </a:highlight>
            </a:endParaRPr>
          </a:p>
          <a:p>
            <a:pPr indent="-311150" lvl="0" marL="457200" rtl="0" algn="l">
              <a:lnSpc>
                <a:spcPct val="100000"/>
              </a:lnSpc>
              <a:spcBef>
                <a:spcPts val="2300"/>
              </a:spcBef>
              <a:spcAft>
                <a:spcPts val="0"/>
              </a:spcAft>
              <a:buClr>
                <a:schemeClr val="dk1"/>
              </a:buClr>
              <a:buSzPts val="1300"/>
              <a:buChar char="●"/>
            </a:pPr>
            <a:r>
              <a:rPr b="1" lang="en" sz="1300">
                <a:solidFill>
                  <a:schemeClr val="dk1"/>
                </a:solidFill>
              </a:rPr>
              <a:t>Receive Bids from Multiple Vendors</a:t>
            </a:r>
            <a:endParaRPr b="1" sz="1300">
              <a:solidFill>
                <a:schemeClr val="dk1"/>
              </a:solidFill>
            </a:endParaRPr>
          </a:p>
          <a:p>
            <a:pPr indent="0" lvl="0" marL="457200" rtl="0" algn="l">
              <a:lnSpc>
                <a:spcPct val="100000"/>
              </a:lnSpc>
              <a:spcBef>
                <a:spcPts val="2300"/>
              </a:spcBef>
              <a:spcAft>
                <a:spcPts val="0"/>
              </a:spcAft>
              <a:buNone/>
            </a:pPr>
            <a:r>
              <a:rPr lang="en" sz="1300">
                <a:solidFill>
                  <a:schemeClr val="dk1"/>
                </a:solidFill>
              </a:rPr>
              <a:t>After receiving approval from your department’s designated approver, the next step is to obtain bids for your promotional item purchase through </a:t>
            </a:r>
            <a:r>
              <a:rPr b="1" lang="en" sz="1300">
                <a:solidFill>
                  <a:schemeClr val="dk1"/>
                </a:solidFill>
              </a:rPr>
              <a:t>AgoraCX</a:t>
            </a:r>
            <a:r>
              <a:rPr lang="en" sz="1300">
                <a:solidFill>
                  <a:schemeClr val="dk1"/>
                </a:solidFill>
              </a:rPr>
              <a:t>.</a:t>
            </a:r>
            <a:endParaRPr sz="1300">
              <a:solidFill>
                <a:schemeClr val="dk1"/>
              </a:solidFill>
            </a:endParaRPr>
          </a:p>
          <a:p>
            <a:pPr indent="0" lvl="0" marL="457200" rtl="0" algn="l">
              <a:lnSpc>
                <a:spcPct val="100000"/>
              </a:lnSpc>
              <a:spcBef>
                <a:spcPts val="2300"/>
              </a:spcBef>
              <a:spcAft>
                <a:spcPts val="0"/>
              </a:spcAft>
              <a:buNone/>
            </a:pPr>
            <a:r>
              <a:rPr lang="en" sz="1300">
                <a:solidFill>
                  <a:schemeClr val="dk1"/>
                </a:solidFill>
              </a:rPr>
              <a:t>AgoraCX allows you to request bids from multiple licensed vendors in one place, helping you select the vendor that best meets your needs and budget.</a:t>
            </a:r>
            <a:endParaRPr sz="1300">
              <a:solidFill>
                <a:schemeClr val="dk1"/>
              </a:solidFill>
            </a:endParaRPr>
          </a:p>
          <a:p>
            <a:pPr indent="0" lvl="0" marL="0" rtl="0" algn="l">
              <a:lnSpc>
                <a:spcPct val="100000"/>
              </a:lnSpc>
              <a:spcBef>
                <a:spcPts val="1200"/>
              </a:spcBef>
              <a:spcAft>
                <a:spcPts val="0"/>
              </a:spcAft>
              <a:buNone/>
            </a:pPr>
            <a:r>
              <a:t/>
            </a:r>
            <a:endParaRPr sz="1300">
              <a:solidFill>
                <a:schemeClr val="dk1"/>
              </a:solidFill>
            </a:endParaRPr>
          </a:p>
          <a:p>
            <a:pPr indent="-311150" lvl="0" marL="457200" rtl="0" algn="l">
              <a:lnSpc>
                <a:spcPct val="100000"/>
              </a:lnSpc>
              <a:spcBef>
                <a:spcPts val="1200"/>
              </a:spcBef>
              <a:spcAft>
                <a:spcPts val="0"/>
              </a:spcAft>
              <a:buClr>
                <a:schemeClr val="dk1"/>
              </a:buClr>
              <a:buSzPts val="1300"/>
              <a:buChar char="●"/>
            </a:pPr>
            <a:r>
              <a:rPr b="1" lang="en" sz="1300">
                <a:solidFill>
                  <a:schemeClr val="dk1"/>
                </a:solidFill>
              </a:rPr>
              <a:t>Vendor Selection Process</a:t>
            </a:r>
            <a:endParaRPr b="1" sz="1300">
              <a:solidFill>
                <a:schemeClr val="dk1"/>
              </a:solidFill>
            </a:endParaRPr>
          </a:p>
          <a:p>
            <a:pPr indent="0" lvl="0" marL="457200" rtl="0" algn="l">
              <a:lnSpc>
                <a:spcPct val="100000"/>
              </a:lnSpc>
              <a:spcBef>
                <a:spcPts val="1200"/>
              </a:spcBef>
              <a:spcAft>
                <a:spcPts val="0"/>
              </a:spcAft>
              <a:buNone/>
            </a:pPr>
            <a:r>
              <a:rPr b="1" lang="en" sz="1300">
                <a:solidFill>
                  <a:schemeClr val="dk1"/>
                </a:solidFill>
              </a:rPr>
              <a:t>Include All Available Vendors</a:t>
            </a:r>
            <a:r>
              <a:rPr lang="en" sz="1300">
                <a:solidFill>
                  <a:schemeClr val="dk1"/>
                </a:solidFill>
              </a:rPr>
              <a:t>: Be sure to invite all relevant vendors to bid. 1 HUB vendor must be included. </a:t>
            </a:r>
            <a:endParaRPr sz="1300">
              <a:solidFill>
                <a:schemeClr val="dk1"/>
              </a:solidFill>
            </a:endParaRPr>
          </a:p>
          <a:p>
            <a:pPr indent="0" lvl="0" marL="457200" rtl="0" algn="l">
              <a:lnSpc>
                <a:spcPct val="100000"/>
              </a:lnSpc>
              <a:spcBef>
                <a:spcPts val="1200"/>
              </a:spcBef>
              <a:spcAft>
                <a:spcPts val="0"/>
              </a:spcAft>
              <a:buNone/>
            </a:pPr>
            <a:r>
              <a:rPr b="1" lang="en" sz="1300">
                <a:solidFill>
                  <a:schemeClr val="dk1"/>
                </a:solidFill>
              </a:rPr>
              <a:t>Allow at Least 3 Days</a:t>
            </a:r>
            <a:r>
              <a:rPr lang="en" sz="1300">
                <a:solidFill>
                  <a:schemeClr val="dk1"/>
                </a:solidFill>
              </a:rPr>
              <a:t>: Vendors need time to submit their quotes, so allow a minimum of 3 days for bidding.</a:t>
            </a:r>
            <a:endParaRPr sz="1300">
              <a:solidFill>
                <a:schemeClr val="dk1"/>
              </a:solidFill>
            </a:endParaRPr>
          </a:p>
          <a:p>
            <a:pPr indent="0" lvl="0" marL="457200" rtl="0" algn="l">
              <a:lnSpc>
                <a:spcPct val="140000"/>
              </a:lnSpc>
              <a:spcBef>
                <a:spcPts val="1200"/>
              </a:spcBef>
              <a:spcAft>
                <a:spcPts val="0"/>
              </a:spcAft>
              <a:buSzPts val="275"/>
              <a:buNone/>
            </a:pPr>
            <a:r>
              <a:t/>
            </a:r>
            <a:endParaRPr sz="1300">
              <a:solidFill>
                <a:srgbClr val="001A31"/>
              </a:solidFill>
              <a:highlight>
                <a:srgbClr val="FFFFFF"/>
              </a:highlight>
            </a:endParaRPr>
          </a:p>
          <a:p>
            <a:pPr indent="0" lvl="0" marL="0" rtl="0" algn="l">
              <a:lnSpc>
                <a:spcPct val="95000"/>
              </a:lnSpc>
              <a:spcBef>
                <a:spcPts val="2300"/>
              </a:spcBef>
              <a:spcAft>
                <a:spcPts val="1200"/>
              </a:spcAft>
              <a:buSzPts val="275"/>
              <a:buNone/>
            </a:pPr>
            <a:r>
              <a:t/>
            </a:r>
            <a:endParaRPr sz="450"/>
          </a:p>
        </p:txBody>
      </p:sp>
      <p:pic>
        <p:nvPicPr>
          <p:cNvPr id="78" name="Google Shape;78;p16"/>
          <p:cNvPicPr preferRelativeResize="0"/>
          <p:nvPr/>
        </p:nvPicPr>
        <p:blipFill>
          <a:blip r:embed="rId3">
            <a:alphaModFix/>
          </a:blip>
          <a:stretch>
            <a:fillRect/>
          </a:stretch>
        </p:blipFill>
        <p:spPr>
          <a:xfrm>
            <a:off x="5558275" y="249899"/>
            <a:ext cx="3274025" cy="106242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7"/>
          <p:cNvSpPr txBox="1"/>
          <p:nvPr>
            <p:ph type="title"/>
          </p:nvPr>
        </p:nvSpPr>
        <p:spPr>
          <a:xfrm flipH="1">
            <a:off x="9144000" y="2720850"/>
            <a:ext cx="1251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1200"/>
              </a:spcAft>
              <a:buNone/>
            </a:pPr>
            <a:r>
              <a:t/>
            </a:r>
            <a:endParaRPr/>
          </a:p>
        </p:txBody>
      </p:sp>
      <p:sp>
        <p:nvSpPr>
          <p:cNvPr id="84" name="Google Shape;84;p17"/>
          <p:cNvSpPr txBox="1"/>
          <p:nvPr>
            <p:ph idx="1" type="body"/>
          </p:nvPr>
        </p:nvSpPr>
        <p:spPr>
          <a:xfrm>
            <a:off x="261150" y="1412725"/>
            <a:ext cx="8520600" cy="2904300"/>
          </a:xfrm>
          <a:prstGeom prst="rect">
            <a:avLst/>
          </a:prstGeom>
        </p:spPr>
        <p:txBody>
          <a:bodyPr anchorCtr="0" anchor="t" bIns="91425" lIns="91425" spcFirstLastPara="1" rIns="91425" wrap="square" tIns="91425">
            <a:noAutofit/>
          </a:bodyPr>
          <a:lstStyle/>
          <a:p>
            <a:pPr indent="0" lvl="0" marL="0" rtl="0" algn="l">
              <a:lnSpc>
                <a:spcPct val="140000"/>
              </a:lnSpc>
              <a:spcBef>
                <a:spcPts val="0"/>
              </a:spcBef>
              <a:spcAft>
                <a:spcPts val="0"/>
              </a:spcAft>
              <a:buNone/>
            </a:pPr>
            <a:r>
              <a:rPr b="1" lang="en" sz="1300">
                <a:solidFill>
                  <a:srgbClr val="001A31"/>
                </a:solidFill>
                <a:highlight>
                  <a:srgbClr val="FFFFFF"/>
                </a:highlight>
              </a:rPr>
              <a:t>2.          AgoraCX:</a:t>
            </a:r>
            <a:endParaRPr b="1" sz="1300">
              <a:solidFill>
                <a:srgbClr val="001A31"/>
              </a:solidFill>
              <a:highlight>
                <a:srgbClr val="FFFFFF"/>
              </a:highlight>
            </a:endParaRPr>
          </a:p>
          <a:p>
            <a:pPr indent="-311150" lvl="0" marL="457200" rtl="0" algn="l">
              <a:spcBef>
                <a:spcPts val="2300"/>
              </a:spcBef>
              <a:spcAft>
                <a:spcPts val="0"/>
              </a:spcAft>
              <a:buClr>
                <a:schemeClr val="dk1"/>
              </a:buClr>
              <a:buSzPts val="1300"/>
              <a:buChar char="●"/>
            </a:pPr>
            <a:r>
              <a:rPr b="1" lang="en" sz="1300">
                <a:solidFill>
                  <a:schemeClr val="dk1"/>
                </a:solidFill>
              </a:rPr>
              <a:t>Next Steps After Bidding</a:t>
            </a:r>
            <a:endParaRPr b="1" sz="1300">
              <a:solidFill>
                <a:schemeClr val="dk1"/>
              </a:solidFill>
            </a:endParaRPr>
          </a:p>
          <a:p>
            <a:pPr indent="-311150" lvl="1" marL="914400" rtl="0" algn="l">
              <a:spcBef>
                <a:spcPts val="0"/>
              </a:spcBef>
              <a:spcAft>
                <a:spcPts val="0"/>
              </a:spcAft>
              <a:buClr>
                <a:schemeClr val="dk1"/>
              </a:buClr>
              <a:buSzPts val="1300"/>
              <a:buChar char="○"/>
            </a:pPr>
            <a:r>
              <a:rPr b="1" lang="en" sz="1300">
                <a:solidFill>
                  <a:schemeClr val="dk1"/>
                </a:solidFill>
              </a:rPr>
              <a:t>Review Bids &amp; Select a Vendor</a:t>
            </a:r>
            <a:r>
              <a:rPr lang="en" sz="1300">
                <a:solidFill>
                  <a:schemeClr val="dk1"/>
                </a:solidFill>
              </a:rPr>
              <a:t>: Once you’ve reviewed all bids, choose the best option for your order.</a:t>
            </a:r>
            <a:endParaRPr sz="1300">
              <a:solidFill>
                <a:schemeClr val="dk1"/>
              </a:solidFill>
            </a:endParaRPr>
          </a:p>
          <a:p>
            <a:pPr indent="-311150" lvl="1" marL="914400" rtl="0" algn="l">
              <a:spcBef>
                <a:spcPts val="0"/>
              </a:spcBef>
              <a:spcAft>
                <a:spcPts val="0"/>
              </a:spcAft>
              <a:buClr>
                <a:schemeClr val="dk1"/>
              </a:buClr>
              <a:buSzPts val="1300"/>
              <a:buChar char="○"/>
            </a:pPr>
            <a:r>
              <a:rPr b="1" lang="en" sz="1300">
                <a:solidFill>
                  <a:schemeClr val="dk1"/>
                </a:solidFill>
              </a:rPr>
              <a:t>Close the Project &amp; Contact Vendor</a:t>
            </a:r>
            <a:r>
              <a:rPr lang="en" sz="1300">
                <a:solidFill>
                  <a:schemeClr val="dk1"/>
                </a:solidFill>
              </a:rPr>
              <a:t>: AgoraCX is only a platform for acquiring bids. You must contact the vendor directly to place the order and arrange payment.</a:t>
            </a:r>
            <a:endParaRPr sz="1300">
              <a:solidFill>
                <a:schemeClr val="dk1"/>
              </a:solidFill>
            </a:endParaRPr>
          </a:p>
          <a:p>
            <a:pPr indent="-311150" lvl="1" marL="914400" rtl="0" algn="l">
              <a:spcBef>
                <a:spcPts val="0"/>
              </a:spcBef>
              <a:spcAft>
                <a:spcPts val="0"/>
              </a:spcAft>
              <a:buClr>
                <a:schemeClr val="dk1"/>
              </a:buClr>
              <a:buSzPts val="1300"/>
              <a:buChar char="○"/>
            </a:pPr>
            <a:r>
              <a:rPr b="1" lang="en" sz="1300">
                <a:solidFill>
                  <a:schemeClr val="dk1"/>
                </a:solidFill>
              </a:rPr>
              <a:t>Payment Method</a:t>
            </a:r>
            <a:r>
              <a:rPr lang="en" sz="1300">
                <a:solidFill>
                  <a:schemeClr val="dk1"/>
                </a:solidFill>
              </a:rPr>
              <a:t>: Payment must be made through a </a:t>
            </a:r>
            <a:r>
              <a:rPr b="1" lang="en" sz="1300">
                <a:solidFill>
                  <a:schemeClr val="dk1"/>
                </a:solidFill>
              </a:rPr>
              <a:t>Purchase Order</a:t>
            </a:r>
            <a:r>
              <a:rPr lang="en" sz="1300">
                <a:solidFill>
                  <a:schemeClr val="dk1"/>
                </a:solidFill>
              </a:rPr>
              <a:t> or </a:t>
            </a:r>
            <a:r>
              <a:rPr b="1" lang="en" sz="1300">
                <a:solidFill>
                  <a:schemeClr val="dk1"/>
                </a:solidFill>
              </a:rPr>
              <a:t>P-card</a:t>
            </a:r>
            <a:r>
              <a:rPr lang="en" sz="1300">
                <a:solidFill>
                  <a:schemeClr val="dk1"/>
                </a:solidFill>
              </a:rPr>
              <a:t>, following university purchasing guidelines.</a:t>
            </a:r>
            <a:endParaRPr sz="1300">
              <a:solidFill>
                <a:schemeClr val="dk1"/>
              </a:solidFill>
            </a:endParaRPr>
          </a:p>
          <a:p>
            <a:pPr indent="-311150" lvl="2" marL="1371600" rtl="0" algn="l">
              <a:spcBef>
                <a:spcPts val="0"/>
              </a:spcBef>
              <a:spcAft>
                <a:spcPts val="0"/>
              </a:spcAft>
              <a:buClr>
                <a:schemeClr val="dk1"/>
              </a:buClr>
              <a:buSzPts val="1300"/>
              <a:buChar char="■"/>
            </a:pPr>
            <a:r>
              <a:rPr b="1" lang="en" sz="1300">
                <a:solidFill>
                  <a:schemeClr val="dk1"/>
                </a:solidFill>
              </a:rPr>
              <a:t>Note</a:t>
            </a:r>
            <a:r>
              <a:rPr lang="en" sz="1300">
                <a:solidFill>
                  <a:schemeClr val="dk1"/>
                </a:solidFill>
              </a:rPr>
              <a:t>: Production will not begin until payment has been coordinated with the vendor.</a:t>
            </a:r>
            <a:endParaRPr sz="1300">
              <a:solidFill>
                <a:schemeClr val="dk1"/>
              </a:solidFill>
            </a:endParaRPr>
          </a:p>
          <a:p>
            <a:pPr indent="0" lvl="0" marL="0" rtl="0" algn="l">
              <a:lnSpc>
                <a:spcPct val="140000"/>
              </a:lnSpc>
              <a:spcBef>
                <a:spcPts val="1200"/>
              </a:spcBef>
              <a:spcAft>
                <a:spcPts val="0"/>
              </a:spcAft>
              <a:buNone/>
            </a:pPr>
            <a:r>
              <a:t/>
            </a:r>
            <a:endParaRPr b="1" sz="1300">
              <a:solidFill>
                <a:srgbClr val="001A31"/>
              </a:solidFill>
              <a:highlight>
                <a:srgbClr val="FFFFFF"/>
              </a:highlight>
            </a:endParaRPr>
          </a:p>
          <a:p>
            <a:pPr indent="0" lvl="0" marL="0" rtl="0" algn="l">
              <a:lnSpc>
                <a:spcPct val="95000"/>
              </a:lnSpc>
              <a:spcBef>
                <a:spcPts val="2300"/>
              </a:spcBef>
              <a:spcAft>
                <a:spcPts val="1200"/>
              </a:spcAft>
              <a:buSzPts val="275"/>
              <a:buNone/>
            </a:pPr>
            <a:r>
              <a:t/>
            </a:r>
            <a:endParaRPr sz="450"/>
          </a:p>
        </p:txBody>
      </p:sp>
      <p:pic>
        <p:nvPicPr>
          <p:cNvPr id="85" name="Google Shape;85;p17"/>
          <p:cNvPicPr preferRelativeResize="0"/>
          <p:nvPr/>
        </p:nvPicPr>
        <p:blipFill>
          <a:blip r:embed="rId3">
            <a:alphaModFix/>
          </a:blip>
          <a:stretch>
            <a:fillRect/>
          </a:stretch>
        </p:blipFill>
        <p:spPr>
          <a:xfrm>
            <a:off x="5558275" y="249899"/>
            <a:ext cx="3274025" cy="106242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8"/>
          <p:cNvSpPr txBox="1"/>
          <p:nvPr>
            <p:ph type="title"/>
          </p:nvPr>
        </p:nvSpPr>
        <p:spPr>
          <a:xfrm>
            <a:off x="9274150" y="1427325"/>
            <a:ext cx="1041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1200"/>
              </a:spcAft>
              <a:buNone/>
            </a:pPr>
            <a:r>
              <a:t/>
            </a:r>
            <a:endParaRPr/>
          </a:p>
        </p:txBody>
      </p:sp>
      <p:sp>
        <p:nvSpPr>
          <p:cNvPr id="91" name="Google Shape;91;p18"/>
          <p:cNvSpPr txBox="1"/>
          <p:nvPr>
            <p:ph idx="1" type="body"/>
          </p:nvPr>
        </p:nvSpPr>
        <p:spPr>
          <a:xfrm>
            <a:off x="311700" y="1474825"/>
            <a:ext cx="8520600" cy="2904300"/>
          </a:xfrm>
          <a:prstGeom prst="rect">
            <a:avLst/>
          </a:prstGeom>
        </p:spPr>
        <p:txBody>
          <a:bodyPr anchorCtr="0" anchor="t" bIns="91425" lIns="91425" spcFirstLastPara="1" rIns="91425" wrap="square" tIns="91425">
            <a:noAutofit/>
          </a:bodyPr>
          <a:lstStyle/>
          <a:p>
            <a:pPr indent="0" lvl="0" marL="0" rtl="0" algn="l">
              <a:lnSpc>
                <a:spcPct val="140000"/>
              </a:lnSpc>
              <a:spcBef>
                <a:spcPts val="0"/>
              </a:spcBef>
              <a:spcAft>
                <a:spcPts val="0"/>
              </a:spcAft>
              <a:buNone/>
            </a:pPr>
            <a:r>
              <a:rPr b="1" lang="en" sz="1200">
                <a:solidFill>
                  <a:srgbClr val="001A31"/>
                </a:solidFill>
                <a:highlight>
                  <a:srgbClr val="FFFFFF"/>
                </a:highlight>
              </a:rPr>
              <a:t>3.        </a:t>
            </a:r>
            <a:r>
              <a:rPr b="1" lang="en" sz="1300">
                <a:solidFill>
                  <a:srgbClr val="001A31"/>
                </a:solidFill>
                <a:highlight>
                  <a:srgbClr val="FFFFFF"/>
                </a:highlight>
              </a:rPr>
              <a:t>Artwork Review</a:t>
            </a:r>
            <a:endParaRPr b="1" sz="1300">
              <a:solidFill>
                <a:srgbClr val="001A31"/>
              </a:solidFill>
              <a:highlight>
                <a:srgbClr val="FFFFFF"/>
              </a:highlight>
            </a:endParaRPr>
          </a:p>
          <a:p>
            <a:pPr indent="0" lvl="0" marL="457200" rtl="0" algn="l">
              <a:lnSpc>
                <a:spcPct val="140000"/>
              </a:lnSpc>
              <a:spcBef>
                <a:spcPts val="2300"/>
              </a:spcBef>
              <a:spcAft>
                <a:spcPts val="0"/>
              </a:spcAft>
              <a:buSzPts val="275"/>
              <a:buNone/>
            </a:pPr>
            <a:r>
              <a:rPr lang="en" sz="1300">
                <a:solidFill>
                  <a:srgbClr val="001A31"/>
                </a:solidFill>
                <a:highlight>
                  <a:srgbClr val="FFFFFF"/>
                </a:highlight>
              </a:rPr>
              <a:t>As a heads up, all promotional item orders are monitored by Marketing &amp; Communications. The licensing team reviews every order request, and checks to ensure the artwork for each request is within university guidelines. </a:t>
            </a:r>
            <a:endParaRPr sz="1300">
              <a:solidFill>
                <a:srgbClr val="001A31"/>
              </a:solidFill>
              <a:highlight>
                <a:srgbClr val="FFFFFF"/>
              </a:highlight>
            </a:endParaRPr>
          </a:p>
          <a:p>
            <a:pPr indent="0" lvl="0" marL="457200" rtl="0" algn="l">
              <a:lnSpc>
                <a:spcPct val="140000"/>
              </a:lnSpc>
              <a:spcBef>
                <a:spcPts val="2300"/>
              </a:spcBef>
              <a:spcAft>
                <a:spcPts val="0"/>
              </a:spcAft>
              <a:buSzPts val="275"/>
              <a:buNone/>
            </a:pPr>
            <a:r>
              <a:rPr lang="en" sz="1300">
                <a:solidFill>
                  <a:srgbClr val="001A31"/>
                </a:solidFill>
                <a:highlight>
                  <a:srgbClr val="FFFFFF"/>
                </a:highlight>
              </a:rPr>
              <a:t>In the case that the artwork requested for use on your promotional items is disapproved, you will </a:t>
            </a:r>
            <a:r>
              <a:rPr lang="en" sz="1300">
                <a:solidFill>
                  <a:srgbClr val="001A31"/>
                </a:solidFill>
                <a:highlight>
                  <a:srgbClr val="FFFFFF"/>
                </a:highlight>
              </a:rPr>
              <a:t>receive</a:t>
            </a:r>
            <a:r>
              <a:rPr lang="en" sz="1300">
                <a:solidFill>
                  <a:srgbClr val="001A31"/>
                </a:solidFill>
                <a:highlight>
                  <a:srgbClr val="FFFFFF"/>
                </a:highlight>
              </a:rPr>
              <a:t> notice of what needs to be updated. </a:t>
            </a:r>
            <a:r>
              <a:rPr b="1" lang="en" sz="1300">
                <a:solidFill>
                  <a:srgbClr val="001A31"/>
                </a:solidFill>
                <a:highlight>
                  <a:srgbClr val="FFFFFF"/>
                </a:highlight>
              </a:rPr>
              <a:t>To avoid order delays, utilize the Texas A&amp;M University-Corpus Christi Brand and Style Guide when creating an </a:t>
            </a:r>
            <a:r>
              <a:rPr b="1" lang="en" sz="1300">
                <a:solidFill>
                  <a:srgbClr val="001A31"/>
                </a:solidFill>
                <a:highlight>
                  <a:srgbClr val="FFFFFF"/>
                </a:highlight>
              </a:rPr>
              <a:t>initial</a:t>
            </a:r>
            <a:r>
              <a:rPr b="1" lang="en" sz="1300">
                <a:solidFill>
                  <a:srgbClr val="001A31"/>
                </a:solidFill>
                <a:highlight>
                  <a:srgbClr val="FFFFFF"/>
                </a:highlight>
              </a:rPr>
              <a:t> design. </a:t>
            </a:r>
            <a:endParaRPr b="1" sz="1300">
              <a:solidFill>
                <a:srgbClr val="001A31"/>
              </a:solidFill>
              <a:highlight>
                <a:srgbClr val="FFFFFF"/>
              </a:highlight>
            </a:endParaRPr>
          </a:p>
          <a:p>
            <a:pPr indent="0" lvl="0" marL="457200" rtl="0" algn="l">
              <a:lnSpc>
                <a:spcPct val="140000"/>
              </a:lnSpc>
              <a:spcBef>
                <a:spcPts val="2300"/>
              </a:spcBef>
              <a:spcAft>
                <a:spcPts val="0"/>
              </a:spcAft>
              <a:buSzPts val="275"/>
              <a:buNone/>
            </a:pPr>
            <a:r>
              <a:rPr lang="en" sz="1300">
                <a:solidFill>
                  <a:srgbClr val="001A31"/>
                </a:solidFill>
                <a:highlight>
                  <a:srgbClr val="FFFFFF"/>
                </a:highlight>
              </a:rPr>
              <a:t>If you have any questions related to your artwork, please contact </a:t>
            </a:r>
            <a:r>
              <a:rPr lang="en" sz="1300" u="sng">
                <a:solidFill>
                  <a:schemeClr val="hlink"/>
                </a:solidFill>
                <a:highlight>
                  <a:srgbClr val="FFFFFF"/>
                </a:highlight>
                <a:hlinkClick r:id="rId3"/>
              </a:rPr>
              <a:t>licensing@tamucc.edu</a:t>
            </a:r>
            <a:r>
              <a:rPr lang="en" sz="1300">
                <a:solidFill>
                  <a:srgbClr val="001A31"/>
                </a:solidFill>
                <a:highlight>
                  <a:srgbClr val="FFFFFF"/>
                </a:highlight>
              </a:rPr>
              <a:t>. </a:t>
            </a:r>
            <a:endParaRPr sz="1300">
              <a:solidFill>
                <a:srgbClr val="001A31"/>
              </a:solidFill>
              <a:highlight>
                <a:srgbClr val="FFFFFF"/>
              </a:highlight>
            </a:endParaRPr>
          </a:p>
          <a:p>
            <a:pPr indent="0" lvl="0" marL="0" rtl="0" algn="l">
              <a:lnSpc>
                <a:spcPct val="95000"/>
              </a:lnSpc>
              <a:spcBef>
                <a:spcPts val="2300"/>
              </a:spcBef>
              <a:spcAft>
                <a:spcPts val="1200"/>
              </a:spcAft>
              <a:buSzPts val="275"/>
              <a:buNone/>
            </a:pPr>
            <a:r>
              <a:t/>
            </a:r>
            <a:endParaRPr sz="450"/>
          </a:p>
        </p:txBody>
      </p:sp>
      <p:pic>
        <p:nvPicPr>
          <p:cNvPr id="92" name="Google Shape;92;p18"/>
          <p:cNvPicPr preferRelativeResize="0"/>
          <p:nvPr/>
        </p:nvPicPr>
        <p:blipFill>
          <a:blip r:embed="rId4">
            <a:alphaModFix/>
          </a:blip>
          <a:stretch>
            <a:fillRect/>
          </a:stretch>
        </p:blipFill>
        <p:spPr>
          <a:xfrm>
            <a:off x="5558275" y="249899"/>
            <a:ext cx="3274025" cy="106242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9"/>
          <p:cNvSpPr txBox="1"/>
          <p:nvPr>
            <p:ph type="title"/>
          </p:nvPr>
        </p:nvSpPr>
        <p:spPr>
          <a:xfrm>
            <a:off x="311700" y="1356100"/>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1200"/>
              </a:spcAft>
              <a:buNone/>
            </a:pPr>
            <a:r>
              <a:rPr b="1" lang="en" sz="2457"/>
              <a:t>Key Considerations for Purchasing Approval</a:t>
            </a:r>
            <a:endParaRPr/>
          </a:p>
        </p:txBody>
      </p:sp>
      <p:sp>
        <p:nvSpPr>
          <p:cNvPr id="98" name="Google Shape;98;p19"/>
          <p:cNvSpPr txBox="1"/>
          <p:nvPr>
            <p:ph idx="1" type="body"/>
          </p:nvPr>
        </p:nvSpPr>
        <p:spPr>
          <a:xfrm>
            <a:off x="311700" y="2099175"/>
            <a:ext cx="8520600" cy="2649000"/>
          </a:xfrm>
          <a:prstGeom prst="rect">
            <a:avLst/>
          </a:prstGeom>
        </p:spPr>
        <p:txBody>
          <a:bodyPr anchorCtr="0" anchor="t" bIns="91425" lIns="91425" spcFirstLastPara="1" rIns="91425" wrap="square" tIns="91425">
            <a:noAutofit/>
          </a:bodyPr>
          <a:lstStyle/>
          <a:p>
            <a:pPr indent="-304800" lvl="0" marL="457200" rtl="0" algn="l">
              <a:spcBef>
                <a:spcPts val="1200"/>
              </a:spcBef>
              <a:spcAft>
                <a:spcPts val="0"/>
              </a:spcAft>
              <a:buClr>
                <a:schemeClr val="dk1"/>
              </a:buClr>
              <a:buSzPts val="1200"/>
              <a:buAutoNum type="arabicPeriod"/>
            </a:pPr>
            <a:r>
              <a:rPr b="1" lang="en" sz="1200">
                <a:solidFill>
                  <a:schemeClr val="dk1"/>
                </a:solidFill>
              </a:rPr>
              <a:t>Do the items prioritize university branding? </a:t>
            </a:r>
            <a:r>
              <a:rPr lang="en" sz="1200">
                <a:solidFill>
                  <a:schemeClr val="dk1"/>
                </a:solidFill>
              </a:rPr>
              <a:t>Items should align with the university's brand identity. </a:t>
            </a:r>
            <a:endParaRPr sz="1200">
              <a:solidFill>
                <a:schemeClr val="dk1"/>
              </a:solidFill>
            </a:endParaRPr>
          </a:p>
          <a:p>
            <a:pPr indent="-304800" lvl="0" marL="457200" rtl="0" algn="l">
              <a:spcBef>
                <a:spcPts val="0"/>
              </a:spcBef>
              <a:spcAft>
                <a:spcPts val="0"/>
              </a:spcAft>
              <a:buClr>
                <a:schemeClr val="dk1"/>
              </a:buClr>
              <a:buSzPts val="1200"/>
              <a:buAutoNum type="arabicPeriod"/>
            </a:pPr>
            <a:r>
              <a:rPr b="1" lang="en" sz="1200">
                <a:solidFill>
                  <a:schemeClr val="dk1"/>
                </a:solidFill>
              </a:rPr>
              <a:t>Are the items for student recruitment/retention? </a:t>
            </a:r>
            <a:r>
              <a:rPr lang="en" sz="1200">
                <a:solidFill>
                  <a:schemeClr val="dk1"/>
                </a:solidFill>
              </a:rPr>
              <a:t>Branded items should engage students and promote campus life. Will it resonate with past, present, or prospective students?</a:t>
            </a:r>
            <a:endParaRPr sz="1200">
              <a:solidFill>
                <a:schemeClr val="dk1"/>
              </a:solidFill>
            </a:endParaRPr>
          </a:p>
          <a:p>
            <a:pPr indent="-304800" lvl="0" marL="457200" rtl="0" algn="l">
              <a:spcBef>
                <a:spcPts val="0"/>
              </a:spcBef>
              <a:spcAft>
                <a:spcPts val="0"/>
              </a:spcAft>
              <a:buClr>
                <a:schemeClr val="dk1"/>
              </a:buClr>
              <a:buSzPts val="1200"/>
              <a:buAutoNum type="arabicPeriod"/>
            </a:pPr>
            <a:r>
              <a:rPr b="1" lang="en" sz="1200">
                <a:solidFill>
                  <a:schemeClr val="dk1"/>
                </a:solidFill>
              </a:rPr>
              <a:t>Are you requesting items for employees? </a:t>
            </a:r>
            <a:r>
              <a:rPr lang="en" sz="1200">
                <a:solidFill>
                  <a:schemeClr val="dk1"/>
                </a:solidFill>
              </a:rPr>
              <a:t>Clear business justification is required for purchases intended for employee use. </a:t>
            </a:r>
            <a:endParaRPr sz="1200">
              <a:solidFill>
                <a:schemeClr val="dk1"/>
              </a:solidFill>
            </a:endParaRPr>
          </a:p>
          <a:p>
            <a:pPr indent="-304800" lvl="0" marL="457200" rtl="0" algn="l">
              <a:spcBef>
                <a:spcPts val="0"/>
              </a:spcBef>
              <a:spcAft>
                <a:spcPts val="0"/>
              </a:spcAft>
              <a:buClr>
                <a:schemeClr val="dk1"/>
              </a:buClr>
              <a:buSzPts val="1200"/>
              <a:buAutoNum type="arabicPeriod"/>
            </a:pPr>
            <a:r>
              <a:rPr b="1" lang="en" sz="1200">
                <a:solidFill>
                  <a:schemeClr val="dk1"/>
                </a:solidFill>
              </a:rPr>
              <a:t>Are you requesting employee volunteer shirts? </a:t>
            </a:r>
            <a:r>
              <a:rPr lang="en" sz="1200">
                <a:solidFill>
                  <a:schemeClr val="dk1"/>
                </a:solidFill>
              </a:rPr>
              <a:t>Marcom provides one volunteer shirt per employee annually. This volunteer shirt should be worn at all events. Direct requests to </a:t>
            </a:r>
            <a:r>
              <a:rPr lang="en" sz="1200" u="sng">
                <a:solidFill>
                  <a:schemeClr val="hlink"/>
                </a:solidFill>
                <a:hlinkClick r:id="rId3"/>
              </a:rPr>
              <a:t>licensing@tamucc.edu</a:t>
            </a:r>
            <a:r>
              <a:rPr lang="en" sz="1200">
                <a:solidFill>
                  <a:schemeClr val="dk1"/>
                </a:solidFill>
              </a:rPr>
              <a:t>.</a:t>
            </a:r>
            <a:endParaRPr sz="1200">
              <a:solidFill>
                <a:schemeClr val="dk1"/>
              </a:solidFill>
            </a:endParaRPr>
          </a:p>
          <a:p>
            <a:pPr indent="-304800" lvl="0" marL="457200" rtl="0" algn="l">
              <a:spcBef>
                <a:spcPts val="0"/>
              </a:spcBef>
              <a:spcAft>
                <a:spcPts val="0"/>
              </a:spcAft>
              <a:buClr>
                <a:schemeClr val="dk1"/>
              </a:buClr>
              <a:buSzPts val="1200"/>
              <a:buAutoNum type="arabicPeriod"/>
            </a:pPr>
            <a:r>
              <a:rPr b="1" lang="en" sz="1200">
                <a:solidFill>
                  <a:schemeClr val="dk1"/>
                </a:solidFill>
              </a:rPr>
              <a:t>Can the department afford it? </a:t>
            </a:r>
            <a:r>
              <a:rPr lang="en" sz="1200">
                <a:solidFill>
                  <a:schemeClr val="dk1"/>
                </a:solidFill>
              </a:rPr>
              <a:t>Ensure the purchase fits within the department’s budget and resources.</a:t>
            </a:r>
            <a:endParaRPr sz="1200">
              <a:solidFill>
                <a:schemeClr val="dk1"/>
              </a:solidFill>
            </a:endParaRPr>
          </a:p>
          <a:p>
            <a:pPr indent="-304800" lvl="0" marL="457200" rtl="0" algn="l">
              <a:spcBef>
                <a:spcPts val="0"/>
              </a:spcBef>
              <a:spcAft>
                <a:spcPts val="0"/>
              </a:spcAft>
              <a:buClr>
                <a:schemeClr val="dk1"/>
              </a:buClr>
              <a:buSzPts val="1200"/>
              <a:buAutoNum type="arabicPeriod"/>
            </a:pPr>
            <a:r>
              <a:rPr b="1" lang="en" sz="1200">
                <a:solidFill>
                  <a:schemeClr val="dk1"/>
                </a:solidFill>
              </a:rPr>
              <a:t>Is it tied to a grant? </a:t>
            </a:r>
            <a:r>
              <a:rPr lang="en" sz="1200">
                <a:solidFill>
                  <a:schemeClr val="dk1"/>
                </a:solidFill>
              </a:rPr>
              <a:t>Verify compliance with the grant's requirements and budget.</a:t>
            </a:r>
            <a:endParaRPr sz="1200">
              <a:solidFill>
                <a:schemeClr val="dk1"/>
              </a:solidFill>
            </a:endParaRPr>
          </a:p>
          <a:p>
            <a:pPr indent="0" lvl="0" marL="0" rtl="0" algn="l">
              <a:spcBef>
                <a:spcPts val="1200"/>
              </a:spcBef>
              <a:spcAft>
                <a:spcPts val="0"/>
              </a:spcAft>
              <a:buNone/>
            </a:pPr>
            <a:r>
              <a:t/>
            </a:r>
            <a:endParaRPr sz="1200">
              <a:solidFill>
                <a:schemeClr val="dk1"/>
              </a:solidFill>
            </a:endParaRPr>
          </a:p>
          <a:p>
            <a:pPr indent="0" lvl="0" marL="0" rtl="0" algn="l">
              <a:spcBef>
                <a:spcPts val="1200"/>
              </a:spcBef>
              <a:spcAft>
                <a:spcPts val="1200"/>
              </a:spcAft>
              <a:buNone/>
            </a:pPr>
            <a:r>
              <a:t/>
            </a:r>
            <a:endParaRPr/>
          </a:p>
        </p:txBody>
      </p:sp>
      <p:pic>
        <p:nvPicPr>
          <p:cNvPr id="99" name="Google Shape;99;p19"/>
          <p:cNvPicPr preferRelativeResize="0"/>
          <p:nvPr/>
        </p:nvPicPr>
        <p:blipFill>
          <a:blip r:embed="rId4">
            <a:alphaModFix/>
          </a:blip>
          <a:stretch>
            <a:fillRect/>
          </a:stretch>
        </p:blipFill>
        <p:spPr>
          <a:xfrm>
            <a:off x="5558275" y="249899"/>
            <a:ext cx="3274025" cy="106242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0"/>
          <p:cNvSpPr txBox="1"/>
          <p:nvPr>
            <p:ph type="title"/>
          </p:nvPr>
        </p:nvSpPr>
        <p:spPr>
          <a:xfrm>
            <a:off x="311700" y="1356100"/>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1200"/>
              </a:spcAft>
              <a:buNone/>
            </a:pPr>
            <a:r>
              <a:rPr b="1" lang="en" sz="2457"/>
              <a:t>Licensing Guidelines</a:t>
            </a:r>
            <a:endParaRPr/>
          </a:p>
        </p:txBody>
      </p:sp>
      <p:sp>
        <p:nvSpPr>
          <p:cNvPr id="105" name="Google Shape;105;p20"/>
          <p:cNvSpPr txBox="1"/>
          <p:nvPr>
            <p:ph idx="1" type="body"/>
          </p:nvPr>
        </p:nvSpPr>
        <p:spPr>
          <a:xfrm>
            <a:off x="311700" y="2099175"/>
            <a:ext cx="8520600" cy="2649000"/>
          </a:xfrm>
          <a:prstGeom prst="rect">
            <a:avLst/>
          </a:prstGeom>
        </p:spPr>
        <p:txBody>
          <a:bodyPr anchorCtr="0" anchor="t" bIns="91425" lIns="91425" spcFirstLastPara="1" rIns="91425" wrap="square" tIns="91425">
            <a:normAutofit lnSpcReduction="20000"/>
          </a:bodyPr>
          <a:lstStyle/>
          <a:p>
            <a:pPr indent="0" lvl="0" marL="0" rtl="0" algn="l">
              <a:spcBef>
                <a:spcPts val="1200"/>
              </a:spcBef>
              <a:spcAft>
                <a:spcPts val="0"/>
              </a:spcAft>
              <a:buNone/>
            </a:pPr>
            <a:r>
              <a:rPr lang="en" sz="1300">
                <a:solidFill>
                  <a:schemeClr val="dk1"/>
                </a:solidFill>
              </a:rPr>
              <a:t>The promotional item procedure is a requirement, and is the only approved way to place orders that are:</a:t>
            </a:r>
            <a:endParaRPr sz="1300">
              <a:solidFill>
                <a:schemeClr val="dk1"/>
              </a:solidFill>
            </a:endParaRPr>
          </a:p>
          <a:p>
            <a:pPr indent="-311150" lvl="0" marL="457200" rtl="0" algn="l">
              <a:spcBef>
                <a:spcPts val="1200"/>
              </a:spcBef>
              <a:spcAft>
                <a:spcPts val="0"/>
              </a:spcAft>
              <a:buClr>
                <a:schemeClr val="dk1"/>
              </a:buClr>
              <a:buSzPts val="1300"/>
              <a:buAutoNum type="arabicPeriod"/>
            </a:pPr>
            <a:r>
              <a:rPr lang="en" sz="1300">
                <a:solidFill>
                  <a:schemeClr val="dk1"/>
                </a:solidFill>
              </a:rPr>
              <a:t>Purchased using university funding, and/or </a:t>
            </a:r>
            <a:endParaRPr sz="1300">
              <a:solidFill>
                <a:schemeClr val="dk1"/>
              </a:solidFill>
            </a:endParaRPr>
          </a:p>
          <a:p>
            <a:pPr indent="-311150" lvl="0" marL="457200" rtl="0" algn="l">
              <a:spcBef>
                <a:spcPts val="0"/>
              </a:spcBef>
              <a:spcAft>
                <a:spcPts val="0"/>
              </a:spcAft>
              <a:buClr>
                <a:schemeClr val="dk1"/>
              </a:buClr>
              <a:buSzPts val="1300"/>
              <a:buAutoNum type="arabicPeriod"/>
            </a:pPr>
            <a:r>
              <a:rPr lang="en" sz="1300">
                <a:solidFill>
                  <a:schemeClr val="dk1"/>
                </a:solidFill>
              </a:rPr>
              <a:t>Contain product bearing university branding. </a:t>
            </a:r>
            <a:endParaRPr sz="1300">
              <a:solidFill>
                <a:schemeClr val="dk1"/>
              </a:solidFill>
            </a:endParaRPr>
          </a:p>
          <a:p>
            <a:pPr indent="0" lvl="0" marL="0" rtl="0" algn="l">
              <a:spcBef>
                <a:spcPts val="1200"/>
              </a:spcBef>
              <a:spcAft>
                <a:spcPts val="0"/>
              </a:spcAft>
              <a:buNone/>
            </a:pPr>
            <a:r>
              <a:t/>
            </a:r>
            <a:endParaRPr sz="1300">
              <a:solidFill>
                <a:schemeClr val="dk1"/>
              </a:solidFill>
            </a:endParaRPr>
          </a:p>
          <a:p>
            <a:pPr indent="0" lvl="0" marL="0" rtl="0" algn="l">
              <a:spcBef>
                <a:spcPts val="1200"/>
              </a:spcBef>
              <a:spcAft>
                <a:spcPts val="0"/>
              </a:spcAft>
              <a:buNone/>
            </a:pPr>
            <a:r>
              <a:rPr lang="en" sz="1300">
                <a:solidFill>
                  <a:schemeClr val="dk1"/>
                </a:solidFill>
              </a:rPr>
              <a:t>Note: Vendors who make product bearing TAMU-CC branding are required to be licensed through the Collegiate Licensing Company (CLC). </a:t>
            </a:r>
            <a:r>
              <a:rPr b="1" lang="en" sz="1300">
                <a:solidFill>
                  <a:schemeClr val="dk1"/>
                </a:solidFill>
              </a:rPr>
              <a:t>TAMU-CC offers 3 license types: Retail, Internal, and Crafters. </a:t>
            </a:r>
            <a:r>
              <a:rPr lang="en" sz="1300">
                <a:solidFill>
                  <a:schemeClr val="dk1"/>
                </a:solidFill>
              </a:rPr>
              <a:t>If you or someone you know is interested in holding a license to sell TAMU-CC product (whether a small crafter or a large promotional item company), please contact </a:t>
            </a:r>
            <a:r>
              <a:rPr lang="en" sz="1300" u="sng">
                <a:solidFill>
                  <a:schemeClr val="hlink"/>
                </a:solidFill>
                <a:hlinkClick r:id="rId3"/>
              </a:rPr>
              <a:t>licensing@tamucc.edu</a:t>
            </a:r>
            <a:r>
              <a:rPr lang="en" sz="1300">
                <a:solidFill>
                  <a:schemeClr val="dk1"/>
                </a:solidFill>
              </a:rPr>
              <a:t>. </a:t>
            </a:r>
            <a:endParaRPr sz="1300">
              <a:solidFill>
                <a:schemeClr val="dk1"/>
              </a:solidFill>
            </a:endParaRPr>
          </a:p>
          <a:p>
            <a:pPr indent="0" lvl="0" marL="0" rtl="0" algn="l">
              <a:spcBef>
                <a:spcPts val="1200"/>
              </a:spcBef>
              <a:spcAft>
                <a:spcPts val="1200"/>
              </a:spcAft>
              <a:buNone/>
            </a:pPr>
            <a:r>
              <a:t/>
            </a:r>
            <a:endParaRPr/>
          </a:p>
        </p:txBody>
      </p:sp>
      <p:pic>
        <p:nvPicPr>
          <p:cNvPr id="106" name="Google Shape;106;p20"/>
          <p:cNvPicPr preferRelativeResize="0"/>
          <p:nvPr/>
        </p:nvPicPr>
        <p:blipFill>
          <a:blip r:embed="rId4">
            <a:alphaModFix/>
          </a:blip>
          <a:stretch>
            <a:fillRect/>
          </a:stretch>
        </p:blipFill>
        <p:spPr>
          <a:xfrm>
            <a:off x="5558275" y="249899"/>
            <a:ext cx="3274025" cy="106242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1"/>
          <p:cNvSpPr txBox="1"/>
          <p:nvPr>
            <p:ph type="title"/>
          </p:nvPr>
        </p:nvSpPr>
        <p:spPr>
          <a:xfrm>
            <a:off x="311700" y="1356100"/>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1200"/>
              </a:spcAft>
              <a:buNone/>
            </a:pPr>
            <a:r>
              <a:rPr b="1" lang="en" sz="2457"/>
              <a:t>Be an Advocate</a:t>
            </a:r>
            <a:endParaRPr/>
          </a:p>
        </p:txBody>
      </p:sp>
      <p:sp>
        <p:nvSpPr>
          <p:cNvPr id="112" name="Google Shape;112;p21"/>
          <p:cNvSpPr txBox="1"/>
          <p:nvPr>
            <p:ph idx="1" type="body"/>
          </p:nvPr>
        </p:nvSpPr>
        <p:spPr>
          <a:xfrm>
            <a:off x="311700" y="1972575"/>
            <a:ext cx="4808700" cy="2649000"/>
          </a:xfrm>
          <a:prstGeom prst="rect">
            <a:avLst/>
          </a:prstGeom>
        </p:spPr>
        <p:txBody>
          <a:bodyPr anchorCtr="0" anchor="t" bIns="91425" lIns="91425" spcFirstLastPara="1" rIns="91425" wrap="square" tIns="91425">
            <a:normAutofit fontScale="92500" lnSpcReduction="10000"/>
          </a:bodyPr>
          <a:lstStyle/>
          <a:p>
            <a:pPr indent="0" lvl="0" marL="0" rtl="0" algn="l">
              <a:spcBef>
                <a:spcPts val="1200"/>
              </a:spcBef>
              <a:spcAft>
                <a:spcPts val="0"/>
              </a:spcAft>
              <a:buNone/>
            </a:pPr>
            <a:r>
              <a:rPr lang="en" sz="1300">
                <a:solidFill>
                  <a:schemeClr val="dk1"/>
                </a:solidFill>
              </a:rPr>
              <a:t>In order to maintain a cohesive and welcoming brand image, it is </a:t>
            </a:r>
            <a:r>
              <a:rPr lang="en" sz="1300">
                <a:solidFill>
                  <a:schemeClr val="dk1"/>
                </a:solidFill>
              </a:rPr>
              <a:t>crucial</a:t>
            </a:r>
            <a:r>
              <a:rPr lang="en" sz="1300">
                <a:solidFill>
                  <a:schemeClr val="dk1"/>
                </a:solidFill>
              </a:rPr>
              <a:t> that we protect the usage of our university name and marks. </a:t>
            </a:r>
            <a:endParaRPr sz="1300">
              <a:solidFill>
                <a:schemeClr val="dk1"/>
              </a:solidFill>
            </a:endParaRPr>
          </a:p>
          <a:p>
            <a:pPr indent="0" lvl="0" marL="0" rtl="0" algn="l">
              <a:spcBef>
                <a:spcPts val="1200"/>
              </a:spcBef>
              <a:spcAft>
                <a:spcPts val="0"/>
              </a:spcAft>
              <a:buNone/>
            </a:pPr>
            <a:r>
              <a:rPr lang="en" sz="1300">
                <a:solidFill>
                  <a:schemeClr val="dk1"/>
                </a:solidFill>
              </a:rPr>
              <a:t>Be an advocate by: </a:t>
            </a:r>
            <a:endParaRPr sz="1300">
              <a:solidFill>
                <a:schemeClr val="dk1"/>
              </a:solidFill>
            </a:endParaRPr>
          </a:p>
          <a:p>
            <a:pPr indent="-304958" lvl="0" marL="457200" rtl="0" algn="l">
              <a:spcBef>
                <a:spcPts val="1200"/>
              </a:spcBef>
              <a:spcAft>
                <a:spcPts val="0"/>
              </a:spcAft>
              <a:buClr>
                <a:schemeClr val="dk1"/>
              </a:buClr>
              <a:buSzPct val="100000"/>
              <a:buAutoNum type="arabicPeriod"/>
            </a:pPr>
            <a:r>
              <a:rPr lang="en" sz="1300">
                <a:solidFill>
                  <a:schemeClr val="dk1"/>
                </a:solidFill>
              </a:rPr>
              <a:t>Following the required promotional item procedure.</a:t>
            </a:r>
            <a:endParaRPr sz="1300">
              <a:solidFill>
                <a:schemeClr val="dk1"/>
              </a:solidFill>
            </a:endParaRPr>
          </a:p>
          <a:p>
            <a:pPr indent="-304958" lvl="0" marL="457200" rtl="0" algn="l">
              <a:spcBef>
                <a:spcPts val="0"/>
              </a:spcBef>
              <a:spcAft>
                <a:spcPts val="0"/>
              </a:spcAft>
              <a:buClr>
                <a:schemeClr val="dk1"/>
              </a:buClr>
              <a:buSzPct val="100000"/>
              <a:buAutoNum type="arabicPeriod"/>
            </a:pPr>
            <a:r>
              <a:rPr lang="en" sz="1300">
                <a:solidFill>
                  <a:schemeClr val="dk1"/>
                </a:solidFill>
              </a:rPr>
              <a:t>Reporting </a:t>
            </a:r>
            <a:r>
              <a:rPr lang="en" sz="1300">
                <a:solidFill>
                  <a:schemeClr val="dk1"/>
                </a:solidFill>
              </a:rPr>
              <a:t>inappropriate, </a:t>
            </a:r>
            <a:r>
              <a:rPr lang="en" sz="1300">
                <a:solidFill>
                  <a:schemeClr val="dk1"/>
                </a:solidFill>
              </a:rPr>
              <a:t>incorrect, and unapproved usage of our marks to Marketing &amp; Communications. </a:t>
            </a:r>
            <a:endParaRPr sz="1300">
              <a:solidFill>
                <a:schemeClr val="dk1"/>
              </a:solidFill>
            </a:endParaRPr>
          </a:p>
          <a:p>
            <a:pPr indent="-304958" lvl="0" marL="457200" rtl="0" algn="l">
              <a:spcBef>
                <a:spcPts val="0"/>
              </a:spcBef>
              <a:spcAft>
                <a:spcPts val="0"/>
              </a:spcAft>
              <a:buClr>
                <a:schemeClr val="dk1"/>
              </a:buClr>
              <a:buSzPct val="100000"/>
              <a:buAutoNum type="arabicPeriod"/>
            </a:pPr>
            <a:r>
              <a:rPr lang="en" sz="1300">
                <a:solidFill>
                  <a:schemeClr val="dk1"/>
                </a:solidFill>
              </a:rPr>
              <a:t>Keeping refreshed on our branding guidelines per the Texas A&amp;M University-Corpus Christi Brand and Style Guide (scan the QR code). </a:t>
            </a:r>
            <a:endParaRPr sz="1300">
              <a:solidFill>
                <a:schemeClr val="dk1"/>
              </a:solidFill>
            </a:endParaRPr>
          </a:p>
          <a:p>
            <a:pPr indent="0" lvl="0" marL="0" rtl="0" algn="l">
              <a:spcBef>
                <a:spcPts val="1200"/>
              </a:spcBef>
              <a:spcAft>
                <a:spcPts val="1200"/>
              </a:spcAft>
              <a:buNone/>
            </a:pPr>
            <a:r>
              <a:t/>
            </a:r>
            <a:endParaRPr/>
          </a:p>
        </p:txBody>
      </p:sp>
      <p:pic>
        <p:nvPicPr>
          <p:cNvPr id="113" name="Google Shape;113;p21"/>
          <p:cNvPicPr preferRelativeResize="0"/>
          <p:nvPr/>
        </p:nvPicPr>
        <p:blipFill>
          <a:blip r:embed="rId3">
            <a:alphaModFix/>
          </a:blip>
          <a:stretch>
            <a:fillRect/>
          </a:stretch>
        </p:blipFill>
        <p:spPr>
          <a:xfrm>
            <a:off x="5558275" y="249899"/>
            <a:ext cx="3274025" cy="1062424"/>
          </a:xfrm>
          <a:prstGeom prst="rect">
            <a:avLst/>
          </a:prstGeom>
          <a:noFill/>
          <a:ln>
            <a:noFill/>
          </a:ln>
        </p:spPr>
      </p:pic>
      <p:pic>
        <p:nvPicPr>
          <p:cNvPr id="114" name="Google Shape;114;p21"/>
          <p:cNvPicPr preferRelativeResize="0"/>
          <p:nvPr/>
        </p:nvPicPr>
        <p:blipFill rotWithShape="1">
          <a:blip r:embed="rId4">
            <a:alphaModFix/>
          </a:blip>
          <a:srcRect b="0" l="0" r="0" t="0"/>
          <a:stretch/>
        </p:blipFill>
        <p:spPr>
          <a:xfrm>
            <a:off x="5740337" y="1556025"/>
            <a:ext cx="2909901" cy="290990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