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2489200" cy="1384300"/>
  <p:notesSz cx="6858000" cy="9144000"/>
  <p:embeddedFontLst>
    <p:embeddedFont>
      <p:font typeface="Now Bold" panose="020B0604020202020204" charset="0"/>
      <p:regular r:id="rId18"/>
    </p:embeddedFont>
    <p:embeddedFont>
      <p:font typeface="Now Heavy" panose="020B0604020202020204"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1921A-3B05-5D1C-5F76-9C0C2DFCCF76}" v="48" dt="2024-11-13T16:59:38.658"/>
    <p1510:client id="{7078031A-11F8-DB75-A192-7CF71F9FF32E}" v="188" dt="2024-11-14T16:08:22.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00" d="100"/>
          <a:sy n="400" d="100"/>
        </p:scale>
        <p:origin x="2429" y="81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de, Devon" userId="S::devon.wilde@tamucc.edu::fabd1712-4d43-4602-ac8e-4381aa63c1ef" providerId="AD" clId="Web-{7078031A-11F8-DB75-A192-7CF71F9FF32E}"/>
    <pc:docChg chg="modSld">
      <pc:chgData name="Wilde, Devon" userId="S::devon.wilde@tamucc.edu::fabd1712-4d43-4602-ac8e-4381aa63c1ef" providerId="AD" clId="Web-{7078031A-11F8-DB75-A192-7CF71F9FF32E}" dt="2024-11-14T16:08:22.122" v="96" actId="20577"/>
      <pc:docMkLst>
        <pc:docMk/>
      </pc:docMkLst>
      <pc:sldChg chg="modSp">
        <pc:chgData name="Wilde, Devon" userId="S::devon.wilde@tamucc.edu::fabd1712-4d43-4602-ac8e-4381aa63c1ef" providerId="AD" clId="Web-{7078031A-11F8-DB75-A192-7CF71F9FF32E}" dt="2024-11-14T16:08:22.122" v="96" actId="20577"/>
        <pc:sldMkLst>
          <pc:docMk/>
          <pc:sldMk cId="0" sldId="258"/>
        </pc:sldMkLst>
        <pc:spChg chg="mod">
          <ac:chgData name="Wilde, Devon" userId="S::devon.wilde@tamucc.edu::fabd1712-4d43-4602-ac8e-4381aa63c1ef" providerId="AD" clId="Web-{7078031A-11F8-DB75-A192-7CF71F9FF32E}" dt="2024-11-14T16:08:22.122" v="96" actId="20577"/>
          <ac:spMkLst>
            <pc:docMk/>
            <pc:sldMk cId="0" sldId="258"/>
            <ac:spMk id="18" creationId="{00000000-0000-0000-0000-000000000000}"/>
          </ac:spMkLst>
        </pc:spChg>
      </pc:sldChg>
      <pc:sldChg chg="modSp">
        <pc:chgData name="Wilde, Devon" userId="S::devon.wilde@tamucc.edu::fabd1712-4d43-4602-ac8e-4381aa63c1ef" providerId="AD" clId="Web-{7078031A-11F8-DB75-A192-7CF71F9FF32E}" dt="2024-11-14T15:32:11.688" v="1" actId="20577"/>
        <pc:sldMkLst>
          <pc:docMk/>
          <pc:sldMk cId="0" sldId="259"/>
        </pc:sldMkLst>
        <pc:spChg chg="mod">
          <ac:chgData name="Wilde, Devon" userId="S::devon.wilde@tamucc.edu::fabd1712-4d43-4602-ac8e-4381aa63c1ef" providerId="AD" clId="Web-{7078031A-11F8-DB75-A192-7CF71F9FF32E}" dt="2024-11-14T15:32:11.688" v="1" actId="20577"/>
          <ac:spMkLst>
            <pc:docMk/>
            <pc:sldMk cId="0" sldId="259"/>
            <ac:spMk id="16" creationId="{00000000-0000-0000-0000-000000000000}"/>
          </ac:spMkLst>
        </pc:spChg>
      </pc:sldChg>
      <pc:sldChg chg="addSp modSp">
        <pc:chgData name="Wilde, Devon" userId="S::devon.wilde@tamucc.edu::fabd1712-4d43-4602-ac8e-4381aa63c1ef" providerId="AD" clId="Web-{7078031A-11F8-DB75-A192-7CF71F9FF32E}" dt="2024-11-14T16:05:01.337" v="49" actId="1076"/>
        <pc:sldMkLst>
          <pc:docMk/>
          <pc:sldMk cId="0" sldId="260"/>
        </pc:sldMkLst>
        <pc:picChg chg="add mod">
          <ac:chgData name="Wilde, Devon" userId="S::devon.wilde@tamucc.edu::fabd1712-4d43-4602-ac8e-4381aa63c1ef" providerId="AD" clId="Web-{7078031A-11F8-DB75-A192-7CF71F9FF32E}" dt="2024-11-14T16:05:01.337" v="49" actId="1076"/>
          <ac:picMkLst>
            <pc:docMk/>
            <pc:sldMk cId="0" sldId="260"/>
            <ac:picMk id="19" creationId="{8CCF2BEF-F31F-1FA0-0A10-B5853FABBE6F}"/>
          </ac:picMkLst>
        </pc:picChg>
      </pc:sldChg>
      <pc:sldChg chg="modSp">
        <pc:chgData name="Wilde, Devon" userId="S::devon.wilde@tamucc.edu::fabd1712-4d43-4602-ac8e-4381aa63c1ef" providerId="AD" clId="Web-{7078031A-11F8-DB75-A192-7CF71F9FF32E}" dt="2024-11-14T15:35:35.989" v="3" actId="20577"/>
        <pc:sldMkLst>
          <pc:docMk/>
          <pc:sldMk cId="0" sldId="261"/>
        </pc:sldMkLst>
        <pc:spChg chg="mod">
          <ac:chgData name="Wilde, Devon" userId="S::devon.wilde@tamucc.edu::fabd1712-4d43-4602-ac8e-4381aa63c1ef" providerId="AD" clId="Web-{7078031A-11F8-DB75-A192-7CF71F9FF32E}" dt="2024-11-14T15:35:35.989" v="3" actId="20577"/>
          <ac:spMkLst>
            <pc:docMk/>
            <pc:sldMk cId="0" sldId="261"/>
            <ac:spMk id="19" creationId="{00000000-0000-0000-0000-000000000000}"/>
          </ac:spMkLst>
        </pc:spChg>
      </pc:sldChg>
      <pc:sldChg chg="modSp">
        <pc:chgData name="Wilde, Devon" userId="S::devon.wilde@tamucc.edu::fabd1712-4d43-4602-ac8e-4381aa63c1ef" providerId="AD" clId="Web-{7078031A-11F8-DB75-A192-7CF71F9FF32E}" dt="2024-11-14T15:36:15.239" v="25" actId="20577"/>
        <pc:sldMkLst>
          <pc:docMk/>
          <pc:sldMk cId="0" sldId="264"/>
        </pc:sldMkLst>
        <pc:spChg chg="mod">
          <ac:chgData name="Wilde, Devon" userId="S::devon.wilde@tamucc.edu::fabd1712-4d43-4602-ac8e-4381aa63c1ef" providerId="AD" clId="Web-{7078031A-11F8-DB75-A192-7CF71F9FF32E}" dt="2024-11-14T15:36:15.239" v="25" actId="20577"/>
          <ac:spMkLst>
            <pc:docMk/>
            <pc:sldMk cId="0" sldId="264"/>
            <ac:spMk id="18" creationId="{00000000-0000-0000-0000-000000000000}"/>
          </ac:spMkLst>
        </pc:spChg>
      </pc:sldChg>
      <pc:sldChg chg="modSp">
        <pc:chgData name="Wilde, Devon" userId="S::devon.wilde@tamucc.edu::fabd1712-4d43-4602-ac8e-4381aa63c1ef" providerId="AD" clId="Web-{7078031A-11F8-DB75-A192-7CF71F9FF32E}" dt="2024-11-14T15:36:38.521" v="26" actId="1076"/>
        <pc:sldMkLst>
          <pc:docMk/>
          <pc:sldMk cId="0" sldId="266"/>
        </pc:sldMkLst>
        <pc:spChg chg="mod">
          <ac:chgData name="Wilde, Devon" userId="S::devon.wilde@tamucc.edu::fabd1712-4d43-4602-ac8e-4381aa63c1ef" providerId="AD" clId="Web-{7078031A-11F8-DB75-A192-7CF71F9FF32E}" dt="2024-11-14T15:36:38.521" v="26" actId="1076"/>
          <ac:spMkLst>
            <pc:docMk/>
            <pc:sldMk cId="0" sldId="266"/>
            <ac:spMk id="16" creationId="{00000000-0000-0000-0000-000000000000}"/>
          </ac:spMkLst>
        </pc:spChg>
      </pc:sldChg>
      <pc:sldChg chg="addSp modSp">
        <pc:chgData name="Wilde, Devon" userId="S::devon.wilde@tamucc.edu::fabd1712-4d43-4602-ac8e-4381aa63c1ef" providerId="AD" clId="Web-{7078031A-11F8-DB75-A192-7CF71F9FF32E}" dt="2024-11-14T16:05:19.134" v="55" actId="1076"/>
        <pc:sldMkLst>
          <pc:docMk/>
          <pc:sldMk cId="0" sldId="271"/>
        </pc:sldMkLst>
        <pc:spChg chg="mod">
          <ac:chgData name="Wilde, Devon" userId="S::devon.wilde@tamucc.edu::fabd1712-4d43-4602-ac8e-4381aa63c1ef" providerId="AD" clId="Web-{7078031A-11F8-DB75-A192-7CF71F9FF32E}" dt="2024-11-14T15:37:17.022" v="42" actId="20577"/>
          <ac:spMkLst>
            <pc:docMk/>
            <pc:sldMk cId="0" sldId="271"/>
            <ac:spMk id="18" creationId="{00000000-0000-0000-0000-000000000000}"/>
          </ac:spMkLst>
        </pc:spChg>
        <pc:picChg chg="add mod">
          <ac:chgData name="Wilde, Devon" userId="S::devon.wilde@tamucc.edu::fabd1712-4d43-4602-ac8e-4381aa63c1ef" providerId="AD" clId="Web-{7078031A-11F8-DB75-A192-7CF71F9FF32E}" dt="2024-11-14T16:05:19.134" v="55" actId="1076"/>
          <ac:picMkLst>
            <pc:docMk/>
            <pc:sldMk cId="0" sldId="271"/>
            <ac:picMk id="19" creationId="{3EE9C297-A7B8-8158-B0BD-4BC5F3EB95E0}"/>
          </ac:picMkLst>
        </pc:picChg>
      </pc:sldChg>
    </pc:docChg>
  </pc:docChgLst>
  <pc:docChgLst>
    <pc:chgData name="Wilde, Devon" userId="S::devon.wilde@tamucc.edu::fabd1712-4d43-4602-ac8e-4381aa63c1ef" providerId="AD" clId="Web-{1731921A-3B05-5D1C-5F76-9C0C2DFCCF76}"/>
    <pc:docChg chg="modSld">
      <pc:chgData name="Wilde, Devon" userId="S::devon.wilde@tamucc.edu::fabd1712-4d43-4602-ac8e-4381aa63c1ef" providerId="AD" clId="Web-{1731921A-3B05-5D1C-5F76-9C0C2DFCCF76}" dt="2024-11-13T16:59:38.361" v="24" actId="20577"/>
      <pc:docMkLst>
        <pc:docMk/>
      </pc:docMkLst>
      <pc:sldChg chg="modSp">
        <pc:chgData name="Wilde, Devon" userId="S::devon.wilde@tamucc.edu::fabd1712-4d43-4602-ac8e-4381aa63c1ef" providerId="AD" clId="Web-{1731921A-3B05-5D1C-5F76-9C0C2DFCCF76}" dt="2024-11-13T16:58:54.767" v="13" actId="20577"/>
        <pc:sldMkLst>
          <pc:docMk/>
          <pc:sldMk cId="0" sldId="259"/>
        </pc:sldMkLst>
        <pc:spChg chg="mod">
          <ac:chgData name="Wilde, Devon" userId="S::devon.wilde@tamucc.edu::fabd1712-4d43-4602-ac8e-4381aa63c1ef" providerId="AD" clId="Web-{1731921A-3B05-5D1C-5F76-9C0C2DFCCF76}" dt="2024-11-13T16:58:54.767" v="13" actId="20577"/>
          <ac:spMkLst>
            <pc:docMk/>
            <pc:sldMk cId="0" sldId="259"/>
            <ac:spMk id="16" creationId="{00000000-0000-0000-0000-000000000000}"/>
          </ac:spMkLst>
        </pc:spChg>
      </pc:sldChg>
      <pc:sldChg chg="modSp">
        <pc:chgData name="Wilde, Devon" userId="S::devon.wilde@tamucc.edu::fabd1712-4d43-4602-ac8e-4381aa63c1ef" providerId="AD" clId="Web-{1731921A-3B05-5D1C-5F76-9C0C2DFCCF76}" dt="2024-11-13T16:59:38.361" v="24" actId="20577"/>
        <pc:sldMkLst>
          <pc:docMk/>
          <pc:sldMk cId="0" sldId="265"/>
        </pc:sldMkLst>
        <pc:spChg chg="mod">
          <ac:chgData name="Wilde, Devon" userId="S::devon.wilde@tamucc.edu::fabd1712-4d43-4602-ac8e-4381aa63c1ef" providerId="AD" clId="Web-{1731921A-3B05-5D1C-5F76-9C0C2DFCCF76}" dt="2024-11-13T16:59:38.361" v="24" actId="20577"/>
          <ac:spMkLst>
            <pc:docMk/>
            <pc:sldMk cId="0" sldId="265"/>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8.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6.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10.svg"/><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7.png"/><Relationship Id="rId3" Type="http://schemas.openxmlformats.org/officeDocument/2006/relationships/image" Target="../media/image14.svg"/><Relationship Id="rId7" Type="http://schemas.openxmlformats.org/officeDocument/2006/relationships/image" Target="../media/image8.svg"/><Relationship Id="rId12"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sp>
        <p:nvSpPr>
          <p:cNvPr id="3" name="Freeform 3"/>
          <p:cNvSpPr/>
          <p:nvPr/>
        </p:nvSpPr>
        <p:spPr>
          <a:xfrm rot="-3780990">
            <a:off x="1170908" y="-7509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rot="6701426">
            <a:off x="660485" y="1077725"/>
            <a:ext cx="347965" cy="404023"/>
          </a:xfrm>
          <a:custGeom>
            <a:avLst/>
            <a:gdLst/>
            <a:ahLst/>
            <a:cxnLst/>
            <a:rect l="l" t="t" r="r" b="b"/>
            <a:pathLst>
              <a:path w="347965" h="404023">
                <a:moveTo>
                  <a:pt x="0" y="0"/>
                </a:moveTo>
                <a:lnTo>
                  <a:pt x="347965" y="0"/>
                </a:lnTo>
                <a:lnTo>
                  <a:pt x="347965" y="404023"/>
                </a:lnTo>
                <a:lnTo>
                  <a:pt x="0" y="4040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TextBox 5"/>
          <p:cNvSpPr txBox="1"/>
          <p:nvPr/>
        </p:nvSpPr>
        <p:spPr>
          <a:xfrm>
            <a:off x="498453" y="262591"/>
            <a:ext cx="1498644" cy="657860"/>
          </a:xfrm>
          <a:prstGeom prst="rect">
            <a:avLst/>
          </a:prstGeom>
        </p:spPr>
        <p:txBody>
          <a:bodyPr lIns="0" tIns="0" rIns="0" bIns="0" rtlCol="0" anchor="t">
            <a:spAutoFit/>
          </a:bodyPr>
          <a:lstStyle/>
          <a:p>
            <a:pPr marL="0" lvl="0" indent="0" algn="ctr">
              <a:lnSpc>
                <a:spcPts val="1750"/>
              </a:lnSpc>
            </a:pPr>
            <a:r>
              <a:rPr lang="en-US" sz="1400" b="1">
                <a:solidFill>
                  <a:srgbClr val="001A31"/>
                </a:solidFill>
                <a:latin typeface="Now Heavy"/>
                <a:ea typeface="Now Heavy"/>
                <a:cs typeface="Now Heavy"/>
                <a:sym typeface="Now Heavy"/>
              </a:rPr>
              <a:t>Building Blocks for New Professionals</a:t>
            </a:r>
          </a:p>
        </p:txBody>
      </p:sp>
      <p:sp>
        <p:nvSpPr>
          <p:cNvPr id="6" name="Freeform 6"/>
          <p:cNvSpPr/>
          <p:nvPr/>
        </p:nvSpPr>
        <p:spPr>
          <a:xfrm rot="7895916">
            <a:off x="59044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7" name="Freeform 7"/>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8" name="Freeform 8"/>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9" name="Freeform 9"/>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0" name="Freeform 10"/>
          <p:cNvSpPr/>
          <p:nvPr/>
        </p:nvSpPr>
        <p:spPr>
          <a:xfrm rot="-2700000">
            <a:off x="1408584" y="1090477"/>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1" name="Freeform 11"/>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3" name="Freeform 13"/>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4" name="Freeform 14"/>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5" name="TextBox 15"/>
          <p:cNvSpPr txBox="1"/>
          <p:nvPr/>
        </p:nvSpPr>
        <p:spPr>
          <a:xfrm>
            <a:off x="657983" y="1024362"/>
            <a:ext cx="1167267" cy="91020"/>
          </a:xfrm>
          <a:prstGeom prst="rect">
            <a:avLst/>
          </a:prstGeom>
        </p:spPr>
        <p:txBody>
          <a:bodyPr lIns="0" tIns="0" rIns="0" bIns="0" rtlCol="0" anchor="t">
            <a:spAutoFit/>
          </a:bodyPr>
          <a:lstStyle/>
          <a:p>
            <a:pPr algn="ctr">
              <a:lnSpc>
                <a:spcPts val="700"/>
              </a:lnSpc>
            </a:pPr>
            <a:r>
              <a:rPr lang="en-US" sz="500" b="1">
                <a:solidFill>
                  <a:srgbClr val="001A31"/>
                </a:solidFill>
                <a:latin typeface="Now Bold"/>
                <a:ea typeface="Now Bold"/>
                <a:cs typeface="Now Bold"/>
                <a:sym typeface="Now Bold"/>
              </a:rPr>
              <a:t>By Devon Wilde and Laura Glasgow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7F3E">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430826" y="156648"/>
            <a:ext cx="1633899" cy="201930"/>
          </a:xfrm>
          <a:prstGeom prst="rect">
            <a:avLst/>
          </a:prstGeom>
        </p:spPr>
        <p:txBody>
          <a:bodyPr lIns="0" tIns="0" rIns="0" bIns="0" rtlCol="0" anchor="t">
            <a:spAutoFit/>
          </a:bodyPr>
          <a:lstStyle/>
          <a:p>
            <a:pPr marL="0" lvl="0" indent="0" algn="ctr">
              <a:lnSpc>
                <a:spcPts val="1500"/>
              </a:lnSpc>
            </a:pPr>
            <a:r>
              <a:rPr lang="en-US" sz="1200" b="1">
                <a:solidFill>
                  <a:srgbClr val="001A31"/>
                </a:solidFill>
                <a:latin typeface="Now Heavy"/>
                <a:ea typeface="Now Heavy"/>
                <a:cs typeface="Now Heavy"/>
                <a:sym typeface="Now Heavy"/>
              </a:rPr>
              <a:t>Team Management </a:t>
            </a:r>
          </a:p>
        </p:txBody>
      </p:sp>
      <p:sp>
        <p:nvSpPr>
          <p:cNvPr id="18" name="TextBox 18"/>
          <p:cNvSpPr txBox="1"/>
          <p:nvPr/>
        </p:nvSpPr>
        <p:spPr>
          <a:xfrm>
            <a:off x="179000" y="432435"/>
            <a:ext cx="2089785" cy="634854"/>
          </a:xfrm>
          <a:prstGeom prst="rect">
            <a:avLst/>
          </a:prstGeom>
        </p:spPr>
        <p:txBody>
          <a:bodyPr lIns="0" tIns="0" rIns="0" bIns="0" rtlCol="0" anchor="t">
            <a:spAutoFit/>
          </a:bodyPr>
          <a:lstStyle/>
          <a:p>
            <a:pPr marL="144145" lvl="1" indent="-71755" algn="l">
              <a:lnSpc>
                <a:spcPts val="1042"/>
              </a:lnSpc>
              <a:buFont typeface="Arial"/>
              <a:buChar char="•"/>
            </a:pPr>
            <a:r>
              <a:rPr lang="en-US" sz="650" b="1" dirty="0">
                <a:solidFill>
                  <a:srgbClr val="001A31"/>
                </a:solidFill>
                <a:latin typeface="Now Bold"/>
                <a:ea typeface="Now Bold"/>
                <a:cs typeface="Now Bold"/>
                <a:sym typeface="Now Bold"/>
              </a:rPr>
              <a:t>Students </a:t>
            </a:r>
            <a:endParaRPr lang="en-US" sz="650"/>
          </a:p>
          <a:p>
            <a:pPr marL="144145" lvl="1" indent="-71755" algn="l">
              <a:lnSpc>
                <a:spcPts val="1042"/>
              </a:lnSpc>
              <a:buFont typeface="Arial"/>
              <a:buChar char="•"/>
            </a:pPr>
            <a:r>
              <a:rPr lang="en-US" sz="650" b="1" dirty="0">
                <a:solidFill>
                  <a:srgbClr val="001A31"/>
                </a:solidFill>
                <a:latin typeface="Now Bold"/>
                <a:ea typeface="Now Bold"/>
                <a:cs typeface="Now Bold"/>
                <a:sym typeface="Now Bold"/>
              </a:rPr>
              <a:t>Supervisors</a:t>
            </a:r>
            <a:endParaRPr lang="en-US" sz="650" b="1" dirty="0">
              <a:solidFill>
                <a:srgbClr val="001A31"/>
              </a:solidFill>
              <a:latin typeface="Now Bold"/>
              <a:ea typeface="Now Bold"/>
              <a:cs typeface="Now Bold"/>
            </a:endParaRPr>
          </a:p>
          <a:p>
            <a:pPr marL="144145" lvl="1" indent="-71755" algn="l">
              <a:lnSpc>
                <a:spcPts val="1042"/>
              </a:lnSpc>
              <a:buFont typeface="Arial"/>
              <a:buChar char="•"/>
            </a:pPr>
            <a:r>
              <a:rPr lang="en-US" sz="650" b="1" dirty="0">
                <a:solidFill>
                  <a:srgbClr val="001A31"/>
                </a:solidFill>
                <a:latin typeface="Now Bold"/>
                <a:ea typeface="Now Bold"/>
                <a:cs typeface="Now Bold"/>
                <a:sym typeface="Now Bold"/>
              </a:rPr>
              <a:t>Professional team</a:t>
            </a:r>
            <a:endParaRPr lang="en-US" sz="650" b="1" dirty="0">
              <a:solidFill>
                <a:srgbClr val="001A31"/>
              </a:solidFill>
              <a:latin typeface="Now Bold"/>
              <a:ea typeface="Now Bold"/>
              <a:cs typeface="Now Bold"/>
            </a:endParaRPr>
          </a:p>
          <a:p>
            <a:pPr marL="144145" lvl="1" indent="-71755" algn="l">
              <a:lnSpc>
                <a:spcPts val="1042"/>
              </a:lnSpc>
              <a:buFont typeface="Arial"/>
              <a:buChar char="•"/>
            </a:pPr>
            <a:r>
              <a:rPr lang="en-US" sz="650" b="1" dirty="0">
                <a:solidFill>
                  <a:srgbClr val="001A31"/>
                </a:solidFill>
                <a:latin typeface="Now Bold"/>
                <a:ea typeface="Now Bold"/>
                <a:cs typeface="Now Bold"/>
                <a:sym typeface="Now Bold"/>
              </a:rPr>
              <a:t>Establishing boundaries with supervisors </a:t>
            </a:r>
            <a:endParaRPr lang="en-US" sz="650" b="1" dirty="0">
              <a:solidFill>
                <a:srgbClr val="001A31"/>
              </a:solidFill>
              <a:latin typeface="Now Bold"/>
              <a:ea typeface="Now Bold"/>
              <a:cs typeface="Now Bold"/>
            </a:endParaRPr>
          </a:p>
          <a:p>
            <a:pPr marL="144145" lvl="1" indent="-71755" algn="l">
              <a:lnSpc>
                <a:spcPts val="1042"/>
              </a:lnSpc>
              <a:buFont typeface="Arial"/>
              <a:buChar char="•"/>
            </a:pPr>
            <a:r>
              <a:rPr lang="en-US" sz="650" b="1" dirty="0">
                <a:solidFill>
                  <a:srgbClr val="001A31"/>
                </a:solidFill>
                <a:latin typeface="Now Bold"/>
                <a:ea typeface="Now Bold"/>
                <a:cs typeface="Now Bold"/>
                <a:sym typeface="Now Bold"/>
              </a:rPr>
              <a:t>Understanding boundaries </a:t>
            </a:r>
            <a:endParaRPr lang="en-US" sz="650" b="1" dirty="0">
              <a:solidFill>
                <a:srgbClr val="001A31"/>
              </a:solidFill>
              <a:latin typeface="Now Bold"/>
              <a:ea typeface="Now Bold"/>
              <a:cs typeface="Now 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FBC02D">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88639"/>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7538693">
            <a:off x="2316669" y="554378"/>
            <a:ext cx="333713" cy="387475"/>
          </a:xfrm>
          <a:custGeom>
            <a:avLst/>
            <a:gdLst/>
            <a:ahLst/>
            <a:cxnLst/>
            <a:rect l="l" t="t" r="r" b="b"/>
            <a:pathLst>
              <a:path w="333713" h="387475">
                <a:moveTo>
                  <a:pt x="0" y="0"/>
                </a:moveTo>
                <a:lnTo>
                  <a:pt x="333713" y="0"/>
                </a:lnTo>
                <a:lnTo>
                  <a:pt x="333713" y="387474"/>
                </a:lnTo>
                <a:lnTo>
                  <a:pt x="0" y="38747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rot="-2700000">
            <a:off x="-96805" y="1060655"/>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1" name="Freeform 11"/>
          <p:cNvSpPr/>
          <p:nvPr/>
        </p:nvSpPr>
        <p:spPr>
          <a:xfrm rot="-2700000">
            <a:off x="1461924" y="1195887"/>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3" name="Freeform 13"/>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4" name="Freeform 14"/>
          <p:cNvSpPr/>
          <p:nvPr/>
        </p:nvSpPr>
        <p:spPr>
          <a:xfrm rot="2700000" flipH="1">
            <a:off x="-122422"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5" name="Freeform 15"/>
          <p:cNvSpPr/>
          <p:nvPr/>
        </p:nvSpPr>
        <p:spPr>
          <a:xfrm rot="-2895308">
            <a:off x="2268984" y="1133937"/>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6" name="TextBox 16"/>
          <p:cNvSpPr txBox="1"/>
          <p:nvPr/>
        </p:nvSpPr>
        <p:spPr>
          <a:xfrm>
            <a:off x="882947" y="357483"/>
            <a:ext cx="1436219" cy="858922"/>
          </a:xfrm>
          <a:prstGeom prst="rect">
            <a:avLst/>
          </a:prstGeom>
        </p:spPr>
        <p:txBody>
          <a:bodyPr lIns="0" tIns="0" rIns="0" bIns="0" rtlCol="0" anchor="t">
            <a:spAutoFit/>
          </a:bodyPr>
          <a:lstStyle/>
          <a:p>
            <a:pPr marL="122662" lvl="1" indent="-61331" algn="l">
              <a:lnSpc>
                <a:spcPts val="886"/>
              </a:lnSpc>
              <a:buFont typeface="Arial"/>
              <a:buChar char="•"/>
            </a:pPr>
            <a:r>
              <a:rPr lang="en-US" sz="568" b="1">
                <a:solidFill>
                  <a:srgbClr val="001A31"/>
                </a:solidFill>
                <a:latin typeface="Now Bold"/>
                <a:ea typeface="Now Bold"/>
                <a:cs typeface="Now Bold"/>
                <a:sym typeface="Now Bold"/>
              </a:rPr>
              <a:t>Employee Betterment Program</a:t>
            </a:r>
          </a:p>
          <a:p>
            <a:pPr marL="122662" lvl="1" indent="-61331" algn="l">
              <a:lnSpc>
                <a:spcPts val="886"/>
              </a:lnSpc>
              <a:buFont typeface="Arial"/>
              <a:buChar char="•"/>
            </a:pPr>
            <a:r>
              <a:rPr lang="en-US" sz="568" b="1">
                <a:solidFill>
                  <a:srgbClr val="001A31"/>
                </a:solidFill>
                <a:latin typeface="Now Bold"/>
                <a:ea typeface="Now Bold"/>
                <a:cs typeface="Now Bold"/>
                <a:sym typeface="Now Bold"/>
              </a:rPr>
              <a:t>TAMUS Doctoral Tuition Program</a:t>
            </a:r>
          </a:p>
          <a:p>
            <a:pPr marL="122662" lvl="1" indent="-61331" algn="l">
              <a:lnSpc>
                <a:spcPts val="886"/>
              </a:lnSpc>
              <a:buFont typeface="Arial"/>
              <a:buChar char="•"/>
            </a:pPr>
            <a:r>
              <a:rPr lang="en-US" sz="568" b="1">
                <a:solidFill>
                  <a:srgbClr val="001A31"/>
                </a:solidFill>
                <a:latin typeface="Now Bold"/>
                <a:ea typeface="Now Bold"/>
                <a:cs typeface="Now Bold"/>
                <a:sym typeface="Now Bold"/>
              </a:rPr>
              <a:t>Employee Assistance Program (EAP)</a:t>
            </a:r>
          </a:p>
          <a:p>
            <a:pPr marL="122662" lvl="1" indent="-61331" algn="l">
              <a:lnSpc>
                <a:spcPts val="886"/>
              </a:lnSpc>
              <a:buFont typeface="Arial"/>
              <a:buChar char="•"/>
            </a:pPr>
            <a:r>
              <a:rPr lang="en-US" sz="568" b="1">
                <a:solidFill>
                  <a:srgbClr val="001A31"/>
                </a:solidFill>
                <a:latin typeface="Now Bold"/>
                <a:ea typeface="Now Bold"/>
                <a:cs typeface="Now Bold"/>
                <a:sym typeface="Now Bold"/>
              </a:rPr>
              <a:t>Retirement and Financial Programs</a:t>
            </a:r>
          </a:p>
          <a:p>
            <a:pPr marL="122662" lvl="1" indent="-61331" algn="l">
              <a:lnSpc>
                <a:spcPts val="886"/>
              </a:lnSpc>
              <a:buFont typeface="Arial"/>
              <a:buChar char="•"/>
            </a:pPr>
            <a:r>
              <a:rPr lang="en-US" sz="568" b="1">
                <a:solidFill>
                  <a:srgbClr val="001A31"/>
                </a:solidFill>
                <a:latin typeface="Now Bold"/>
                <a:ea typeface="Now Bold"/>
                <a:cs typeface="Now Bold"/>
                <a:sym typeface="Now Bold"/>
              </a:rPr>
              <a:t>Wellness Benefits</a:t>
            </a:r>
          </a:p>
          <a:p>
            <a:pPr marL="245324" lvl="2" indent="-81775" algn="l">
              <a:lnSpc>
                <a:spcPts val="886"/>
              </a:lnSpc>
              <a:buFont typeface="Arial"/>
              <a:buChar char="⚬"/>
            </a:pPr>
            <a:r>
              <a:rPr lang="en-US" sz="568" b="1">
                <a:solidFill>
                  <a:srgbClr val="001A31"/>
                </a:solidFill>
                <a:latin typeface="Now Bold"/>
                <a:ea typeface="Now Bold"/>
                <a:cs typeface="Now Bold"/>
                <a:sym typeface="Now Bold"/>
              </a:rPr>
              <a:t>Free Fridays </a:t>
            </a:r>
          </a:p>
          <a:p>
            <a:pPr marL="245324" lvl="2" indent="-81775" algn="l">
              <a:lnSpc>
                <a:spcPts val="886"/>
              </a:lnSpc>
              <a:buFont typeface="Arial"/>
              <a:buChar char="⚬"/>
            </a:pPr>
            <a:r>
              <a:rPr lang="en-US" sz="568" b="1">
                <a:solidFill>
                  <a:srgbClr val="001A31"/>
                </a:solidFill>
                <a:latin typeface="Now Bold"/>
                <a:ea typeface="Now Bold"/>
                <a:cs typeface="Now Bold"/>
                <a:sym typeface="Now Bold"/>
              </a:rPr>
              <a:t>Islander Health Initiative</a:t>
            </a:r>
          </a:p>
          <a:p>
            <a:pPr marL="245324" lvl="2" indent="-81775" algn="l">
              <a:lnSpc>
                <a:spcPts val="886"/>
              </a:lnSpc>
              <a:buFont typeface="Arial"/>
              <a:buChar char="⚬"/>
            </a:pPr>
            <a:r>
              <a:rPr lang="en-US" sz="568" b="1">
                <a:solidFill>
                  <a:srgbClr val="001A31"/>
                </a:solidFill>
                <a:latin typeface="Now Bold"/>
                <a:ea typeface="Now Bold"/>
                <a:cs typeface="Now Bold"/>
                <a:sym typeface="Now Bold"/>
              </a:rPr>
              <a:t>Insurance Wellness Programs</a:t>
            </a:r>
          </a:p>
        </p:txBody>
      </p:sp>
      <p:sp>
        <p:nvSpPr>
          <p:cNvPr id="17" name="Freeform 17"/>
          <p:cNvSpPr/>
          <p:nvPr/>
        </p:nvSpPr>
        <p:spPr>
          <a:xfrm>
            <a:off x="209131" y="473094"/>
            <a:ext cx="673816" cy="631488"/>
          </a:xfrm>
          <a:custGeom>
            <a:avLst/>
            <a:gdLst/>
            <a:ahLst/>
            <a:cxnLst/>
            <a:rect l="l" t="t" r="r" b="b"/>
            <a:pathLst>
              <a:path w="673816" h="631488">
                <a:moveTo>
                  <a:pt x="0" y="0"/>
                </a:moveTo>
                <a:lnTo>
                  <a:pt x="673816" y="0"/>
                </a:lnTo>
                <a:lnTo>
                  <a:pt x="673816" y="631488"/>
                </a:lnTo>
                <a:lnTo>
                  <a:pt x="0" y="631488"/>
                </a:lnTo>
                <a:lnTo>
                  <a:pt x="0" y="0"/>
                </a:lnTo>
                <a:close/>
              </a:path>
            </a:pathLst>
          </a:custGeom>
          <a:blipFill>
            <a:blip r:embed="rId16"/>
            <a:stretch>
              <a:fillRect l="-64937" r="-36606"/>
            </a:stretch>
          </a:blipFill>
        </p:spPr>
        <p:txBody>
          <a:bodyPr/>
          <a:lstStyle/>
          <a:p>
            <a:endParaRPr lang="en-US"/>
          </a:p>
        </p:txBody>
      </p:sp>
      <p:sp>
        <p:nvSpPr>
          <p:cNvPr id="18" name="TextBox 18"/>
          <p:cNvSpPr txBox="1"/>
          <p:nvPr/>
        </p:nvSpPr>
        <p:spPr>
          <a:xfrm>
            <a:off x="179000" y="196651"/>
            <a:ext cx="2130516" cy="131449"/>
          </a:xfrm>
          <a:prstGeom prst="rect">
            <a:avLst/>
          </a:prstGeom>
        </p:spPr>
        <p:txBody>
          <a:bodyPr lIns="0" tIns="0" rIns="0" bIns="0" rtlCol="0" anchor="t">
            <a:spAutoFit/>
          </a:bodyPr>
          <a:lstStyle/>
          <a:p>
            <a:pPr marL="0" lvl="0" indent="0" algn="ctr">
              <a:lnSpc>
                <a:spcPts val="1000"/>
              </a:lnSpc>
            </a:pPr>
            <a:r>
              <a:rPr lang="en-US" sz="800" b="1">
                <a:solidFill>
                  <a:srgbClr val="001A31"/>
                </a:solidFill>
                <a:latin typeface="Now Heavy"/>
                <a:ea typeface="Now Heavy"/>
                <a:cs typeface="Now Heavy"/>
                <a:sym typeface="Now Heavy"/>
              </a:rPr>
              <a:t>Know Your Benefits... And Use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FF738E">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179000" y="171570"/>
            <a:ext cx="2130516"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Professional Development</a:t>
            </a:r>
          </a:p>
        </p:txBody>
      </p:sp>
      <p:sp>
        <p:nvSpPr>
          <p:cNvPr id="18" name="TextBox 18"/>
          <p:cNvSpPr txBox="1"/>
          <p:nvPr/>
        </p:nvSpPr>
        <p:spPr>
          <a:xfrm>
            <a:off x="179000" y="413385"/>
            <a:ext cx="2089785" cy="659933"/>
          </a:xfrm>
          <a:prstGeom prst="rect">
            <a:avLst/>
          </a:prstGeom>
        </p:spPr>
        <p:txBody>
          <a:bodyPr lIns="0" tIns="0" rIns="0" bIns="0" rtlCol="0" anchor="t">
            <a:spAutoFit/>
          </a:bodyPr>
          <a:lstStyle/>
          <a:p>
            <a:pPr marL="187432" lvl="1" indent="-93716" algn="l">
              <a:lnSpc>
                <a:spcPts val="1354"/>
              </a:lnSpc>
              <a:buFont typeface="Arial"/>
              <a:buChar char="•"/>
            </a:pPr>
            <a:r>
              <a:rPr lang="en-US" sz="868" b="1">
                <a:solidFill>
                  <a:srgbClr val="001A31"/>
                </a:solidFill>
                <a:latin typeface="Now Bold"/>
                <a:ea typeface="Now Bold"/>
                <a:cs typeface="Now Bold"/>
                <a:sym typeface="Now Bold"/>
              </a:rPr>
              <a:t>Departmental Opportunities</a:t>
            </a:r>
          </a:p>
          <a:p>
            <a:pPr marL="187432" lvl="1" indent="-93716" algn="l">
              <a:lnSpc>
                <a:spcPts val="1354"/>
              </a:lnSpc>
              <a:buFont typeface="Arial"/>
              <a:buChar char="•"/>
            </a:pPr>
            <a:r>
              <a:rPr lang="en-US" sz="868" b="1">
                <a:solidFill>
                  <a:srgbClr val="001A31"/>
                </a:solidFill>
                <a:latin typeface="Now Bold"/>
                <a:ea typeface="Now Bold"/>
                <a:cs typeface="Now Bold"/>
                <a:sym typeface="Now Bold"/>
              </a:rPr>
              <a:t>Institutional Opportunities</a:t>
            </a:r>
          </a:p>
          <a:p>
            <a:pPr marL="187432" lvl="1" indent="-93716" algn="l">
              <a:lnSpc>
                <a:spcPts val="1354"/>
              </a:lnSpc>
              <a:buFont typeface="Arial"/>
              <a:buChar char="•"/>
            </a:pPr>
            <a:r>
              <a:rPr lang="en-US" sz="868" b="1">
                <a:solidFill>
                  <a:srgbClr val="001A31"/>
                </a:solidFill>
                <a:latin typeface="Now Bold"/>
                <a:ea typeface="Now Bold"/>
                <a:cs typeface="Now Bold"/>
                <a:sym typeface="Now Bold"/>
              </a:rPr>
              <a:t>Regional Opportunities </a:t>
            </a:r>
          </a:p>
          <a:p>
            <a:pPr marL="187432" lvl="1" indent="-93716" algn="l">
              <a:lnSpc>
                <a:spcPts val="1354"/>
              </a:lnSpc>
              <a:buFont typeface="Arial"/>
              <a:buChar char="•"/>
            </a:pPr>
            <a:r>
              <a:rPr lang="en-US" sz="868" b="1">
                <a:solidFill>
                  <a:srgbClr val="001A31"/>
                </a:solidFill>
                <a:latin typeface="Now Bold"/>
                <a:ea typeface="Now Bold"/>
                <a:cs typeface="Now Bold"/>
                <a:sym typeface="Now Bold"/>
              </a:rPr>
              <a:t>Inter/national Opportunities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AD4D">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88639"/>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24051" y="1157727"/>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32356" y="1195887"/>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70690" y="630414"/>
            <a:ext cx="244844" cy="230153"/>
          </a:xfrm>
          <a:custGeom>
            <a:avLst/>
            <a:gdLst/>
            <a:ahLst/>
            <a:cxnLst/>
            <a:rect l="l" t="t" r="r" b="b"/>
            <a:pathLst>
              <a:path w="244844" h="230153">
                <a:moveTo>
                  <a:pt x="244844" y="0"/>
                </a:moveTo>
                <a:lnTo>
                  <a:pt x="0" y="0"/>
                </a:lnTo>
                <a:lnTo>
                  <a:pt x="0" y="230153"/>
                </a:lnTo>
                <a:lnTo>
                  <a:pt x="244844" y="230153"/>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179000" y="171570"/>
            <a:ext cx="2130516"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Institutional Opportunities</a:t>
            </a:r>
          </a:p>
        </p:txBody>
      </p:sp>
      <p:sp>
        <p:nvSpPr>
          <p:cNvPr id="18" name="TextBox 18"/>
          <p:cNvSpPr txBox="1"/>
          <p:nvPr/>
        </p:nvSpPr>
        <p:spPr>
          <a:xfrm>
            <a:off x="198050" y="423966"/>
            <a:ext cx="1015365" cy="621913"/>
          </a:xfrm>
          <a:prstGeom prst="rect">
            <a:avLst/>
          </a:prstGeom>
        </p:spPr>
        <p:txBody>
          <a:bodyPr lIns="0" tIns="0" rIns="0" bIns="0" rtlCol="0" anchor="t">
            <a:spAutoFit/>
          </a:bodyPr>
          <a:lstStyle/>
          <a:p>
            <a:pPr marL="101072" lvl="1" indent="-50536" algn="l">
              <a:lnSpc>
                <a:spcPts val="730"/>
              </a:lnSpc>
              <a:buFont typeface="Arial"/>
              <a:buChar char="•"/>
            </a:pPr>
            <a:r>
              <a:rPr lang="en-US" sz="468" b="1">
                <a:solidFill>
                  <a:srgbClr val="001A31"/>
                </a:solidFill>
                <a:latin typeface="Now Bold"/>
                <a:ea typeface="Now Bold"/>
                <a:cs typeface="Now Bold"/>
                <a:sym typeface="Now Bold"/>
              </a:rPr>
              <a:t>Career and Professional Development Center</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I-Engage</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Workday</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TrainTraq</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LinkedIn Learning</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Library resources</a:t>
            </a:r>
          </a:p>
        </p:txBody>
      </p:sp>
      <p:sp>
        <p:nvSpPr>
          <p:cNvPr id="19" name="TextBox 19"/>
          <p:cNvSpPr txBox="1"/>
          <p:nvPr/>
        </p:nvSpPr>
        <p:spPr>
          <a:xfrm>
            <a:off x="1231385" y="400050"/>
            <a:ext cx="1015365" cy="800276"/>
          </a:xfrm>
          <a:prstGeom prst="rect">
            <a:avLst/>
          </a:prstGeom>
        </p:spPr>
        <p:txBody>
          <a:bodyPr lIns="0" tIns="0" rIns="0" bIns="0" rtlCol="0" anchor="t">
            <a:spAutoFit/>
          </a:bodyPr>
          <a:lstStyle/>
          <a:p>
            <a:pPr marL="101072" lvl="1" indent="-50536" algn="l">
              <a:lnSpc>
                <a:spcPts val="730"/>
              </a:lnSpc>
              <a:buFont typeface="Arial"/>
              <a:buChar char="•"/>
            </a:pPr>
            <a:r>
              <a:rPr lang="en-US" sz="468" b="1">
                <a:solidFill>
                  <a:srgbClr val="001A31"/>
                </a:solidFill>
                <a:latin typeface="Now Bold"/>
                <a:ea typeface="Now Bold"/>
                <a:cs typeface="Now Bold"/>
                <a:sym typeface="Now Bold"/>
              </a:rPr>
              <a:t>Volunteer opportunities</a:t>
            </a:r>
          </a:p>
          <a:p>
            <a:pPr marL="202144" lvl="2" indent="-67381" algn="l">
              <a:lnSpc>
                <a:spcPts val="730"/>
              </a:lnSpc>
              <a:buFont typeface="Arial"/>
              <a:buChar char="⚬"/>
            </a:pPr>
            <a:r>
              <a:rPr lang="en-US" sz="468" b="1">
                <a:solidFill>
                  <a:srgbClr val="001A31"/>
                </a:solidFill>
                <a:latin typeface="Now Bold"/>
                <a:ea typeface="Now Bold"/>
                <a:cs typeface="Now Bold"/>
                <a:sym typeface="Now Bold"/>
              </a:rPr>
              <a:t>Tamalada</a:t>
            </a:r>
          </a:p>
          <a:p>
            <a:pPr marL="202144" lvl="2" indent="-67381" algn="l">
              <a:lnSpc>
                <a:spcPts val="730"/>
              </a:lnSpc>
              <a:buFont typeface="Arial"/>
              <a:buChar char="⚬"/>
            </a:pPr>
            <a:r>
              <a:rPr lang="en-US" sz="468" b="1">
                <a:solidFill>
                  <a:srgbClr val="001A31"/>
                </a:solidFill>
                <a:latin typeface="Now Bold"/>
                <a:ea typeface="Now Bold"/>
                <a:cs typeface="Now Bold"/>
                <a:sym typeface="Now Bold"/>
              </a:rPr>
              <a:t>Islander Lights</a:t>
            </a:r>
          </a:p>
          <a:p>
            <a:pPr marL="202144" lvl="2" indent="-67381" algn="l">
              <a:lnSpc>
                <a:spcPts val="730"/>
              </a:lnSpc>
              <a:buFont typeface="Arial"/>
              <a:buChar char="⚬"/>
            </a:pPr>
            <a:r>
              <a:rPr lang="en-US" sz="468" b="1">
                <a:solidFill>
                  <a:srgbClr val="001A31"/>
                </a:solidFill>
                <a:latin typeface="Now Bold"/>
                <a:ea typeface="Now Bold"/>
                <a:cs typeface="Now Bold"/>
                <a:sym typeface="Now Bold"/>
              </a:rPr>
              <a:t>Paws on the Islander</a:t>
            </a:r>
          </a:p>
          <a:p>
            <a:pPr marL="202144" lvl="2" indent="-67381" algn="l">
              <a:lnSpc>
                <a:spcPts val="730"/>
              </a:lnSpc>
              <a:buFont typeface="Arial"/>
              <a:buChar char="⚬"/>
            </a:pPr>
            <a:r>
              <a:rPr lang="en-US" sz="468" b="1">
                <a:solidFill>
                  <a:srgbClr val="001A31"/>
                </a:solidFill>
                <a:latin typeface="Now Bold"/>
                <a:ea typeface="Now Bold"/>
                <a:cs typeface="Now Bold"/>
                <a:sym typeface="Now Bold"/>
              </a:rPr>
              <a:t>Epic Professional Development Conference </a:t>
            </a:r>
          </a:p>
          <a:p>
            <a:pPr marL="101072" lvl="1" indent="-50536" algn="l">
              <a:lnSpc>
                <a:spcPts val="730"/>
              </a:lnSpc>
              <a:buFont typeface="Arial"/>
              <a:buChar char="•"/>
            </a:pPr>
            <a:r>
              <a:rPr lang="en-US" sz="468" b="1">
                <a:solidFill>
                  <a:srgbClr val="001A31"/>
                </a:solidFill>
                <a:latin typeface="Now Bold"/>
                <a:ea typeface="Now Bold"/>
                <a:cs typeface="Now Bold"/>
                <a:sym typeface="Now Bold"/>
              </a:rPr>
              <a:t>Continued education with Employee Betterment Program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67C5">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179000" y="171570"/>
            <a:ext cx="2130516"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Regional Opportunities</a:t>
            </a:r>
          </a:p>
        </p:txBody>
      </p:sp>
      <p:sp>
        <p:nvSpPr>
          <p:cNvPr id="18" name="TextBox 18"/>
          <p:cNvSpPr txBox="1"/>
          <p:nvPr/>
        </p:nvSpPr>
        <p:spPr>
          <a:xfrm>
            <a:off x="179000" y="400050"/>
            <a:ext cx="2089785" cy="752190"/>
          </a:xfrm>
          <a:prstGeom prst="rect">
            <a:avLst/>
          </a:prstGeom>
        </p:spPr>
        <p:txBody>
          <a:bodyPr lIns="0" tIns="0" rIns="0" bIns="0" rtlCol="0" anchor="t">
            <a:spAutoFit/>
          </a:bodyPr>
          <a:lstStyle/>
          <a:p>
            <a:pPr marL="144252" lvl="1" indent="-72126" algn="l">
              <a:lnSpc>
                <a:spcPts val="1042"/>
              </a:lnSpc>
              <a:buFont typeface="Arial"/>
              <a:buChar char="•"/>
            </a:pPr>
            <a:r>
              <a:rPr lang="en-US" sz="668" b="1">
                <a:solidFill>
                  <a:srgbClr val="001A31"/>
                </a:solidFill>
                <a:latin typeface="Now Bold"/>
                <a:ea typeface="Now Bold"/>
                <a:cs typeface="Now Bold"/>
                <a:sym typeface="Now Bold"/>
              </a:rPr>
              <a:t>Regional Conferences</a:t>
            </a:r>
          </a:p>
          <a:p>
            <a:pPr marL="144252" lvl="1" indent="-72126" algn="l">
              <a:lnSpc>
                <a:spcPts val="1042"/>
              </a:lnSpc>
              <a:buFont typeface="Arial"/>
              <a:buChar char="•"/>
            </a:pPr>
            <a:r>
              <a:rPr lang="en-US" sz="668" b="1">
                <a:solidFill>
                  <a:srgbClr val="001A31"/>
                </a:solidFill>
                <a:latin typeface="Now Bold"/>
                <a:ea typeface="Now Bold"/>
                <a:cs typeface="Now Bold"/>
                <a:sym typeface="Now Bold"/>
              </a:rPr>
              <a:t>Regional Symposiums </a:t>
            </a:r>
          </a:p>
          <a:p>
            <a:pPr marL="144252" lvl="1" indent="-72126" algn="l">
              <a:lnSpc>
                <a:spcPts val="1042"/>
              </a:lnSpc>
              <a:buFont typeface="Arial"/>
              <a:buChar char="•"/>
            </a:pPr>
            <a:r>
              <a:rPr lang="en-US" sz="668" b="1">
                <a:solidFill>
                  <a:srgbClr val="001A31"/>
                </a:solidFill>
                <a:latin typeface="Now Bold"/>
                <a:ea typeface="Now Bold"/>
                <a:cs typeface="Now Bold"/>
                <a:sym typeface="Now Bold"/>
              </a:rPr>
              <a:t>Regional Drive-in conferences </a:t>
            </a:r>
          </a:p>
          <a:p>
            <a:pPr marL="144252" lvl="1" indent="-72126" algn="l">
              <a:lnSpc>
                <a:spcPts val="1042"/>
              </a:lnSpc>
              <a:buFont typeface="Arial"/>
              <a:buChar char="•"/>
            </a:pPr>
            <a:r>
              <a:rPr lang="en-US" sz="668" b="1">
                <a:solidFill>
                  <a:srgbClr val="001A31"/>
                </a:solidFill>
                <a:latin typeface="Now Bold"/>
                <a:ea typeface="Now Bold"/>
                <a:cs typeface="Now Bold"/>
                <a:sym typeface="Now Bold"/>
              </a:rPr>
              <a:t>Reach out to A &amp; M System partners</a:t>
            </a:r>
          </a:p>
          <a:p>
            <a:pPr marL="288504" lvl="2" indent="-96168" algn="l">
              <a:lnSpc>
                <a:spcPts val="1042"/>
              </a:lnSpc>
              <a:buFont typeface="Arial"/>
              <a:buChar char="⚬"/>
            </a:pPr>
            <a:r>
              <a:rPr lang="en-US" sz="668" b="1">
                <a:solidFill>
                  <a:srgbClr val="001A31"/>
                </a:solidFill>
                <a:latin typeface="Now Bold"/>
                <a:ea typeface="Now Bold"/>
                <a:cs typeface="Now Bold"/>
                <a:sym typeface="Now Bold"/>
              </a:rPr>
              <a:t>Find others in similar positions at other A &amp; M schools for support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FBC02D">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179000" y="171570"/>
            <a:ext cx="2130516"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Inter/national Opportunities</a:t>
            </a:r>
          </a:p>
        </p:txBody>
      </p:sp>
      <p:sp>
        <p:nvSpPr>
          <p:cNvPr id="18" name="TextBox 18"/>
          <p:cNvSpPr txBox="1"/>
          <p:nvPr/>
        </p:nvSpPr>
        <p:spPr>
          <a:xfrm>
            <a:off x="179000" y="381000"/>
            <a:ext cx="2089785" cy="659932"/>
          </a:xfrm>
          <a:prstGeom prst="rect">
            <a:avLst/>
          </a:prstGeom>
        </p:spPr>
        <p:txBody>
          <a:bodyPr lIns="0" tIns="0" rIns="0" bIns="0" rtlCol="0" anchor="t">
            <a:spAutoFit/>
          </a:bodyPr>
          <a:lstStyle/>
          <a:p>
            <a:pPr marL="187432" lvl="1" indent="-93716" algn="l">
              <a:lnSpc>
                <a:spcPts val="1354"/>
              </a:lnSpc>
              <a:buFont typeface="Arial"/>
              <a:buChar char="•"/>
            </a:pPr>
            <a:r>
              <a:rPr lang="en-US" sz="868" b="1">
                <a:solidFill>
                  <a:srgbClr val="001A31"/>
                </a:solidFill>
                <a:latin typeface="Now Bold"/>
                <a:ea typeface="Now Bold"/>
                <a:cs typeface="Now Bold"/>
                <a:sym typeface="Now Bold"/>
              </a:rPr>
              <a:t>National Conferences </a:t>
            </a:r>
          </a:p>
          <a:p>
            <a:pPr marL="187432" lvl="1" indent="-93716" algn="l">
              <a:lnSpc>
                <a:spcPts val="1354"/>
              </a:lnSpc>
              <a:buFont typeface="Arial"/>
              <a:buChar char="•"/>
            </a:pPr>
            <a:r>
              <a:rPr lang="en-US" sz="868" b="1">
                <a:solidFill>
                  <a:srgbClr val="001A31"/>
                </a:solidFill>
                <a:latin typeface="Now Bold"/>
                <a:ea typeface="Now Bold"/>
                <a:cs typeface="Now Bold"/>
                <a:sym typeface="Now Bold"/>
              </a:rPr>
              <a:t>International Conferences</a:t>
            </a:r>
          </a:p>
          <a:p>
            <a:pPr marL="187432" lvl="1" indent="-93716" algn="l">
              <a:lnSpc>
                <a:spcPts val="1354"/>
              </a:lnSpc>
              <a:buFont typeface="Arial"/>
              <a:buChar char="•"/>
            </a:pPr>
            <a:r>
              <a:rPr lang="en-US" sz="868" b="1">
                <a:solidFill>
                  <a:srgbClr val="001A31"/>
                </a:solidFill>
                <a:latin typeface="Now Bold"/>
                <a:ea typeface="Now Bold"/>
                <a:cs typeface="Now Bold"/>
                <a:sym typeface="Now Bold"/>
              </a:rPr>
              <a:t>Virtual Conferences through International Organizations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EF3220">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179000" y="171570"/>
            <a:ext cx="2130516"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Questions</a:t>
            </a:r>
          </a:p>
        </p:txBody>
      </p:sp>
      <p:sp>
        <p:nvSpPr>
          <p:cNvPr id="18" name="TextBox 18"/>
          <p:cNvSpPr txBox="1"/>
          <p:nvPr/>
        </p:nvSpPr>
        <p:spPr>
          <a:xfrm>
            <a:off x="179000" y="381000"/>
            <a:ext cx="2089785" cy="167354"/>
          </a:xfrm>
          <a:prstGeom prst="rect">
            <a:avLst/>
          </a:prstGeom>
        </p:spPr>
        <p:txBody>
          <a:bodyPr lIns="0" tIns="0" rIns="0" bIns="0" rtlCol="0" anchor="t">
            <a:spAutoFit/>
          </a:bodyPr>
          <a:lstStyle/>
          <a:p>
            <a:pPr algn="ctr">
              <a:lnSpc>
                <a:spcPts val="1354"/>
              </a:lnSpc>
            </a:pPr>
            <a:r>
              <a:rPr lang="en-US" sz="850" b="1" dirty="0">
                <a:solidFill>
                  <a:srgbClr val="001A31"/>
                </a:solidFill>
                <a:latin typeface="Now Bold"/>
                <a:ea typeface="Now Bold"/>
                <a:cs typeface="Now Bold"/>
              </a:rPr>
              <a:t>Back to </a:t>
            </a:r>
            <a:r>
              <a:rPr lang="en-US" sz="850" b="1" dirty="0" err="1">
                <a:solidFill>
                  <a:srgbClr val="001A31"/>
                </a:solidFill>
                <a:latin typeface="Now Bold"/>
                <a:ea typeface="Now Bold"/>
                <a:cs typeface="Now Bold"/>
              </a:rPr>
              <a:t>MentiMeter</a:t>
            </a:r>
            <a:r>
              <a:rPr lang="en-US" sz="850" b="1" dirty="0">
                <a:solidFill>
                  <a:srgbClr val="001A31"/>
                </a:solidFill>
                <a:latin typeface="Now Bold"/>
                <a:ea typeface="Now Bold"/>
                <a:cs typeface="Now Bold"/>
              </a:rPr>
              <a:t>!</a:t>
            </a:r>
          </a:p>
        </p:txBody>
      </p:sp>
      <p:pic>
        <p:nvPicPr>
          <p:cNvPr id="19" name="Picture 18" descr="A qr code on a white background&#10;&#10;Description automatically generated">
            <a:extLst>
              <a:ext uri="{FF2B5EF4-FFF2-40B4-BE49-F238E27FC236}">
                <a16:creationId xmlns:a16="http://schemas.microsoft.com/office/drawing/2014/main" id="{3EE9C297-A7B8-8158-B0BD-4BC5F3EB95E0}"/>
              </a:ext>
            </a:extLst>
          </p:cNvPr>
          <p:cNvPicPr>
            <a:picLocks noChangeAspect="1"/>
          </p:cNvPicPr>
          <p:nvPr/>
        </p:nvPicPr>
        <p:blipFill>
          <a:blip r:embed="rId16"/>
          <a:stretch>
            <a:fillRect/>
          </a:stretch>
        </p:blipFill>
        <p:spPr>
          <a:xfrm>
            <a:off x="764465" y="516254"/>
            <a:ext cx="724795" cy="6948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7F3E">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10731" y="112375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79075" y="590272"/>
            <a:ext cx="244844" cy="230153"/>
          </a:xfrm>
          <a:custGeom>
            <a:avLst/>
            <a:gdLst/>
            <a:ahLst/>
            <a:cxnLst/>
            <a:rect l="l" t="t" r="r" b="b"/>
            <a:pathLst>
              <a:path w="244844" h="230153">
                <a:moveTo>
                  <a:pt x="244844" y="0"/>
                </a:moveTo>
                <a:lnTo>
                  <a:pt x="0" y="0"/>
                </a:lnTo>
                <a:lnTo>
                  <a:pt x="0" y="230153"/>
                </a:lnTo>
                <a:lnTo>
                  <a:pt x="244844" y="230153"/>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Freeform 17"/>
          <p:cNvSpPr/>
          <p:nvPr/>
        </p:nvSpPr>
        <p:spPr>
          <a:xfrm>
            <a:off x="1437437" y="482014"/>
            <a:ext cx="790428" cy="526952"/>
          </a:xfrm>
          <a:custGeom>
            <a:avLst/>
            <a:gdLst/>
            <a:ahLst/>
            <a:cxnLst/>
            <a:rect l="l" t="t" r="r" b="b"/>
            <a:pathLst>
              <a:path w="790428" h="526952">
                <a:moveTo>
                  <a:pt x="0" y="0"/>
                </a:moveTo>
                <a:lnTo>
                  <a:pt x="790429" y="0"/>
                </a:lnTo>
                <a:lnTo>
                  <a:pt x="790429" y="526953"/>
                </a:lnTo>
                <a:lnTo>
                  <a:pt x="0" y="526953"/>
                </a:lnTo>
                <a:lnTo>
                  <a:pt x="0" y="0"/>
                </a:lnTo>
                <a:close/>
              </a:path>
            </a:pathLst>
          </a:custGeom>
          <a:blipFill>
            <a:blip r:embed="rId16"/>
            <a:stretch>
              <a:fillRect/>
            </a:stretch>
          </a:blipFill>
        </p:spPr>
        <p:txBody>
          <a:bodyPr/>
          <a:lstStyle/>
          <a:p>
            <a:endParaRPr lang="en-US"/>
          </a:p>
        </p:txBody>
      </p:sp>
      <p:sp>
        <p:nvSpPr>
          <p:cNvPr id="18" name="TextBox 18"/>
          <p:cNvSpPr txBox="1"/>
          <p:nvPr/>
        </p:nvSpPr>
        <p:spPr>
          <a:xfrm>
            <a:off x="238055" y="432435"/>
            <a:ext cx="1445895" cy="762765"/>
          </a:xfrm>
          <a:prstGeom prst="rect">
            <a:avLst/>
          </a:prstGeom>
        </p:spPr>
        <p:txBody>
          <a:bodyPr lIns="0" tIns="0" rIns="0" bIns="0" rtlCol="0" anchor="t">
            <a:spAutoFit/>
          </a:bodyPr>
          <a:lstStyle/>
          <a:p>
            <a:pPr marL="86360" lvl="1" indent="-43180" algn="l">
              <a:lnSpc>
                <a:spcPts val="624"/>
              </a:lnSpc>
              <a:buFont typeface="Arial"/>
              <a:buChar char="•"/>
            </a:pPr>
            <a:r>
              <a:rPr lang="en-US" sz="400" b="1">
                <a:solidFill>
                  <a:srgbClr val="001A31"/>
                </a:solidFill>
                <a:latin typeface="Now Bold"/>
                <a:ea typeface="Now Bold"/>
                <a:cs typeface="Now Bold"/>
                <a:sym typeface="Now Bold"/>
              </a:rPr>
              <a:t>Learning Outcomes</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Presenter Bios</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Who is Here?</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Circle of Influence</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Mentorship</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Next Steps Up</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Team Management</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Know Your Benefits...And Use Them</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Professional Development Opportunities</a:t>
            </a:r>
          </a:p>
          <a:p>
            <a:pPr marL="86360" lvl="1" indent="-43180" algn="l">
              <a:lnSpc>
                <a:spcPts val="624"/>
              </a:lnSpc>
              <a:buFont typeface="Arial"/>
              <a:buChar char="•"/>
            </a:pPr>
            <a:r>
              <a:rPr lang="en-US" sz="400" b="1">
                <a:solidFill>
                  <a:srgbClr val="001A31"/>
                </a:solidFill>
                <a:latin typeface="Now Bold"/>
                <a:ea typeface="Now Bold"/>
                <a:cs typeface="Now Bold"/>
                <a:sym typeface="Now Bold"/>
              </a:rPr>
              <a:t>Questions</a:t>
            </a:r>
          </a:p>
        </p:txBody>
      </p:sp>
      <p:sp>
        <p:nvSpPr>
          <p:cNvPr id="19" name="TextBox 19"/>
          <p:cNvSpPr txBox="1"/>
          <p:nvPr/>
        </p:nvSpPr>
        <p:spPr>
          <a:xfrm>
            <a:off x="498453" y="143313"/>
            <a:ext cx="1498644" cy="238125"/>
          </a:xfrm>
          <a:prstGeom prst="rect">
            <a:avLst/>
          </a:prstGeom>
        </p:spPr>
        <p:txBody>
          <a:bodyPr lIns="0" tIns="0" rIns="0" bIns="0" rtlCol="0" anchor="t">
            <a:spAutoFit/>
          </a:bodyPr>
          <a:lstStyle/>
          <a:p>
            <a:pPr marL="0" lvl="0" indent="0" algn="ctr">
              <a:lnSpc>
                <a:spcPts val="1875"/>
              </a:lnSpc>
            </a:pPr>
            <a:r>
              <a:rPr lang="en-US" sz="1500" b="1">
                <a:solidFill>
                  <a:srgbClr val="001A31"/>
                </a:solidFill>
                <a:latin typeface="Now Heavy"/>
                <a:ea typeface="Now Heavy"/>
                <a:cs typeface="Now Heavy"/>
                <a:sym typeface="Now Heavy"/>
              </a:rPr>
              <a:t>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67C5">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498453" y="171570"/>
            <a:ext cx="1498644"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Learning Outcomes</a:t>
            </a:r>
          </a:p>
        </p:txBody>
      </p:sp>
      <p:sp>
        <p:nvSpPr>
          <p:cNvPr id="18" name="TextBox 18"/>
          <p:cNvSpPr txBox="1"/>
          <p:nvPr/>
        </p:nvSpPr>
        <p:spPr>
          <a:xfrm>
            <a:off x="179000" y="432435"/>
            <a:ext cx="2089785" cy="800219"/>
          </a:xfrm>
          <a:prstGeom prst="rect">
            <a:avLst/>
          </a:prstGeom>
        </p:spPr>
        <p:txBody>
          <a:bodyPr lIns="0" tIns="0" rIns="0" bIns="0" rtlCol="0" anchor="t">
            <a:spAutoFit/>
          </a:bodyPr>
          <a:lstStyle/>
          <a:p>
            <a:pPr marL="122555" lvl="1" indent="-60960" algn="l">
              <a:lnSpc>
                <a:spcPts val="886"/>
              </a:lnSpc>
              <a:buFont typeface="Arial"/>
              <a:buChar char="•"/>
            </a:pPr>
            <a:r>
              <a:rPr lang="en-US" sz="550" b="1" u="none" dirty="0">
                <a:solidFill>
                  <a:srgbClr val="001A31"/>
                </a:solidFill>
                <a:latin typeface="Now Bold"/>
                <a:ea typeface="Now Bold"/>
                <a:cs typeface="Now Bold"/>
                <a:sym typeface="Now Bold"/>
              </a:rPr>
              <a:t>By attending this session, new professionals will learn how to set boundaries with those around them. </a:t>
            </a:r>
            <a:endParaRPr lang="en-US" sz="550" dirty="0"/>
          </a:p>
          <a:p>
            <a:pPr marL="122555" lvl="1" indent="-60960" algn="l">
              <a:lnSpc>
                <a:spcPts val="886"/>
              </a:lnSpc>
              <a:buFont typeface="Arial"/>
              <a:buChar char="•"/>
            </a:pPr>
            <a:r>
              <a:rPr lang="en-US" sz="550" b="1" u="none" dirty="0">
                <a:solidFill>
                  <a:srgbClr val="001A31"/>
                </a:solidFill>
                <a:latin typeface="Now Bold"/>
                <a:ea typeface="Now Bold"/>
                <a:cs typeface="Now Bold"/>
                <a:sym typeface="Now Bold"/>
              </a:rPr>
              <a:t> By attending this session, new professionals will learn what resources are available to them at TAMU-CC and outside.</a:t>
            </a:r>
            <a:endParaRPr lang="en-US" sz="550" b="1" u="none" dirty="0">
              <a:solidFill>
                <a:srgbClr val="001A31"/>
              </a:solidFill>
              <a:latin typeface="Now Bold"/>
              <a:ea typeface="Now Bold"/>
              <a:cs typeface="Now Bold"/>
            </a:endParaRPr>
          </a:p>
          <a:p>
            <a:pPr marL="122555" lvl="1" indent="-60960">
              <a:lnSpc>
                <a:spcPts val="886"/>
              </a:lnSpc>
              <a:buFont typeface="Arial"/>
              <a:buChar char="•"/>
            </a:pPr>
            <a:r>
              <a:rPr lang="en-US" sz="550" b="1" dirty="0">
                <a:solidFill>
                  <a:srgbClr val="001A31"/>
                </a:solidFill>
                <a:latin typeface="Now Bold"/>
                <a:ea typeface="Now Bold"/>
                <a:cs typeface="Now Bold"/>
              </a:rPr>
              <a:t>We hope you meet someone in this session that you didn't know before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1108710" cy="256145"/>
            <a:chOff x="0" y="0"/>
            <a:chExt cx="1880069" cy="434353"/>
          </a:xfrm>
        </p:grpSpPr>
        <p:sp>
          <p:nvSpPr>
            <p:cNvPr id="4" name="Freeform 4"/>
            <p:cNvSpPr/>
            <p:nvPr/>
          </p:nvSpPr>
          <p:spPr>
            <a:xfrm>
              <a:off x="0" y="0"/>
              <a:ext cx="1880069" cy="434353"/>
            </a:xfrm>
            <a:custGeom>
              <a:avLst/>
              <a:gdLst/>
              <a:ahLst/>
              <a:cxnLst/>
              <a:rect l="l" t="t" r="r" b="b"/>
              <a:pathLst>
                <a:path w="1880069" h="434353">
                  <a:moveTo>
                    <a:pt x="0" y="0"/>
                  </a:moveTo>
                  <a:lnTo>
                    <a:pt x="1880069" y="0"/>
                  </a:lnTo>
                  <a:lnTo>
                    <a:pt x="1880069" y="434353"/>
                  </a:lnTo>
                  <a:lnTo>
                    <a:pt x="0" y="434353"/>
                  </a:lnTo>
                  <a:close/>
                </a:path>
              </a:pathLst>
            </a:custGeom>
            <a:solidFill>
              <a:srgbClr val="FBC02D"/>
            </a:solidFill>
          </p:spPr>
          <p:txBody>
            <a:bodyPr/>
            <a:lstStyle/>
            <a:p>
              <a:endParaRPr lang="en-US"/>
            </a:p>
          </p:txBody>
        </p:sp>
        <p:sp>
          <p:nvSpPr>
            <p:cNvPr id="5" name="TextBox 5"/>
            <p:cNvSpPr txBox="1"/>
            <p:nvPr/>
          </p:nvSpPr>
          <p:spPr>
            <a:xfrm>
              <a:off x="0" y="-19050"/>
              <a:ext cx="1880069" cy="453403"/>
            </a:xfrm>
            <a:prstGeom prst="rect">
              <a:avLst/>
            </a:prstGeom>
          </p:spPr>
          <p:txBody>
            <a:bodyPr lIns="7890" tIns="7890" rIns="7890" bIns="7890" rtlCol="0" anchor="ctr"/>
            <a:lstStyle/>
            <a:p>
              <a:pPr marL="0" lvl="0" indent="0" algn="ctr">
                <a:lnSpc>
                  <a:spcPts val="1530"/>
                </a:lnSpc>
                <a:spcBef>
                  <a:spcPct val="0"/>
                </a:spcBef>
              </a:pPr>
              <a:r>
                <a:rPr lang="en-US" sz="1133" b="1">
                  <a:solidFill>
                    <a:srgbClr val="001A31"/>
                  </a:solidFill>
                  <a:latin typeface="Now Heavy"/>
                  <a:ea typeface="Now Heavy"/>
                  <a:cs typeface="Now Heavy"/>
                  <a:sym typeface="Now Heavy"/>
                </a:rPr>
                <a:t>Devon Wilde</a:t>
              </a:r>
            </a:p>
          </p:txBody>
        </p:sp>
      </p:grpSp>
      <p:grpSp>
        <p:nvGrpSpPr>
          <p:cNvPr id="6" name="Group 6"/>
          <p:cNvGrpSpPr/>
          <p:nvPr/>
        </p:nvGrpSpPr>
        <p:grpSpPr>
          <a:xfrm>
            <a:off x="1247775" y="139065"/>
            <a:ext cx="1108710" cy="256145"/>
            <a:chOff x="0" y="0"/>
            <a:chExt cx="1880069" cy="434353"/>
          </a:xfrm>
        </p:grpSpPr>
        <p:sp>
          <p:nvSpPr>
            <p:cNvPr id="7" name="Freeform 7"/>
            <p:cNvSpPr/>
            <p:nvPr/>
          </p:nvSpPr>
          <p:spPr>
            <a:xfrm>
              <a:off x="0" y="0"/>
              <a:ext cx="1880069" cy="434353"/>
            </a:xfrm>
            <a:custGeom>
              <a:avLst/>
              <a:gdLst/>
              <a:ahLst/>
              <a:cxnLst/>
              <a:rect l="l" t="t" r="r" b="b"/>
              <a:pathLst>
                <a:path w="1880069" h="434353">
                  <a:moveTo>
                    <a:pt x="0" y="0"/>
                  </a:moveTo>
                  <a:lnTo>
                    <a:pt x="1880069" y="0"/>
                  </a:lnTo>
                  <a:lnTo>
                    <a:pt x="1880069" y="434353"/>
                  </a:lnTo>
                  <a:lnTo>
                    <a:pt x="0" y="434353"/>
                  </a:lnTo>
                  <a:close/>
                </a:path>
              </a:pathLst>
            </a:custGeom>
            <a:solidFill>
              <a:srgbClr val="FF738E"/>
            </a:solidFill>
          </p:spPr>
          <p:txBody>
            <a:bodyPr/>
            <a:lstStyle/>
            <a:p>
              <a:endParaRPr lang="en-US"/>
            </a:p>
          </p:txBody>
        </p:sp>
        <p:sp>
          <p:nvSpPr>
            <p:cNvPr id="8" name="TextBox 8"/>
            <p:cNvSpPr txBox="1"/>
            <p:nvPr/>
          </p:nvSpPr>
          <p:spPr>
            <a:xfrm>
              <a:off x="0" y="-9525"/>
              <a:ext cx="1880069" cy="443878"/>
            </a:xfrm>
            <a:prstGeom prst="rect">
              <a:avLst/>
            </a:prstGeom>
          </p:spPr>
          <p:txBody>
            <a:bodyPr lIns="7890" tIns="7890" rIns="7890" bIns="7890" rtlCol="0" anchor="ctr"/>
            <a:lstStyle/>
            <a:p>
              <a:pPr marL="0" lvl="0" indent="0" algn="ctr">
                <a:lnSpc>
                  <a:spcPts val="1395"/>
                </a:lnSpc>
                <a:spcBef>
                  <a:spcPct val="0"/>
                </a:spcBef>
              </a:pPr>
              <a:r>
                <a:rPr lang="en-US" sz="1033" b="1">
                  <a:solidFill>
                    <a:srgbClr val="001A31"/>
                  </a:solidFill>
                  <a:latin typeface="Now Heavy"/>
                  <a:ea typeface="Now Heavy"/>
                  <a:cs typeface="Now Heavy"/>
                  <a:sym typeface="Now Heavy"/>
                </a:rPr>
                <a:t>Laura Glasgow</a:t>
              </a:r>
            </a:p>
          </p:txBody>
        </p:sp>
      </p:grpSp>
      <p:sp>
        <p:nvSpPr>
          <p:cNvPr id="9" name="Freeform 9"/>
          <p:cNvSpPr/>
          <p:nvPr/>
        </p:nvSpPr>
        <p:spPr>
          <a:xfrm rot="2700000" flipH="1">
            <a:off x="-85086" y="549854"/>
            <a:ext cx="244844" cy="230153"/>
          </a:xfrm>
          <a:custGeom>
            <a:avLst/>
            <a:gdLst/>
            <a:ahLst/>
            <a:cxnLst/>
            <a:rect l="l" t="t" r="r" b="b"/>
            <a:pathLst>
              <a:path w="244844" h="230153">
                <a:moveTo>
                  <a:pt x="244844" y="0"/>
                </a:moveTo>
                <a:lnTo>
                  <a:pt x="0" y="0"/>
                </a:lnTo>
                <a:lnTo>
                  <a:pt x="0" y="230153"/>
                </a:lnTo>
                <a:lnTo>
                  <a:pt x="244844" y="230153"/>
                </a:lnTo>
                <a:lnTo>
                  <a:pt x="244844"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rot="7895916">
            <a:off x="1629271" y="118994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11" name="Freeform 11"/>
          <p:cNvSpPr/>
          <p:nvPr/>
        </p:nvSpPr>
        <p:spPr>
          <a:xfrm rot="-2895308">
            <a:off x="127720" y="1098961"/>
            <a:ext cx="339705" cy="394432"/>
          </a:xfrm>
          <a:custGeom>
            <a:avLst/>
            <a:gdLst/>
            <a:ahLst/>
            <a:cxnLst/>
            <a:rect l="l" t="t" r="r" b="b"/>
            <a:pathLst>
              <a:path w="339705" h="394432">
                <a:moveTo>
                  <a:pt x="0" y="0"/>
                </a:moveTo>
                <a:lnTo>
                  <a:pt x="339705" y="0"/>
                </a:lnTo>
                <a:lnTo>
                  <a:pt x="339705" y="394432"/>
                </a:lnTo>
                <a:lnTo>
                  <a:pt x="0" y="394432"/>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2" name="Freeform 12"/>
          <p:cNvSpPr/>
          <p:nvPr/>
        </p:nvSpPr>
        <p:spPr>
          <a:xfrm rot="-7538693">
            <a:off x="2328694" y="550710"/>
            <a:ext cx="333713" cy="387475"/>
          </a:xfrm>
          <a:custGeom>
            <a:avLst/>
            <a:gdLst/>
            <a:ahLst/>
            <a:cxnLst/>
            <a:rect l="l" t="t" r="r" b="b"/>
            <a:pathLst>
              <a:path w="333713" h="387475">
                <a:moveTo>
                  <a:pt x="0" y="0"/>
                </a:moveTo>
                <a:lnTo>
                  <a:pt x="333712" y="0"/>
                </a:lnTo>
                <a:lnTo>
                  <a:pt x="333712" y="387474"/>
                </a:lnTo>
                <a:lnTo>
                  <a:pt x="0" y="38747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3" name="Freeform 13"/>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a:off x="297573" y="406041"/>
            <a:ext cx="834390" cy="517779"/>
          </a:xfrm>
          <a:custGeom>
            <a:avLst/>
            <a:gdLst/>
            <a:ahLst/>
            <a:cxnLst/>
            <a:rect l="l" t="t" r="r" b="b"/>
            <a:pathLst>
              <a:path w="834390" h="517779">
                <a:moveTo>
                  <a:pt x="0" y="0"/>
                </a:moveTo>
                <a:lnTo>
                  <a:pt x="834390" y="0"/>
                </a:lnTo>
                <a:lnTo>
                  <a:pt x="834390" y="517779"/>
                </a:lnTo>
                <a:lnTo>
                  <a:pt x="0" y="517779"/>
                </a:lnTo>
                <a:lnTo>
                  <a:pt x="0" y="0"/>
                </a:lnTo>
                <a:close/>
              </a:path>
            </a:pathLst>
          </a:custGeom>
          <a:blipFill>
            <a:blip r:embed="rId12"/>
            <a:stretch>
              <a:fillRect b="-61147"/>
            </a:stretch>
          </a:blipFill>
        </p:spPr>
        <p:txBody>
          <a:bodyPr/>
          <a:lstStyle/>
          <a:p>
            <a:endParaRPr lang="en-US"/>
          </a:p>
        </p:txBody>
      </p:sp>
      <p:sp>
        <p:nvSpPr>
          <p:cNvPr id="15" name="Freeform 15"/>
          <p:cNvSpPr/>
          <p:nvPr/>
        </p:nvSpPr>
        <p:spPr>
          <a:xfrm>
            <a:off x="1414466" y="432520"/>
            <a:ext cx="727704" cy="464820"/>
          </a:xfrm>
          <a:custGeom>
            <a:avLst/>
            <a:gdLst/>
            <a:ahLst/>
            <a:cxnLst/>
            <a:rect l="l" t="t" r="r" b="b"/>
            <a:pathLst>
              <a:path w="727704" h="464820">
                <a:moveTo>
                  <a:pt x="0" y="0"/>
                </a:moveTo>
                <a:lnTo>
                  <a:pt x="727703" y="0"/>
                </a:lnTo>
                <a:lnTo>
                  <a:pt x="727703" y="464820"/>
                </a:lnTo>
                <a:lnTo>
                  <a:pt x="0" y="464820"/>
                </a:lnTo>
                <a:lnTo>
                  <a:pt x="0" y="0"/>
                </a:lnTo>
                <a:close/>
              </a:path>
            </a:pathLst>
          </a:custGeom>
          <a:blipFill>
            <a:blip r:embed="rId13"/>
            <a:stretch>
              <a:fillRect t="-13383" r="-2355" b="-46859"/>
            </a:stretch>
          </a:blipFill>
        </p:spPr>
        <p:txBody>
          <a:bodyPr/>
          <a:lstStyle/>
          <a:p>
            <a:endParaRPr lang="en-US"/>
          </a:p>
        </p:txBody>
      </p:sp>
      <p:sp>
        <p:nvSpPr>
          <p:cNvPr id="16" name="TextBox 16"/>
          <p:cNvSpPr txBox="1"/>
          <p:nvPr/>
        </p:nvSpPr>
        <p:spPr>
          <a:xfrm>
            <a:off x="185738" y="923056"/>
            <a:ext cx="1015365" cy="201978"/>
          </a:xfrm>
          <a:prstGeom prst="rect">
            <a:avLst/>
          </a:prstGeom>
        </p:spPr>
        <p:txBody>
          <a:bodyPr lIns="0" tIns="0" rIns="0" bIns="0" rtlCol="0" anchor="t">
            <a:spAutoFit/>
          </a:bodyPr>
          <a:lstStyle/>
          <a:p>
            <a:pPr algn="ctr">
              <a:lnSpc>
                <a:spcPts val="418"/>
              </a:lnSpc>
            </a:pPr>
            <a:r>
              <a:rPr lang="en-US" sz="250" b="1" dirty="0">
                <a:solidFill>
                  <a:srgbClr val="001A31"/>
                </a:solidFill>
                <a:latin typeface="Now Bold"/>
                <a:ea typeface="Now Bold"/>
                <a:cs typeface="Now Bold"/>
                <a:sym typeface="Now Bold"/>
              </a:rPr>
              <a:t>Devon Wilde, ABD, is the Associate Athletics Director for Student-Athlete Development. Devon has worked for TAMU-CC in various roles since June 2017, working with many students and new professionals. </a:t>
            </a:r>
          </a:p>
        </p:txBody>
      </p:sp>
      <p:sp>
        <p:nvSpPr>
          <p:cNvPr id="17" name="TextBox 17"/>
          <p:cNvSpPr txBox="1"/>
          <p:nvPr/>
        </p:nvSpPr>
        <p:spPr>
          <a:xfrm>
            <a:off x="1270635" y="923056"/>
            <a:ext cx="1015365" cy="302361"/>
          </a:xfrm>
          <a:prstGeom prst="rect">
            <a:avLst/>
          </a:prstGeom>
        </p:spPr>
        <p:txBody>
          <a:bodyPr lIns="0" tIns="0" rIns="0" bIns="0" rtlCol="0" anchor="t">
            <a:spAutoFit/>
          </a:bodyPr>
          <a:lstStyle/>
          <a:p>
            <a:pPr algn="l">
              <a:lnSpc>
                <a:spcPts val="343"/>
              </a:lnSpc>
            </a:pPr>
            <a:r>
              <a:rPr lang="en-US" sz="219" b="1">
                <a:solidFill>
                  <a:srgbClr val="001A31"/>
                </a:solidFill>
                <a:latin typeface="Now Bold"/>
                <a:ea typeface="Now Bold"/>
                <a:cs typeface="Now Bold"/>
                <a:sym typeface="Now Bold"/>
              </a:rPr>
              <a:t>Laura Glasgow, M.Ed (she/her/hers), is the Associate Director of Residence Life with Islander Housing. She has worked at TAMU-CC since July of 2023 when the university took over the operation of Islander Housing. Throughout the years, Laura has supervised many new professionals and development numerous new professional development plans to help her new staff be successful within their new roles.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FBC02D">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498453" y="171570"/>
            <a:ext cx="1498644"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Who is Here?</a:t>
            </a:r>
          </a:p>
        </p:txBody>
      </p:sp>
      <p:sp>
        <p:nvSpPr>
          <p:cNvPr id="18" name="TextBox 18"/>
          <p:cNvSpPr txBox="1"/>
          <p:nvPr/>
        </p:nvSpPr>
        <p:spPr>
          <a:xfrm>
            <a:off x="240015" y="410454"/>
            <a:ext cx="2089785" cy="76962"/>
          </a:xfrm>
          <a:prstGeom prst="rect">
            <a:avLst/>
          </a:prstGeom>
        </p:spPr>
        <p:txBody>
          <a:bodyPr lIns="0" tIns="0" rIns="0" bIns="0" rtlCol="0" anchor="t">
            <a:spAutoFit/>
          </a:bodyPr>
          <a:lstStyle/>
          <a:p>
            <a:pPr marL="86360" lvl="1" indent="-43180" algn="l">
              <a:lnSpc>
                <a:spcPts val="624"/>
              </a:lnSpc>
              <a:buFont typeface="Arial"/>
              <a:buChar char="•"/>
            </a:pPr>
            <a:r>
              <a:rPr lang="en-US" sz="400" b="1">
                <a:solidFill>
                  <a:srgbClr val="001A31"/>
                </a:solidFill>
                <a:latin typeface="Now Bold"/>
                <a:ea typeface="Now Bold"/>
                <a:cs typeface="Now Bold"/>
                <a:sym typeface="Now Bold"/>
              </a:rPr>
              <a:t>Menti Meter </a:t>
            </a:r>
          </a:p>
        </p:txBody>
      </p:sp>
      <p:pic>
        <p:nvPicPr>
          <p:cNvPr id="19" name="Picture 18" descr="A qr code on a white background&#10;&#10;Description automatically generated">
            <a:extLst>
              <a:ext uri="{FF2B5EF4-FFF2-40B4-BE49-F238E27FC236}">
                <a16:creationId xmlns:a16="http://schemas.microsoft.com/office/drawing/2014/main" id="{8CCF2BEF-F31F-1FA0-0A10-B5853FABBE6F}"/>
              </a:ext>
            </a:extLst>
          </p:cNvPr>
          <p:cNvPicPr>
            <a:picLocks noChangeAspect="1"/>
          </p:cNvPicPr>
          <p:nvPr/>
        </p:nvPicPr>
        <p:blipFill>
          <a:blip r:embed="rId16"/>
          <a:stretch>
            <a:fillRect/>
          </a:stretch>
        </p:blipFill>
        <p:spPr>
          <a:xfrm>
            <a:off x="796757" y="448842"/>
            <a:ext cx="804050" cy="7564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EF3220">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Freeform 17"/>
          <p:cNvSpPr/>
          <p:nvPr/>
        </p:nvSpPr>
        <p:spPr>
          <a:xfrm>
            <a:off x="1352159" y="527388"/>
            <a:ext cx="826441" cy="526512"/>
          </a:xfrm>
          <a:custGeom>
            <a:avLst/>
            <a:gdLst/>
            <a:ahLst/>
            <a:cxnLst/>
            <a:rect l="l" t="t" r="r" b="b"/>
            <a:pathLst>
              <a:path w="826441" h="526512">
                <a:moveTo>
                  <a:pt x="0" y="0"/>
                </a:moveTo>
                <a:lnTo>
                  <a:pt x="826441" y="0"/>
                </a:lnTo>
                <a:lnTo>
                  <a:pt x="826441" y="526512"/>
                </a:lnTo>
                <a:lnTo>
                  <a:pt x="0" y="526512"/>
                </a:lnTo>
                <a:lnTo>
                  <a:pt x="0" y="0"/>
                </a:lnTo>
                <a:close/>
              </a:path>
            </a:pathLst>
          </a:custGeom>
          <a:blipFill>
            <a:blip r:embed="rId16"/>
            <a:stretch>
              <a:fillRect/>
            </a:stretch>
          </a:blipFill>
        </p:spPr>
        <p:txBody>
          <a:bodyPr/>
          <a:lstStyle/>
          <a:p>
            <a:endParaRPr lang="en-US"/>
          </a:p>
        </p:txBody>
      </p:sp>
      <p:sp>
        <p:nvSpPr>
          <p:cNvPr id="18" name="TextBox 18"/>
          <p:cNvSpPr txBox="1"/>
          <p:nvPr/>
        </p:nvSpPr>
        <p:spPr>
          <a:xfrm>
            <a:off x="498453" y="171570"/>
            <a:ext cx="1498644"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Circle of Influence</a:t>
            </a:r>
          </a:p>
        </p:txBody>
      </p:sp>
      <p:sp>
        <p:nvSpPr>
          <p:cNvPr id="19" name="TextBox 19"/>
          <p:cNvSpPr txBox="1"/>
          <p:nvPr/>
        </p:nvSpPr>
        <p:spPr>
          <a:xfrm>
            <a:off x="179000" y="432435"/>
            <a:ext cx="2089785" cy="762762"/>
          </a:xfrm>
          <a:prstGeom prst="rect">
            <a:avLst/>
          </a:prstGeom>
        </p:spPr>
        <p:txBody>
          <a:bodyPr lIns="0" tIns="0" rIns="0" bIns="0" rtlCol="0" anchor="t">
            <a:spAutoFit/>
          </a:bodyPr>
          <a:lstStyle/>
          <a:p>
            <a:pPr marL="86360" lvl="1" indent="-43180" algn="l">
              <a:lnSpc>
                <a:spcPts val="624"/>
              </a:lnSpc>
              <a:buFont typeface="Arial"/>
              <a:buChar char="•"/>
            </a:pPr>
            <a:r>
              <a:rPr lang="en-US" sz="400" b="1" dirty="0">
                <a:solidFill>
                  <a:srgbClr val="001A31"/>
                </a:solidFill>
                <a:latin typeface="Now Bold"/>
                <a:ea typeface="Now Bold"/>
                <a:cs typeface="Now Bold"/>
                <a:sym typeface="Now Bold"/>
              </a:rPr>
              <a:t>Special People to Observe</a:t>
            </a: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Building relationships </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Attending university events</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Joining organizations/committees</a:t>
            </a:r>
            <a:endParaRPr lang="en-US" sz="400" b="1" dirty="0">
              <a:solidFill>
                <a:srgbClr val="001A31"/>
              </a:solidFill>
              <a:latin typeface="Now Bold"/>
              <a:ea typeface="Now Bold"/>
              <a:cs typeface="Now Bold"/>
            </a:endParaRPr>
          </a:p>
          <a:p>
            <a:pPr marL="86360" lvl="1" indent="-43180" algn="l">
              <a:lnSpc>
                <a:spcPts val="624"/>
              </a:lnSpc>
              <a:buFont typeface="Arial"/>
              <a:buChar char="•"/>
            </a:pPr>
            <a:r>
              <a:rPr lang="en-US" sz="400" b="1" dirty="0">
                <a:solidFill>
                  <a:srgbClr val="001A31"/>
                </a:solidFill>
                <a:latin typeface="Now Bold"/>
                <a:ea typeface="Now Bold"/>
                <a:cs typeface="Now Bold"/>
                <a:sym typeface="Now Bold"/>
              </a:rPr>
              <a:t>Know What You’re Stepping Into</a:t>
            </a:r>
            <a:endParaRPr lang="en-US" sz="400" b="1" dirty="0">
              <a:solidFill>
                <a:srgbClr val="001A31"/>
              </a:solidFill>
              <a:latin typeface="Now Bold"/>
              <a:ea typeface="Now Bold"/>
              <a:cs typeface="Now Bold"/>
            </a:endParaRPr>
          </a:p>
          <a:p>
            <a:pPr marL="172720" lvl="2" indent="-57150">
              <a:lnSpc>
                <a:spcPts val="624"/>
              </a:lnSpc>
              <a:buFont typeface="Arial"/>
              <a:buChar char="⚬"/>
            </a:pPr>
            <a:r>
              <a:rPr lang="en-US" sz="400" b="1" dirty="0">
                <a:solidFill>
                  <a:srgbClr val="001A31"/>
                </a:solidFill>
                <a:latin typeface="Now Bold"/>
                <a:ea typeface="Now Bold"/>
                <a:cs typeface="Now Bold"/>
                <a:sym typeface="Now Bold"/>
              </a:rPr>
              <a:t>Meeting - check the details </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Know who is attending</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Check the weather </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Prepare your content</a:t>
            </a:r>
            <a:endParaRPr lang="en-US" sz="400" b="1" dirty="0">
              <a:solidFill>
                <a:srgbClr val="001A31"/>
              </a:solidFill>
              <a:latin typeface="Now Bold"/>
              <a:ea typeface="Now Bold"/>
              <a:cs typeface="Now Bold"/>
            </a:endParaRPr>
          </a:p>
          <a:p>
            <a:pPr marL="172720" lvl="2" indent="-57150" algn="l">
              <a:lnSpc>
                <a:spcPts val="624"/>
              </a:lnSpc>
              <a:buFont typeface="Arial"/>
              <a:buChar char="⚬"/>
            </a:pPr>
            <a:r>
              <a:rPr lang="en-US" sz="400" b="1" dirty="0">
                <a:solidFill>
                  <a:srgbClr val="001A31"/>
                </a:solidFill>
                <a:latin typeface="Now Bold"/>
                <a:ea typeface="Now Bold"/>
                <a:cs typeface="Now Bold"/>
                <a:sym typeface="Now Bold"/>
              </a:rPr>
              <a:t>Know what role you play in that meeting</a:t>
            </a:r>
            <a:endParaRPr lang="en-US" sz="400" b="1" dirty="0">
              <a:solidFill>
                <a:srgbClr val="001A31"/>
              </a:solidFill>
              <a:latin typeface="Now Bold"/>
              <a:ea typeface="Now Bold"/>
              <a:cs typeface="Now 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EF3220">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201273" y="171570"/>
            <a:ext cx="2096550"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Circle of Influence Cont.</a:t>
            </a:r>
          </a:p>
        </p:txBody>
      </p:sp>
      <p:sp>
        <p:nvSpPr>
          <p:cNvPr id="18" name="TextBox 18"/>
          <p:cNvSpPr txBox="1"/>
          <p:nvPr/>
        </p:nvSpPr>
        <p:spPr>
          <a:xfrm>
            <a:off x="179000" y="432435"/>
            <a:ext cx="2089785" cy="752190"/>
          </a:xfrm>
          <a:prstGeom prst="rect">
            <a:avLst/>
          </a:prstGeom>
        </p:spPr>
        <p:txBody>
          <a:bodyPr lIns="0" tIns="0" rIns="0" bIns="0" rtlCol="0" anchor="t">
            <a:spAutoFit/>
          </a:bodyPr>
          <a:lstStyle/>
          <a:p>
            <a:pPr marL="144252" lvl="1" indent="-72126" algn="l">
              <a:lnSpc>
                <a:spcPts val="1042"/>
              </a:lnSpc>
              <a:buFont typeface="Arial"/>
              <a:buChar char="•"/>
            </a:pPr>
            <a:r>
              <a:rPr lang="en-US" sz="668" b="1" u="none">
                <a:solidFill>
                  <a:srgbClr val="001A31"/>
                </a:solidFill>
                <a:latin typeface="Now Bold"/>
                <a:ea typeface="Now Bold"/>
                <a:cs typeface="Now Bold"/>
                <a:sym typeface="Now Bold"/>
              </a:rPr>
              <a:t>Leadership above you </a:t>
            </a:r>
          </a:p>
          <a:p>
            <a:pPr marL="144252" lvl="1" indent="-72126" algn="l">
              <a:lnSpc>
                <a:spcPts val="1042"/>
              </a:lnSpc>
              <a:buFont typeface="Arial"/>
              <a:buChar char="•"/>
            </a:pPr>
            <a:r>
              <a:rPr lang="en-US" sz="668" b="1" u="none">
                <a:solidFill>
                  <a:srgbClr val="001A31"/>
                </a:solidFill>
                <a:latin typeface="Now Bold"/>
                <a:ea typeface="Now Bold"/>
                <a:cs typeface="Now Bold"/>
                <a:sym typeface="Now Bold"/>
              </a:rPr>
              <a:t>Professional and personal fish bowls </a:t>
            </a:r>
          </a:p>
          <a:p>
            <a:pPr marL="144252" lvl="1" indent="-72126" algn="l">
              <a:lnSpc>
                <a:spcPts val="1042"/>
              </a:lnSpc>
              <a:buFont typeface="Arial"/>
              <a:buChar char="•"/>
            </a:pPr>
            <a:r>
              <a:rPr lang="en-US" sz="668" b="1" u="none">
                <a:solidFill>
                  <a:srgbClr val="001A31"/>
                </a:solidFill>
                <a:latin typeface="Now Bold"/>
                <a:ea typeface="Now Bold"/>
                <a:cs typeface="Now Bold"/>
                <a:sym typeface="Now Bold"/>
              </a:rPr>
              <a:t>Widening your circle</a:t>
            </a:r>
          </a:p>
          <a:p>
            <a:pPr marL="288504" lvl="2" indent="-96168" algn="l">
              <a:lnSpc>
                <a:spcPts val="1042"/>
              </a:lnSpc>
              <a:buFont typeface="Arial"/>
              <a:buChar char="⚬"/>
            </a:pPr>
            <a:r>
              <a:rPr lang="en-US" sz="668" b="1" u="none">
                <a:solidFill>
                  <a:srgbClr val="001A31"/>
                </a:solidFill>
                <a:latin typeface="Now Bold"/>
                <a:ea typeface="Now Bold"/>
                <a:cs typeface="Now Bold"/>
                <a:sym typeface="Now Bold"/>
              </a:rPr>
              <a:t>Committees</a:t>
            </a:r>
          </a:p>
          <a:p>
            <a:pPr marL="288504" lvl="2" indent="-96168" algn="l">
              <a:lnSpc>
                <a:spcPts val="1042"/>
              </a:lnSpc>
              <a:buFont typeface="Arial"/>
              <a:buChar char="⚬"/>
            </a:pPr>
            <a:r>
              <a:rPr lang="en-US" sz="668" b="1" u="none">
                <a:solidFill>
                  <a:srgbClr val="001A31"/>
                </a:solidFill>
                <a:latin typeface="Now Bold"/>
                <a:ea typeface="Now Bold"/>
                <a:cs typeface="Now Bold"/>
                <a:sym typeface="Now Bold"/>
              </a:rPr>
              <a:t>Partnerships</a:t>
            </a:r>
          </a:p>
          <a:p>
            <a:pPr marL="288504" lvl="2" indent="-96168" algn="l">
              <a:lnSpc>
                <a:spcPts val="1042"/>
              </a:lnSpc>
              <a:buFont typeface="Arial"/>
              <a:buChar char="⚬"/>
            </a:pPr>
            <a:r>
              <a:rPr lang="en-US" sz="668" b="1" u="none">
                <a:solidFill>
                  <a:srgbClr val="001A31"/>
                </a:solidFill>
                <a:latin typeface="Now Bold"/>
                <a:ea typeface="Now Bold"/>
                <a:cs typeface="Now Bold"/>
                <a:sym typeface="Now Bold"/>
              </a:rPr>
              <a:t>Mutual attendance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FBC02D">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11359" y="573914"/>
            <a:ext cx="244844" cy="230153"/>
          </a:xfrm>
          <a:custGeom>
            <a:avLst/>
            <a:gdLst/>
            <a:ahLst/>
            <a:cxnLst/>
            <a:rect l="l" t="t" r="r" b="b"/>
            <a:pathLst>
              <a:path w="244844" h="230153">
                <a:moveTo>
                  <a:pt x="244845" y="0"/>
                </a:moveTo>
                <a:lnTo>
                  <a:pt x="0" y="0"/>
                </a:lnTo>
                <a:lnTo>
                  <a:pt x="0" y="230153"/>
                </a:lnTo>
                <a:lnTo>
                  <a:pt x="244845" y="230153"/>
                </a:lnTo>
                <a:lnTo>
                  <a:pt x="244845"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Freeform 17"/>
          <p:cNvSpPr/>
          <p:nvPr/>
        </p:nvSpPr>
        <p:spPr>
          <a:xfrm>
            <a:off x="179000" y="521053"/>
            <a:ext cx="707995" cy="504436"/>
          </a:xfrm>
          <a:custGeom>
            <a:avLst/>
            <a:gdLst/>
            <a:ahLst/>
            <a:cxnLst/>
            <a:rect l="l" t="t" r="r" b="b"/>
            <a:pathLst>
              <a:path w="707995" h="504436">
                <a:moveTo>
                  <a:pt x="0" y="0"/>
                </a:moveTo>
                <a:lnTo>
                  <a:pt x="707995" y="0"/>
                </a:lnTo>
                <a:lnTo>
                  <a:pt x="707995" y="504436"/>
                </a:lnTo>
                <a:lnTo>
                  <a:pt x="0" y="504436"/>
                </a:lnTo>
                <a:lnTo>
                  <a:pt x="0" y="0"/>
                </a:lnTo>
                <a:close/>
              </a:path>
            </a:pathLst>
          </a:custGeom>
          <a:blipFill>
            <a:blip r:embed="rId16"/>
            <a:stretch>
              <a:fillRect l="-19789" r="-6874"/>
            </a:stretch>
          </a:blipFill>
        </p:spPr>
        <p:txBody>
          <a:bodyPr/>
          <a:lstStyle/>
          <a:p>
            <a:endParaRPr lang="en-US"/>
          </a:p>
        </p:txBody>
      </p:sp>
      <p:sp>
        <p:nvSpPr>
          <p:cNvPr id="18" name="TextBox 18"/>
          <p:cNvSpPr txBox="1"/>
          <p:nvPr/>
        </p:nvSpPr>
        <p:spPr>
          <a:xfrm>
            <a:off x="498453" y="171570"/>
            <a:ext cx="1498644"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Mentorship</a:t>
            </a:r>
          </a:p>
        </p:txBody>
      </p:sp>
      <p:sp>
        <p:nvSpPr>
          <p:cNvPr id="19" name="TextBox 19"/>
          <p:cNvSpPr txBox="1"/>
          <p:nvPr/>
        </p:nvSpPr>
        <p:spPr>
          <a:xfrm>
            <a:off x="920898" y="491256"/>
            <a:ext cx="1366611" cy="534233"/>
          </a:xfrm>
          <a:prstGeom prst="rect">
            <a:avLst/>
          </a:prstGeom>
        </p:spPr>
        <p:txBody>
          <a:bodyPr lIns="0" tIns="0" rIns="0" bIns="0" rtlCol="0" anchor="t">
            <a:spAutoFit/>
          </a:bodyPr>
          <a:lstStyle/>
          <a:p>
            <a:pPr marL="122663" lvl="1" indent="-61331" algn="l">
              <a:lnSpc>
                <a:spcPts val="886"/>
              </a:lnSpc>
              <a:buFont typeface="Arial"/>
              <a:buChar char="•"/>
            </a:pPr>
            <a:r>
              <a:rPr lang="en-US" sz="568" b="1">
                <a:solidFill>
                  <a:srgbClr val="001A31"/>
                </a:solidFill>
                <a:latin typeface="Now Bold"/>
                <a:ea typeface="Now Bold"/>
                <a:cs typeface="Now Bold"/>
                <a:sym typeface="Now Bold"/>
              </a:rPr>
              <a:t>What does mentorship look like? </a:t>
            </a:r>
          </a:p>
          <a:p>
            <a:pPr algn="l">
              <a:lnSpc>
                <a:spcPts val="886"/>
              </a:lnSpc>
            </a:pPr>
            <a:endParaRPr lang="en-US" sz="568" b="1">
              <a:solidFill>
                <a:srgbClr val="001A31"/>
              </a:solidFill>
              <a:latin typeface="Now Bold"/>
              <a:ea typeface="Now Bold"/>
              <a:cs typeface="Now Bold"/>
              <a:sym typeface="Now Bold"/>
            </a:endParaRPr>
          </a:p>
          <a:p>
            <a:pPr marL="122663" lvl="1" indent="-61331" algn="l">
              <a:lnSpc>
                <a:spcPts val="886"/>
              </a:lnSpc>
              <a:buFont typeface="Arial"/>
              <a:buChar char="•"/>
            </a:pPr>
            <a:r>
              <a:rPr lang="en-US" sz="568" b="1">
                <a:solidFill>
                  <a:srgbClr val="001A31"/>
                </a:solidFill>
                <a:latin typeface="Now Bold"/>
                <a:ea typeface="Now Bold"/>
                <a:cs typeface="Now Bold"/>
                <a:sym typeface="Now Bold"/>
              </a:rPr>
              <a:t>Why should you have a mentor</a:t>
            </a:r>
          </a:p>
          <a:p>
            <a:pPr algn="l">
              <a:lnSpc>
                <a:spcPts val="886"/>
              </a:lnSpc>
            </a:pPr>
            <a:endParaRPr lang="en-US" sz="568" b="1">
              <a:solidFill>
                <a:srgbClr val="001A31"/>
              </a:solidFill>
              <a:latin typeface="Now Bold"/>
              <a:ea typeface="Now Bold"/>
              <a:cs typeface="Now Bold"/>
              <a:sym typeface="Now Bold"/>
            </a:endParaRPr>
          </a:p>
          <a:p>
            <a:pPr marL="122663" lvl="1" indent="-61331" algn="l">
              <a:lnSpc>
                <a:spcPts val="886"/>
              </a:lnSpc>
              <a:buFont typeface="Arial"/>
              <a:buChar char="•"/>
            </a:pPr>
            <a:r>
              <a:rPr lang="en-US" sz="568" b="1" u="none">
                <a:solidFill>
                  <a:srgbClr val="001A31"/>
                </a:solidFill>
                <a:latin typeface="Now Bold"/>
                <a:ea typeface="Now Bold"/>
                <a:cs typeface="Now Bold"/>
                <a:sym typeface="Now Bold"/>
              </a:rPr>
              <a:t>How do you find a mentor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AC9E5"/>
        </a:solidFill>
        <a:effectLst/>
      </p:bgPr>
    </p:bg>
    <p:spTree>
      <p:nvGrpSpPr>
        <p:cNvPr id="1" name=""/>
        <p:cNvGrpSpPr/>
        <p:nvPr/>
      </p:nvGrpSpPr>
      <p:grpSpPr>
        <a:xfrm>
          <a:off x="0" y="0"/>
          <a:ext cx="0" cy="0"/>
          <a:chOff x="0" y="0"/>
          <a:chExt cx="0" cy="0"/>
        </a:xfrm>
      </p:grpSpPr>
      <p:sp>
        <p:nvSpPr>
          <p:cNvPr id="2" name="AutoShape 2"/>
          <p:cNvSpPr/>
          <p:nvPr/>
        </p:nvSpPr>
        <p:spPr>
          <a:xfrm>
            <a:off x="139065" y="139065"/>
            <a:ext cx="2217420" cy="1112520"/>
          </a:xfrm>
          <a:prstGeom prst="rect">
            <a:avLst/>
          </a:prstGeom>
          <a:solidFill>
            <a:srgbClr val="FFFFFF"/>
          </a:solidFill>
        </p:spPr>
        <p:txBody>
          <a:bodyPr/>
          <a:lstStyle/>
          <a:p>
            <a:endParaRPr lang="en-US"/>
          </a:p>
        </p:txBody>
      </p:sp>
      <p:grpSp>
        <p:nvGrpSpPr>
          <p:cNvPr id="3" name="Group 3"/>
          <p:cNvGrpSpPr/>
          <p:nvPr/>
        </p:nvGrpSpPr>
        <p:grpSpPr>
          <a:xfrm>
            <a:off x="139065" y="139065"/>
            <a:ext cx="2217420" cy="256145"/>
            <a:chOff x="0" y="0"/>
            <a:chExt cx="3760139" cy="434353"/>
          </a:xfrm>
        </p:grpSpPr>
        <p:sp>
          <p:nvSpPr>
            <p:cNvPr id="4" name="Freeform 4"/>
            <p:cNvSpPr/>
            <p:nvPr/>
          </p:nvSpPr>
          <p:spPr>
            <a:xfrm>
              <a:off x="0" y="0"/>
              <a:ext cx="3760139" cy="434353"/>
            </a:xfrm>
            <a:custGeom>
              <a:avLst/>
              <a:gdLst/>
              <a:ahLst/>
              <a:cxnLst/>
              <a:rect l="l" t="t" r="r" b="b"/>
              <a:pathLst>
                <a:path w="3760139" h="434353">
                  <a:moveTo>
                    <a:pt x="0" y="0"/>
                  </a:moveTo>
                  <a:lnTo>
                    <a:pt x="3760139" y="0"/>
                  </a:lnTo>
                  <a:lnTo>
                    <a:pt x="3760139" y="434353"/>
                  </a:lnTo>
                  <a:lnTo>
                    <a:pt x="0" y="434353"/>
                  </a:lnTo>
                  <a:close/>
                </a:path>
              </a:pathLst>
            </a:custGeom>
            <a:solidFill>
              <a:srgbClr val="0067C5">
                <a:alpha val="73725"/>
              </a:srgbClr>
            </a:solidFill>
          </p:spPr>
          <p:txBody>
            <a:bodyPr/>
            <a:lstStyle/>
            <a:p>
              <a:endParaRPr lang="en-US"/>
            </a:p>
          </p:txBody>
        </p:sp>
        <p:sp>
          <p:nvSpPr>
            <p:cNvPr id="5" name="TextBox 5"/>
            <p:cNvSpPr txBox="1"/>
            <p:nvPr/>
          </p:nvSpPr>
          <p:spPr>
            <a:xfrm>
              <a:off x="0" y="-19050"/>
              <a:ext cx="3760139" cy="453403"/>
            </a:xfrm>
            <a:prstGeom prst="rect">
              <a:avLst/>
            </a:prstGeom>
          </p:spPr>
          <p:txBody>
            <a:bodyPr lIns="7890" tIns="7890" rIns="7890" bIns="7890" rtlCol="0" anchor="ctr"/>
            <a:lstStyle/>
            <a:p>
              <a:pPr marL="0" lvl="0" indent="0" algn="ctr">
                <a:lnSpc>
                  <a:spcPts val="1530"/>
                </a:lnSpc>
                <a:spcBef>
                  <a:spcPct val="0"/>
                </a:spcBef>
              </a:pPr>
              <a:endParaRPr/>
            </a:p>
          </p:txBody>
        </p:sp>
      </p:grpSp>
      <p:sp>
        <p:nvSpPr>
          <p:cNvPr id="6" name="Freeform 6"/>
          <p:cNvSpPr/>
          <p:nvPr/>
        </p:nvSpPr>
        <p:spPr>
          <a:xfrm rot="-3780990">
            <a:off x="1170908" y="-119387"/>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rot="6701426">
            <a:off x="660485" y="1114661"/>
            <a:ext cx="347965" cy="404023"/>
          </a:xfrm>
          <a:custGeom>
            <a:avLst/>
            <a:gdLst/>
            <a:ahLst/>
            <a:cxnLst/>
            <a:rect l="l" t="t" r="r" b="b"/>
            <a:pathLst>
              <a:path w="347965" h="404023">
                <a:moveTo>
                  <a:pt x="0" y="0"/>
                </a:moveTo>
                <a:lnTo>
                  <a:pt x="347965" y="0"/>
                </a:lnTo>
                <a:lnTo>
                  <a:pt x="347965" y="404022"/>
                </a:lnTo>
                <a:lnTo>
                  <a:pt x="0" y="40402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8" name="Freeform 8"/>
          <p:cNvSpPr/>
          <p:nvPr/>
        </p:nvSpPr>
        <p:spPr>
          <a:xfrm rot="7895916">
            <a:off x="590448" y="-145353"/>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9" name="Freeform 9"/>
          <p:cNvSpPr/>
          <p:nvPr/>
        </p:nvSpPr>
        <p:spPr>
          <a:xfrm rot="6284488">
            <a:off x="-22418" y="-67962"/>
            <a:ext cx="345718" cy="401414"/>
          </a:xfrm>
          <a:custGeom>
            <a:avLst/>
            <a:gdLst/>
            <a:ahLst/>
            <a:cxnLst/>
            <a:rect l="l" t="t" r="r" b="b"/>
            <a:pathLst>
              <a:path w="345718" h="401414">
                <a:moveTo>
                  <a:pt x="0" y="0"/>
                </a:moveTo>
                <a:lnTo>
                  <a:pt x="345718" y="0"/>
                </a:lnTo>
                <a:lnTo>
                  <a:pt x="345718" y="401414"/>
                </a:lnTo>
                <a:lnTo>
                  <a:pt x="0" y="401414"/>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0" name="Freeform 10"/>
          <p:cNvSpPr/>
          <p:nvPr/>
        </p:nvSpPr>
        <p:spPr>
          <a:xfrm rot="-7538693">
            <a:off x="2246184" y="551753"/>
            <a:ext cx="333713" cy="387475"/>
          </a:xfrm>
          <a:custGeom>
            <a:avLst/>
            <a:gdLst/>
            <a:ahLst/>
            <a:cxnLst/>
            <a:rect l="l" t="t" r="r" b="b"/>
            <a:pathLst>
              <a:path w="333713" h="387475">
                <a:moveTo>
                  <a:pt x="0" y="0"/>
                </a:moveTo>
                <a:lnTo>
                  <a:pt x="333713" y="0"/>
                </a:lnTo>
                <a:lnTo>
                  <a:pt x="333713" y="387475"/>
                </a:lnTo>
                <a:lnTo>
                  <a:pt x="0" y="38747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rot="-2700000">
            <a:off x="4509" y="1046814"/>
            <a:ext cx="348983" cy="405205"/>
          </a:xfrm>
          <a:custGeom>
            <a:avLst/>
            <a:gdLst/>
            <a:ahLst/>
            <a:cxnLst/>
            <a:rect l="l" t="t" r="r" b="b"/>
            <a:pathLst>
              <a:path w="348983" h="405205">
                <a:moveTo>
                  <a:pt x="0" y="0"/>
                </a:moveTo>
                <a:lnTo>
                  <a:pt x="348983" y="0"/>
                </a:lnTo>
                <a:lnTo>
                  <a:pt x="348983" y="405205"/>
                </a:lnTo>
                <a:lnTo>
                  <a:pt x="0" y="405205"/>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2" name="Freeform 12"/>
          <p:cNvSpPr/>
          <p:nvPr/>
        </p:nvSpPr>
        <p:spPr>
          <a:xfrm rot="-2700000">
            <a:off x="1408584" y="1141912"/>
            <a:ext cx="335479" cy="389526"/>
          </a:xfrm>
          <a:custGeom>
            <a:avLst/>
            <a:gdLst/>
            <a:ahLst/>
            <a:cxnLst/>
            <a:rect l="l" t="t" r="r" b="b"/>
            <a:pathLst>
              <a:path w="335479" h="389526">
                <a:moveTo>
                  <a:pt x="0" y="0"/>
                </a:moveTo>
                <a:lnTo>
                  <a:pt x="335479" y="0"/>
                </a:lnTo>
                <a:lnTo>
                  <a:pt x="335479" y="389526"/>
                </a:lnTo>
                <a:lnTo>
                  <a:pt x="0" y="389526"/>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3" name="Freeform 13"/>
          <p:cNvSpPr/>
          <p:nvPr/>
        </p:nvSpPr>
        <p:spPr>
          <a:xfrm rot="6187151">
            <a:off x="1765590" y="-148036"/>
            <a:ext cx="350338" cy="406779"/>
          </a:xfrm>
          <a:custGeom>
            <a:avLst/>
            <a:gdLst/>
            <a:ahLst/>
            <a:cxnLst/>
            <a:rect l="l" t="t" r="r" b="b"/>
            <a:pathLst>
              <a:path w="350338" h="406779">
                <a:moveTo>
                  <a:pt x="0" y="0"/>
                </a:moveTo>
                <a:lnTo>
                  <a:pt x="350338" y="0"/>
                </a:lnTo>
                <a:lnTo>
                  <a:pt x="350338" y="406779"/>
                </a:lnTo>
                <a:lnTo>
                  <a:pt x="0" y="406779"/>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sp>
        <p:nvSpPr>
          <p:cNvPr id="14" name="Freeform 14"/>
          <p:cNvSpPr/>
          <p:nvPr/>
        </p:nvSpPr>
        <p:spPr>
          <a:xfrm rot="-2700000">
            <a:off x="2291818" y="11665"/>
            <a:ext cx="242444" cy="227898"/>
          </a:xfrm>
          <a:custGeom>
            <a:avLst/>
            <a:gdLst/>
            <a:ahLst/>
            <a:cxnLst/>
            <a:rect l="l" t="t" r="r" b="b"/>
            <a:pathLst>
              <a:path w="242444" h="227898">
                <a:moveTo>
                  <a:pt x="0" y="0"/>
                </a:moveTo>
                <a:lnTo>
                  <a:pt x="242445" y="0"/>
                </a:lnTo>
                <a:lnTo>
                  <a:pt x="242445" y="227898"/>
                </a:lnTo>
                <a:lnTo>
                  <a:pt x="0" y="227898"/>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US"/>
          </a:p>
        </p:txBody>
      </p:sp>
      <p:sp>
        <p:nvSpPr>
          <p:cNvPr id="15" name="Freeform 15"/>
          <p:cNvSpPr/>
          <p:nvPr/>
        </p:nvSpPr>
        <p:spPr>
          <a:xfrm rot="2700000" flipH="1">
            <a:off x="-18115" y="580248"/>
            <a:ext cx="244844" cy="230153"/>
          </a:xfrm>
          <a:custGeom>
            <a:avLst/>
            <a:gdLst/>
            <a:ahLst/>
            <a:cxnLst/>
            <a:rect l="l" t="t" r="r" b="b"/>
            <a:pathLst>
              <a:path w="244844" h="230153">
                <a:moveTo>
                  <a:pt x="244844" y="0"/>
                </a:moveTo>
                <a:lnTo>
                  <a:pt x="0" y="0"/>
                </a:lnTo>
                <a:lnTo>
                  <a:pt x="0" y="230154"/>
                </a:lnTo>
                <a:lnTo>
                  <a:pt x="244844" y="230154"/>
                </a:lnTo>
                <a:lnTo>
                  <a:pt x="244844"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en-US"/>
          </a:p>
        </p:txBody>
      </p:sp>
      <p:sp>
        <p:nvSpPr>
          <p:cNvPr id="16" name="Freeform 16"/>
          <p:cNvSpPr/>
          <p:nvPr/>
        </p:nvSpPr>
        <p:spPr>
          <a:xfrm rot="-2895308">
            <a:off x="2127970" y="1086312"/>
            <a:ext cx="339705" cy="394432"/>
          </a:xfrm>
          <a:custGeom>
            <a:avLst/>
            <a:gdLst/>
            <a:ahLst/>
            <a:cxnLst/>
            <a:rect l="l" t="t" r="r" b="b"/>
            <a:pathLst>
              <a:path w="339705" h="394432">
                <a:moveTo>
                  <a:pt x="0" y="0"/>
                </a:moveTo>
                <a:lnTo>
                  <a:pt x="339705" y="0"/>
                </a:lnTo>
                <a:lnTo>
                  <a:pt x="339705" y="394433"/>
                </a:lnTo>
                <a:lnTo>
                  <a:pt x="0" y="39443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7" name="TextBox 17"/>
          <p:cNvSpPr txBox="1"/>
          <p:nvPr/>
        </p:nvSpPr>
        <p:spPr>
          <a:xfrm>
            <a:off x="498453" y="171570"/>
            <a:ext cx="1498644" cy="181610"/>
          </a:xfrm>
          <a:prstGeom prst="rect">
            <a:avLst/>
          </a:prstGeom>
        </p:spPr>
        <p:txBody>
          <a:bodyPr lIns="0" tIns="0" rIns="0" bIns="0" rtlCol="0" anchor="t">
            <a:spAutoFit/>
          </a:bodyPr>
          <a:lstStyle/>
          <a:p>
            <a:pPr marL="0" lvl="0" indent="0" algn="ctr">
              <a:lnSpc>
                <a:spcPts val="1375"/>
              </a:lnSpc>
            </a:pPr>
            <a:r>
              <a:rPr lang="en-US" sz="1100" b="1">
                <a:solidFill>
                  <a:srgbClr val="001A31"/>
                </a:solidFill>
                <a:latin typeface="Now Heavy"/>
                <a:ea typeface="Now Heavy"/>
                <a:cs typeface="Now Heavy"/>
                <a:sym typeface="Now Heavy"/>
              </a:rPr>
              <a:t>Next Steps Up</a:t>
            </a:r>
          </a:p>
        </p:txBody>
      </p:sp>
      <p:sp>
        <p:nvSpPr>
          <p:cNvPr id="18" name="TextBox 18"/>
          <p:cNvSpPr txBox="1"/>
          <p:nvPr/>
        </p:nvSpPr>
        <p:spPr>
          <a:xfrm>
            <a:off x="179000" y="432435"/>
            <a:ext cx="2089785" cy="763671"/>
          </a:xfrm>
          <a:prstGeom prst="rect">
            <a:avLst/>
          </a:prstGeom>
        </p:spPr>
        <p:txBody>
          <a:bodyPr lIns="0" tIns="0" rIns="0" bIns="0" rtlCol="0" anchor="t">
            <a:spAutoFit/>
          </a:bodyPr>
          <a:lstStyle/>
          <a:p>
            <a:pPr marL="86360" lvl="1" indent="-43180" algn="l">
              <a:lnSpc>
                <a:spcPts val="623"/>
              </a:lnSpc>
              <a:buFont typeface="Arial"/>
              <a:buChar char="•"/>
            </a:pPr>
            <a:r>
              <a:rPr lang="en-US" sz="350" b="1" dirty="0">
                <a:solidFill>
                  <a:srgbClr val="001A31"/>
                </a:solidFill>
                <a:latin typeface="Now Bold"/>
                <a:ea typeface="Now Bold"/>
                <a:cs typeface="Now Bold"/>
                <a:sym typeface="Now Bold"/>
              </a:rPr>
              <a:t>Stay current with industry trends</a:t>
            </a: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Google is a great tool!</a:t>
            </a:r>
            <a:endParaRPr lang="en-US" sz="350" b="1" dirty="0">
              <a:solidFill>
                <a:srgbClr val="001A31"/>
              </a:solidFill>
              <a:latin typeface="Now Bold"/>
              <a:ea typeface="Now Bold"/>
              <a:cs typeface="Now Bold"/>
            </a:endParaRPr>
          </a:p>
          <a:p>
            <a:pPr marL="172720" lvl="2" indent="-57150">
              <a:lnSpc>
                <a:spcPts val="623"/>
              </a:lnSpc>
              <a:buFont typeface="Arial"/>
              <a:buChar char="⚬"/>
            </a:pPr>
            <a:r>
              <a:rPr lang="en-US" sz="350" b="1" dirty="0">
                <a:solidFill>
                  <a:srgbClr val="001A31"/>
                </a:solidFill>
                <a:latin typeface="Now Bold"/>
                <a:ea typeface="Now Bold"/>
                <a:cs typeface="Now Bold"/>
              </a:rPr>
              <a:t>AI is a great tool...</a:t>
            </a:r>
            <a:endParaRPr lang="en-US" sz="350" b="1" dirty="0">
              <a:solidFill>
                <a:srgbClr val="001A31"/>
              </a:solidFill>
              <a:latin typeface="Now Bold"/>
              <a:ea typeface="Now Bold"/>
              <a:cs typeface="Now Bold"/>
              <a:sym typeface="Now Bold"/>
            </a:endParaRPr>
          </a:p>
          <a:p>
            <a:pPr marL="86360" lvl="1" indent="-43180" algn="l">
              <a:lnSpc>
                <a:spcPts val="623"/>
              </a:lnSpc>
              <a:buFont typeface="Arial"/>
              <a:buChar char="•"/>
            </a:pPr>
            <a:r>
              <a:rPr lang="en-US" sz="350" b="1" dirty="0">
                <a:solidFill>
                  <a:srgbClr val="001A31"/>
                </a:solidFill>
                <a:latin typeface="Now Bold"/>
                <a:ea typeface="Now Bold"/>
                <a:cs typeface="Now Bold"/>
                <a:sym typeface="Now Bold"/>
              </a:rPr>
              <a:t>Know your tools</a:t>
            </a:r>
            <a:endParaRPr lang="en-US" sz="350" b="1" dirty="0">
              <a:solidFill>
                <a:srgbClr val="001A31"/>
              </a:solidFill>
              <a:latin typeface="Now Bold"/>
              <a:ea typeface="Now Bold"/>
              <a:cs typeface="Now Bold"/>
            </a:endParaRP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Social media </a:t>
            </a:r>
            <a:endParaRPr lang="en-US" sz="350" b="1" dirty="0">
              <a:solidFill>
                <a:srgbClr val="001A31"/>
              </a:solidFill>
              <a:latin typeface="Now Bold"/>
              <a:ea typeface="Now Bold"/>
              <a:cs typeface="Now Bold"/>
            </a:endParaRP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Appropriate journals, online courses, engage with professional committees</a:t>
            </a:r>
            <a:endParaRPr lang="en-US" sz="350" b="1" dirty="0">
              <a:solidFill>
                <a:srgbClr val="001A31"/>
              </a:solidFill>
              <a:latin typeface="Now Bold"/>
              <a:ea typeface="Now Bold"/>
              <a:cs typeface="Now Bold"/>
            </a:endParaRPr>
          </a:p>
          <a:p>
            <a:pPr marL="86360" lvl="1" indent="-43180" algn="l">
              <a:lnSpc>
                <a:spcPts val="623"/>
              </a:lnSpc>
              <a:buFont typeface="Arial"/>
              <a:buChar char="•"/>
            </a:pPr>
            <a:r>
              <a:rPr lang="en-US" sz="350" b="1" dirty="0">
                <a:solidFill>
                  <a:srgbClr val="001A31"/>
                </a:solidFill>
                <a:latin typeface="Now Bold"/>
                <a:ea typeface="Now Bold"/>
                <a:cs typeface="Now Bold"/>
                <a:sym typeface="Now Bold"/>
              </a:rPr>
              <a:t>Be adaptable</a:t>
            </a:r>
            <a:endParaRPr lang="en-US" sz="350" b="1" dirty="0">
              <a:solidFill>
                <a:srgbClr val="001A31"/>
              </a:solidFill>
              <a:latin typeface="Now Bold"/>
              <a:ea typeface="Now Bold"/>
              <a:cs typeface="Now Bold"/>
            </a:endParaRP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Higher Education is ever changing</a:t>
            </a:r>
            <a:endParaRPr lang="en-US" sz="350" b="1" dirty="0">
              <a:solidFill>
                <a:srgbClr val="001A31"/>
              </a:solidFill>
              <a:latin typeface="Now Bold"/>
              <a:ea typeface="Now Bold"/>
              <a:cs typeface="Now Bold"/>
            </a:endParaRP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Stay flexible, learn new technology and software</a:t>
            </a:r>
            <a:endParaRPr lang="en-US" sz="350" b="1" dirty="0">
              <a:solidFill>
                <a:srgbClr val="001A31"/>
              </a:solidFill>
              <a:latin typeface="Now Bold"/>
              <a:ea typeface="Now Bold"/>
              <a:cs typeface="Now Bold"/>
            </a:endParaRPr>
          </a:p>
          <a:p>
            <a:pPr marL="172720" lvl="2" indent="-57150" algn="l">
              <a:lnSpc>
                <a:spcPts val="623"/>
              </a:lnSpc>
              <a:buFont typeface="Arial"/>
              <a:buChar char="⚬"/>
            </a:pPr>
            <a:r>
              <a:rPr lang="en-US" sz="350" b="1" dirty="0">
                <a:solidFill>
                  <a:srgbClr val="001A31"/>
                </a:solidFill>
                <a:latin typeface="Now Bold"/>
                <a:ea typeface="Now Bold"/>
                <a:cs typeface="Now Bold"/>
                <a:sym typeface="Now Bold"/>
              </a:rPr>
              <a:t>Be open to new ideas and strategies especially with turnover</a:t>
            </a:r>
            <a:endParaRPr lang="en-US" sz="350" b="1" dirty="0">
              <a:solidFill>
                <a:srgbClr val="001A31"/>
              </a:solidFill>
              <a:latin typeface="Now Bold"/>
              <a:ea typeface="Now Bold"/>
              <a:cs typeface="Now 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Custom</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Epic Presentation: Building Blocks for New Professionals</dc:title>
  <dc:creator>Glasgow, Laura</dc:creator>
  <cp:lastModifiedBy>Glasgow, Laura</cp:lastModifiedBy>
  <cp:revision>28</cp:revision>
  <dcterms:created xsi:type="dcterms:W3CDTF">2006-08-16T00:00:00Z</dcterms:created>
  <dcterms:modified xsi:type="dcterms:W3CDTF">2024-11-14T16:08:26Z</dcterms:modified>
  <dc:identifier>DAGVQHAhN7g</dc:identifier>
</cp:coreProperties>
</file>