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2489200" cy="1384300"/>
  <p:notesSz cx="6858000" cy="9144000"/>
  <p:embeddedFontLst>
    <p:embeddedFont>
      <p:font typeface="Now Bold" panose="020B0604020202020204" charset="0"/>
      <p:regular r:id="rId18"/>
    </p:embeddedFont>
    <p:embeddedFont>
      <p:font typeface="Now Heavy" panose="020B0604020202020204" charset="0"/>
      <p:regular r:id="rId19"/>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731921A-3B05-5D1C-5F76-9C0C2DFCCF76}" v="48" dt="2024-11-13T16:59:38.658"/>
    <p1510:client id="{7078031A-11F8-DB75-A192-7CF71F9FF32E}" v="188" dt="2024-11-14T16:08:22.13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2" autoAdjust="0"/>
  </p:normalViewPr>
  <p:slideViewPr>
    <p:cSldViewPr>
      <p:cViewPr varScale="1">
        <p:scale>
          <a:sx n="400" d="100"/>
          <a:sy n="400" d="100"/>
        </p:scale>
        <p:origin x="2429" y="811"/>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1.fntdata"/><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font" Target="fonts/font2.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ilde, Devon" userId="S::devon.wilde@tamucc.edu::fabd1712-4d43-4602-ac8e-4381aa63c1ef" providerId="AD" clId="Web-{7078031A-11F8-DB75-A192-7CF71F9FF32E}"/>
    <pc:docChg chg="modSld">
      <pc:chgData name="Wilde, Devon" userId="S::devon.wilde@tamucc.edu::fabd1712-4d43-4602-ac8e-4381aa63c1ef" providerId="AD" clId="Web-{7078031A-11F8-DB75-A192-7CF71F9FF32E}" dt="2024-11-14T16:08:22.122" v="96" actId="20577"/>
      <pc:docMkLst>
        <pc:docMk/>
      </pc:docMkLst>
      <pc:sldChg chg="modSp">
        <pc:chgData name="Wilde, Devon" userId="S::devon.wilde@tamucc.edu::fabd1712-4d43-4602-ac8e-4381aa63c1ef" providerId="AD" clId="Web-{7078031A-11F8-DB75-A192-7CF71F9FF32E}" dt="2024-11-14T16:08:22.122" v="96" actId="20577"/>
        <pc:sldMkLst>
          <pc:docMk/>
          <pc:sldMk cId="0" sldId="258"/>
        </pc:sldMkLst>
        <pc:spChg chg="mod">
          <ac:chgData name="Wilde, Devon" userId="S::devon.wilde@tamucc.edu::fabd1712-4d43-4602-ac8e-4381aa63c1ef" providerId="AD" clId="Web-{7078031A-11F8-DB75-A192-7CF71F9FF32E}" dt="2024-11-14T16:08:22.122" v="96" actId="20577"/>
          <ac:spMkLst>
            <pc:docMk/>
            <pc:sldMk cId="0" sldId="258"/>
            <ac:spMk id="18" creationId="{00000000-0000-0000-0000-000000000000}"/>
          </ac:spMkLst>
        </pc:spChg>
      </pc:sldChg>
      <pc:sldChg chg="modSp">
        <pc:chgData name="Wilde, Devon" userId="S::devon.wilde@tamucc.edu::fabd1712-4d43-4602-ac8e-4381aa63c1ef" providerId="AD" clId="Web-{7078031A-11F8-DB75-A192-7CF71F9FF32E}" dt="2024-11-14T15:32:11.688" v="1" actId="20577"/>
        <pc:sldMkLst>
          <pc:docMk/>
          <pc:sldMk cId="0" sldId="259"/>
        </pc:sldMkLst>
        <pc:spChg chg="mod">
          <ac:chgData name="Wilde, Devon" userId="S::devon.wilde@tamucc.edu::fabd1712-4d43-4602-ac8e-4381aa63c1ef" providerId="AD" clId="Web-{7078031A-11F8-DB75-A192-7CF71F9FF32E}" dt="2024-11-14T15:32:11.688" v="1" actId="20577"/>
          <ac:spMkLst>
            <pc:docMk/>
            <pc:sldMk cId="0" sldId="259"/>
            <ac:spMk id="16" creationId="{00000000-0000-0000-0000-000000000000}"/>
          </ac:spMkLst>
        </pc:spChg>
      </pc:sldChg>
      <pc:sldChg chg="addSp modSp">
        <pc:chgData name="Wilde, Devon" userId="S::devon.wilde@tamucc.edu::fabd1712-4d43-4602-ac8e-4381aa63c1ef" providerId="AD" clId="Web-{7078031A-11F8-DB75-A192-7CF71F9FF32E}" dt="2024-11-14T16:05:01.337" v="49" actId="1076"/>
        <pc:sldMkLst>
          <pc:docMk/>
          <pc:sldMk cId="0" sldId="260"/>
        </pc:sldMkLst>
        <pc:picChg chg="add mod">
          <ac:chgData name="Wilde, Devon" userId="S::devon.wilde@tamucc.edu::fabd1712-4d43-4602-ac8e-4381aa63c1ef" providerId="AD" clId="Web-{7078031A-11F8-DB75-A192-7CF71F9FF32E}" dt="2024-11-14T16:05:01.337" v="49" actId="1076"/>
          <ac:picMkLst>
            <pc:docMk/>
            <pc:sldMk cId="0" sldId="260"/>
            <ac:picMk id="19" creationId="{8CCF2BEF-F31F-1FA0-0A10-B5853FABBE6F}"/>
          </ac:picMkLst>
        </pc:picChg>
      </pc:sldChg>
      <pc:sldChg chg="modSp">
        <pc:chgData name="Wilde, Devon" userId="S::devon.wilde@tamucc.edu::fabd1712-4d43-4602-ac8e-4381aa63c1ef" providerId="AD" clId="Web-{7078031A-11F8-DB75-A192-7CF71F9FF32E}" dt="2024-11-14T15:35:35.989" v="3" actId="20577"/>
        <pc:sldMkLst>
          <pc:docMk/>
          <pc:sldMk cId="0" sldId="261"/>
        </pc:sldMkLst>
        <pc:spChg chg="mod">
          <ac:chgData name="Wilde, Devon" userId="S::devon.wilde@tamucc.edu::fabd1712-4d43-4602-ac8e-4381aa63c1ef" providerId="AD" clId="Web-{7078031A-11F8-DB75-A192-7CF71F9FF32E}" dt="2024-11-14T15:35:35.989" v="3" actId="20577"/>
          <ac:spMkLst>
            <pc:docMk/>
            <pc:sldMk cId="0" sldId="261"/>
            <ac:spMk id="19" creationId="{00000000-0000-0000-0000-000000000000}"/>
          </ac:spMkLst>
        </pc:spChg>
      </pc:sldChg>
      <pc:sldChg chg="modSp">
        <pc:chgData name="Wilde, Devon" userId="S::devon.wilde@tamucc.edu::fabd1712-4d43-4602-ac8e-4381aa63c1ef" providerId="AD" clId="Web-{7078031A-11F8-DB75-A192-7CF71F9FF32E}" dt="2024-11-14T15:36:15.239" v="25" actId="20577"/>
        <pc:sldMkLst>
          <pc:docMk/>
          <pc:sldMk cId="0" sldId="264"/>
        </pc:sldMkLst>
        <pc:spChg chg="mod">
          <ac:chgData name="Wilde, Devon" userId="S::devon.wilde@tamucc.edu::fabd1712-4d43-4602-ac8e-4381aa63c1ef" providerId="AD" clId="Web-{7078031A-11F8-DB75-A192-7CF71F9FF32E}" dt="2024-11-14T15:36:15.239" v="25" actId="20577"/>
          <ac:spMkLst>
            <pc:docMk/>
            <pc:sldMk cId="0" sldId="264"/>
            <ac:spMk id="18" creationId="{00000000-0000-0000-0000-000000000000}"/>
          </ac:spMkLst>
        </pc:spChg>
      </pc:sldChg>
      <pc:sldChg chg="modSp">
        <pc:chgData name="Wilde, Devon" userId="S::devon.wilde@tamucc.edu::fabd1712-4d43-4602-ac8e-4381aa63c1ef" providerId="AD" clId="Web-{7078031A-11F8-DB75-A192-7CF71F9FF32E}" dt="2024-11-14T15:36:38.521" v="26" actId="1076"/>
        <pc:sldMkLst>
          <pc:docMk/>
          <pc:sldMk cId="0" sldId="266"/>
        </pc:sldMkLst>
        <pc:spChg chg="mod">
          <ac:chgData name="Wilde, Devon" userId="S::devon.wilde@tamucc.edu::fabd1712-4d43-4602-ac8e-4381aa63c1ef" providerId="AD" clId="Web-{7078031A-11F8-DB75-A192-7CF71F9FF32E}" dt="2024-11-14T15:36:38.521" v="26" actId="1076"/>
          <ac:spMkLst>
            <pc:docMk/>
            <pc:sldMk cId="0" sldId="266"/>
            <ac:spMk id="16" creationId="{00000000-0000-0000-0000-000000000000}"/>
          </ac:spMkLst>
        </pc:spChg>
      </pc:sldChg>
      <pc:sldChg chg="addSp modSp">
        <pc:chgData name="Wilde, Devon" userId="S::devon.wilde@tamucc.edu::fabd1712-4d43-4602-ac8e-4381aa63c1ef" providerId="AD" clId="Web-{7078031A-11F8-DB75-A192-7CF71F9FF32E}" dt="2024-11-14T16:05:19.134" v="55" actId="1076"/>
        <pc:sldMkLst>
          <pc:docMk/>
          <pc:sldMk cId="0" sldId="271"/>
        </pc:sldMkLst>
        <pc:spChg chg="mod">
          <ac:chgData name="Wilde, Devon" userId="S::devon.wilde@tamucc.edu::fabd1712-4d43-4602-ac8e-4381aa63c1ef" providerId="AD" clId="Web-{7078031A-11F8-DB75-A192-7CF71F9FF32E}" dt="2024-11-14T15:37:17.022" v="42" actId="20577"/>
          <ac:spMkLst>
            <pc:docMk/>
            <pc:sldMk cId="0" sldId="271"/>
            <ac:spMk id="18" creationId="{00000000-0000-0000-0000-000000000000}"/>
          </ac:spMkLst>
        </pc:spChg>
        <pc:picChg chg="add mod">
          <ac:chgData name="Wilde, Devon" userId="S::devon.wilde@tamucc.edu::fabd1712-4d43-4602-ac8e-4381aa63c1ef" providerId="AD" clId="Web-{7078031A-11F8-DB75-A192-7CF71F9FF32E}" dt="2024-11-14T16:05:19.134" v="55" actId="1076"/>
          <ac:picMkLst>
            <pc:docMk/>
            <pc:sldMk cId="0" sldId="271"/>
            <ac:picMk id="19" creationId="{3EE9C297-A7B8-8158-B0BD-4BC5F3EB95E0}"/>
          </ac:picMkLst>
        </pc:picChg>
      </pc:sldChg>
    </pc:docChg>
  </pc:docChgLst>
  <pc:docChgLst>
    <pc:chgData name="Wilde, Devon" userId="S::devon.wilde@tamucc.edu::fabd1712-4d43-4602-ac8e-4381aa63c1ef" providerId="AD" clId="Web-{1731921A-3B05-5D1C-5F76-9C0C2DFCCF76}"/>
    <pc:docChg chg="modSld">
      <pc:chgData name="Wilde, Devon" userId="S::devon.wilde@tamucc.edu::fabd1712-4d43-4602-ac8e-4381aa63c1ef" providerId="AD" clId="Web-{1731921A-3B05-5D1C-5F76-9C0C2DFCCF76}" dt="2024-11-13T16:59:38.361" v="24" actId="20577"/>
      <pc:docMkLst>
        <pc:docMk/>
      </pc:docMkLst>
      <pc:sldChg chg="modSp">
        <pc:chgData name="Wilde, Devon" userId="S::devon.wilde@tamucc.edu::fabd1712-4d43-4602-ac8e-4381aa63c1ef" providerId="AD" clId="Web-{1731921A-3B05-5D1C-5F76-9C0C2DFCCF76}" dt="2024-11-13T16:58:54.767" v="13" actId="20577"/>
        <pc:sldMkLst>
          <pc:docMk/>
          <pc:sldMk cId="0" sldId="259"/>
        </pc:sldMkLst>
        <pc:spChg chg="mod">
          <ac:chgData name="Wilde, Devon" userId="S::devon.wilde@tamucc.edu::fabd1712-4d43-4602-ac8e-4381aa63c1ef" providerId="AD" clId="Web-{1731921A-3B05-5D1C-5F76-9C0C2DFCCF76}" dt="2024-11-13T16:58:54.767" v="13" actId="20577"/>
          <ac:spMkLst>
            <pc:docMk/>
            <pc:sldMk cId="0" sldId="259"/>
            <ac:spMk id="16" creationId="{00000000-0000-0000-0000-000000000000}"/>
          </ac:spMkLst>
        </pc:spChg>
      </pc:sldChg>
      <pc:sldChg chg="modSp">
        <pc:chgData name="Wilde, Devon" userId="S::devon.wilde@tamucc.edu::fabd1712-4d43-4602-ac8e-4381aa63c1ef" providerId="AD" clId="Web-{1731921A-3B05-5D1C-5F76-9C0C2DFCCF76}" dt="2024-11-13T16:59:38.361" v="24" actId="20577"/>
        <pc:sldMkLst>
          <pc:docMk/>
          <pc:sldMk cId="0" sldId="265"/>
        </pc:sldMkLst>
        <pc:spChg chg="mod">
          <ac:chgData name="Wilde, Devon" userId="S::devon.wilde@tamucc.edu::fabd1712-4d43-4602-ac8e-4381aa63c1ef" providerId="AD" clId="Web-{1731921A-3B05-5D1C-5F76-9C0C2DFCCF76}" dt="2024-11-13T16:59:38.361" v="24" actId="20577"/>
          <ac:spMkLst>
            <pc:docMk/>
            <pc:sldMk cId="0" sldId="265"/>
            <ac:spMk id="18"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11/14/2024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11/14/2024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11/14/2024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11/14/2024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11/14/2024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11/14/2024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5" Type="http://schemas.openxmlformats.org/officeDocument/2006/relationships/image" Target="../media/image1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image" Target="../media/image13.png"/></Relationships>
</file>

<file path=ppt/slides/_rels/slide10.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5" Type="http://schemas.openxmlformats.org/officeDocument/2006/relationships/image" Target="../media/image1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image" Target="../media/image13.png"/></Relationships>
</file>

<file path=ppt/slides/_rels/slide11.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2.svg"/><Relationship Id="rId3" Type="http://schemas.openxmlformats.org/officeDocument/2006/relationships/image" Target="../media/image2.svg"/><Relationship Id="rId7" Type="http://schemas.openxmlformats.org/officeDocument/2006/relationships/image" Target="../media/image8.svg"/><Relationship Id="rId12" Type="http://schemas.openxmlformats.org/officeDocument/2006/relationships/image" Target="../media/image11.png"/><Relationship Id="rId2" Type="http://schemas.openxmlformats.org/officeDocument/2006/relationships/image" Target="../media/image1.png"/><Relationship Id="rId16" Type="http://schemas.openxmlformats.org/officeDocument/2006/relationships/image" Target="../media/image21.png"/><Relationship Id="rId1" Type="http://schemas.openxmlformats.org/officeDocument/2006/relationships/slideLayout" Target="../slideLayouts/slideLayout7.xml"/><Relationship Id="rId6" Type="http://schemas.openxmlformats.org/officeDocument/2006/relationships/image" Target="../media/image7.png"/><Relationship Id="rId11" Type="http://schemas.openxmlformats.org/officeDocument/2006/relationships/image" Target="../media/image6.svg"/><Relationship Id="rId5" Type="http://schemas.openxmlformats.org/officeDocument/2006/relationships/image" Target="../media/image4.svg"/><Relationship Id="rId15" Type="http://schemas.openxmlformats.org/officeDocument/2006/relationships/image" Target="../media/image14.svg"/><Relationship Id="rId10" Type="http://schemas.openxmlformats.org/officeDocument/2006/relationships/image" Target="../media/image5.png"/><Relationship Id="rId4" Type="http://schemas.openxmlformats.org/officeDocument/2006/relationships/image" Target="../media/image3.png"/><Relationship Id="rId9" Type="http://schemas.openxmlformats.org/officeDocument/2006/relationships/image" Target="../media/image10.svg"/><Relationship Id="rId14" Type="http://schemas.openxmlformats.org/officeDocument/2006/relationships/image" Target="../media/image13.png"/></Relationships>
</file>

<file path=ppt/slides/_rels/slide12.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5" Type="http://schemas.openxmlformats.org/officeDocument/2006/relationships/image" Target="../media/image1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image" Target="../media/image13.png"/></Relationships>
</file>

<file path=ppt/slides/_rels/slide13.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5" Type="http://schemas.openxmlformats.org/officeDocument/2006/relationships/image" Target="../media/image1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image" Target="../media/image13.png"/></Relationships>
</file>

<file path=ppt/slides/_rels/slide14.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5" Type="http://schemas.openxmlformats.org/officeDocument/2006/relationships/image" Target="../media/image1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image" Target="../media/image13.png"/></Relationships>
</file>

<file path=ppt/slides/_rels/slide15.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5" Type="http://schemas.openxmlformats.org/officeDocument/2006/relationships/image" Target="../media/image1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image" Target="../media/image13.png"/></Relationships>
</file>

<file path=ppt/slides/_rels/slide16.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image" Target="../media/image11.png"/><Relationship Id="rId2" Type="http://schemas.openxmlformats.org/officeDocument/2006/relationships/image" Target="../media/image1.png"/><Relationship Id="rId16" Type="http://schemas.openxmlformats.org/officeDocument/2006/relationships/image" Target="../media/image18.png"/><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5" Type="http://schemas.openxmlformats.org/officeDocument/2006/relationships/image" Target="../media/image1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image" Target="../media/image13.png"/></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image" Target="../media/image11.png"/><Relationship Id="rId2" Type="http://schemas.openxmlformats.org/officeDocument/2006/relationships/image" Target="../media/image1.png"/><Relationship Id="rId16" Type="http://schemas.openxmlformats.org/officeDocument/2006/relationships/image" Target="../media/image15.jpeg"/><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5" Type="http://schemas.openxmlformats.org/officeDocument/2006/relationships/image" Target="../media/image1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image" Target="../media/image13.png"/></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5" Type="http://schemas.openxmlformats.org/officeDocument/2006/relationships/image" Target="../media/image1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image" Target="../media/image13.png"/></Relationships>
</file>

<file path=ppt/slides/_rels/slide4.xml.rels><?xml version="1.0" encoding="UTF-8" standalone="yes"?>
<Relationships xmlns="http://schemas.openxmlformats.org/package/2006/relationships"><Relationship Id="rId8" Type="http://schemas.openxmlformats.org/officeDocument/2006/relationships/image" Target="../media/image1.png"/><Relationship Id="rId13" Type="http://schemas.openxmlformats.org/officeDocument/2006/relationships/image" Target="../media/image17.png"/><Relationship Id="rId3" Type="http://schemas.openxmlformats.org/officeDocument/2006/relationships/image" Target="../media/image14.svg"/><Relationship Id="rId7" Type="http://schemas.openxmlformats.org/officeDocument/2006/relationships/image" Target="../media/image8.svg"/><Relationship Id="rId12" Type="http://schemas.openxmlformats.org/officeDocument/2006/relationships/image" Target="../media/image16.png"/><Relationship Id="rId2" Type="http://schemas.openxmlformats.org/officeDocument/2006/relationships/image" Target="../media/image13.png"/><Relationship Id="rId1" Type="http://schemas.openxmlformats.org/officeDocument/2006/relationships/slideLayout" Target="../slideLayouts/slideLayout7.xml"/><Relationship Id="rId6" Type="http://schemas.openxmlformats.org/officeDocument/2006/relationships/image" Target="../media/image7.png"/><Relationship Id="rId11" Type="http://schemas.openxmlformats.org/officeDocument/2006/relationships/image" Target="../media/image12.svg"/><Relationship Id="rId5" Type="http://schemas.openxmlformats.org/officeDocument/2006/relationships/image" Target="../media/image6.sv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2.svg"/></Relationships>
</file>

<file path=ppt/slides/_rels/slide5.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image" Target="../media/image11.png"/><Relationship Id="rId2" Type="http://schemas.openxmlformats.org/officeDocument/2006/relationships/image" Target="../media/image1.png"/><Relationship Id="rId16" Type="http://schemas.openxmlformats.org/officeDocument/2006/relationships/image" Target="../media/image18.png"/><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5" Type="http://schemas.openxmlformats.org/officeDocument/2006/relationships/image" Target="../media/image1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image" Target="../media/image13.png"/></Relationships>
</file>

<file path=ppt/slides/_rels/slide6.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image" Target="../media/image11.png"/><Relationship Id="rId2" Type="http://schemas.openxmlformats.org/officeDocument/2006/relationships/image" Target="../media/image1.png"/><Relationship Id="rId16" Type="http://schemas.openxmlformats.org/officeDocument/2006/relationships/image" Target="../media/image19.jpeg"/><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5" Type="http://schemas.openxmlformats.org/officeDocument/2006/relationships/image" Target="../media/image1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image" Target="../media/image13.png"/></Relationships>
</file>

<file path=ppt/slides/_rels/slide7.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5" Type="http://schemas.openxmlformats.org/officeDocument/2006/relationships/image" Target="../media/image1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image" Target="../media/image13.png"/></Relationships>
</file>

<file path=ppt/slides/_rels/slide8.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image" Target="../media/image11.png"/><Relationship Id="rId2" Type="http://schemas.openxmlformats.org/officeDocument/2006/relationships/image" Target="../media/image1.png"/><Relationship Id="rId16" Type="http://schemas.openxmlformats.org/officeDocument/2006/relationships/image" Target="../media/image20.png"/><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5" Type="http://schemas.openxmlformats.org/officeDocument/2006/relationships/image" Target="../media/image1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image" Target="../media/image13.png"/></Relationships>
</file>

<file path=ppt/slides/_rels/slide9.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5" Type="http://schemas.openxmlformats.org/officeDocument/2006/relationships/image" Target="../media/image1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5AC9E5"/>
        </a:solidFill>
        <a:effectLst/>
      </p:bgPr>
    </p:bg>
    <p:spTree>
      <p:nvGrpSpPr>
        <p:cNvPr id="1" name=""/>
        <p:cNvGrpSpPr/>
        <p:nvPr/>
      </p:nvGrpSpPr>
      <p:grpSpPr>
        <a:xfrm>
          <a:off x="0" y="0"/>
          <a:ext cx="0" cy="0"/>
          <a:chOff x="0" y="0"/>
          <a:chExt cx="0" cy="0"/>
        </a:xfrm>
      </p:grpSpPr>
      <p:sp>
        <p:nvSpPr>
          <p:cNvPr id="2" name="AutoShape 2"/>
          <p:cNvSpPr/>
          <p:nvPr/>
        </p:nvSpPr>
        <p:spPr>
          <a:xfrm>
            <a:off x="139065" y="139065"/>
            <a:ext cx="2217420" cy="1112520"/>
          </a:xfrm>
          <a:prstGeom prst="rect">
            <a:avLst/>
          </a:prstGeom>
          <a:solidFill>
            <a:srgbClr val="FFFFFF"/>
          </a:solidFill>
        </p:spPr>
        <p:txBody>
          <a:bodyPr/>
          <a:lstStyle/>
          <a:p>
            <a:endParaRPr lang="en-US"/>
          </a:p>
        </p:txBody>
      </p:sp>
      <p:sp>
        <p:nvSpPr>
          <p:cNvPr id="3" name="Freeform 3"/>
          <p:cNvSpPr/>
          <p:nvPr/>
        </p:nvSpPr>
        <p:spPr>
          <a:xfrm rot="-3780990">
            <a:off x="1170908" y="-75093"/>
            <a:ext cx="345718" cy="401414"/>
          </a:xfrm>
          <a:custGeom>
            <a:avLst/>
            <a:gdLst/>
            <a:ahLst/>
            <a:cxnLst/>
            <a:rect l="l" t="t" r="r" b="b"/>
            <a:pathLst>
              <a:path w="345718" h="401414">
                <a:moveTo>
                  <a:pt x="0" y="0"/>
                </a:moveTo>
                <a:lnTo>
                  <a:pt x="345718" y="0"/>
                </a:lnTo>
                <a:lnTo>
                  <a:pt x="345718" y="401414"/>
                </a:lnTo>
                <a:lnTo>
                  <a:pt x="0" y="401414"/>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4" name="Freeform 4"/>
          <p:cNvSpPr/>
          <p:nvPr/>
        </p:nvSpPr>
        <p:spPr>
          <a:xfrm rot="6701426">
            <a:off x="660485" y="1077725"/>
            <a:ext cx="347965" cy="404023"/>
          </a:xfrm>
          <a:custGeom>
            <a:avLst/>
            <a:gdLst/>
            <a:ahLst/>
            <a:cxnLst/>
            <a:rect l="l" t="t" r="r" b="b"/>
            <a:pathLst>
              <a:path w="347965" h="404023">
                <a:moveTo>
                  <a:pt x="0" y="0"/>
                </a:moveTo>
                <a:lnTo>
                  <a:pt x="347965" y="0"/>
                </a:lnTo>
                <a:lnTo>
                  <a:pt x="347965" y="404023"/>
                </a:lnTo>
                <a:lnTo>
                  <a:pt x="0" y="404023"/>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en-US"/>
          </a:p>
        </p:txBody>
      </p:sp>
      <p:sp>
        <p:nvSpPr>
          <p:cNvPr id="5" name="TextBox 5"/>
          <p:cNvSpPr txBox="1"/>
          <p:nvPr/>
        </p:nvSpPr>
        <p:spPr>
          <a:xfrm>
            <a:off x="498453" y="262591"/>
            <a:ext cx="1498644" cy="657860"/>
          </a:xfrm>
          <a:prstGeom prst="rect">
            <a:avLst/>
          </a:prstGeom>
        </p:spPr>
        <p:txBody>
          <a:bodyPr lIns="0" tIns="0" rIns="0" bIns="0" rtlCol="0" anchor="t">
            <a:spAutoFit/>
          </a:bodyPr>
          <a:lstStyle/>
          <a:p>
            <a:pPr marL="0" lvl="0" indent="0" algn="ctr">
              <a:lnSpc>
                <a:spcPts val="1750"/>
              </a:lnSpc>
            </a:pPr>
            <a:r>
              <a:rPr lang="en-US" sz="1400" b="1">
                <a:solidFill>
                  <a:srgbClr val="001A31"/>
                </a:solidFill>
                <a:latin typeface="Now Heavy"/>
                <a:ea typeface="Now Heavy"/>
                <a:cs typeface="Now Heavy"/>
                <a:sym typeface="Now Heavy"/>
              </a:rPr>
              <a:t>Building Blocks for New Professionals</a:t>
            </a:r>
          </a:p>
        </p:txBody>
      </p:sp>
      <p:sp>
        <p:nvSpPr>
          <p:cNvPr id="6" name="Freeform 6"/>
          <p:cNvSpPr/>
          <p:nvPr/>
        </p:nvSpPr>
        <p:spPr>
          <a:xfrm rot="7895916">
            <a:off x="590448" y="-119387"/>
            <a:ext cx="345718" cy="401414"/>
          </a:xfrm>
          <a:custGeom>
            <a:avLst/>
            <a:gdLst/>
            <a:ahLst/>
            <a:cxnLst/>
            <a:rect l="l" t="t" r="r" b="b"/>
            <a:pathLst>
              <a:path w="345718" h="401414">
                <a:moveTo>
                  <a:pt x="0" y="0"/>
                </a:moveTo>
                <a:lnTo>
                  <a:pt x="345718" y="0"/>
                </a:lnTo>
                <a:lnTo>
                  <a:pt x="345718" y="401414"/>
                </a:lnTo>
                <a:lnTo>
                  <a:pt x="0" y="401414"/>
                </a:lnTo>
                <a:lnTo>
                  <a:pt x="0" y="0"/>
                </a:lnTo>
                <a:close/>
              </a:path>
            </a:pathLst>
          </a:custGeom>
          <a:blipFill>
            <a:blip r:embed="rId6">
              <a:extLst>
                <a:ext uri="{96DAC541-7B7A-43D3-8B79-37D633B846F1}">
                  <asvg:svgBlip xmlns:asvg="http://schemas.microsoft.com/office/drawing/2016/SVG/main" r:embed="rId7"/>
                </a:ext>
              </a:extLst>
            </a:blip>
            <a:stretch>
              <a:fillRect/>
            </a:stretch>
          </a:blipFill>
        </p:spPr>
        <p:txBody>
          <a:bodyPr/>
          <a:lstStyle/>
          <a:p>
            <a:endParaRPr lang="en-US"/>
          </a:p>
        </p:txBody>
      </p:sp>
      <p:sp>
        <p:nvSpPr>
          <p:cNvPr id="7" name="Freeform 7"/>
          <p:cNvSpPr/>
          <p:nvPr/>
        </p:nvSpPr>
        <p:spPr>
          <a:xfrm rot="6284488">
            <a:off x="-22418" y="-67962"/>
            <a:ext cx="345718" cy="401414"/>
          </a:xfrm>
          <a:custGeom>
            <a:avLst/>
            <a:gdLst/>
            <a:ahLst/>
            <a:cxnLst/>
            <a:rect l="l" t="t" r="r" b="b"/>
            <a:pathLst>
              <a:path w="345718" h="401414">
                <a:moveTo>
                  <a:pt x="0" y="0"/>
                </a:moveTo>
                <a:lnTo>
                  <a:pt x="345718" y="0"/>
                </a:lnTo>
                <a:lnTo>
                  <a:pt x="345718" y="401414"/>
                </a:lnTo>
                <a:lnTo>
                  <a:pt x="0" y="401414"/>
                </a:lnTo>
                <a:lnTo>
                  <a:pt x="0" y="0"/>
                </a:lnTo>
                <a:close/>
              </a:path>
            </a:pathLst>
          </a:custGeom>
          <a:blipFill>
            <a:blip r:embed="rId8">
              <a:extLst>
                <a:ext uri="{96DAC541-7B7A-43D3-8B79-37D633B846F1}">
                  <asvg:svgBlip xmlns:asvg="http://schemas.microsoft.com/office/drawing/2016/SVG/main" r:embed="rId9"/>
                </a:ext>
              </a:extLst>
            </a:blip>
            <a:stretch>
              <a:fillRect/>
            </a:stretch>
          </a:blipFill>
        </p:spPr>
        <p:txBody>
          <a:bodyPr/>
          <a:lstStyle/>
          <a:p>
            <a:endParaRPr lang="en-US"/>
          </a:p>
        </p:txBody>
      </p:sp>
      <p:sp>
        <p:nvSpPr>
          <p:cNvPr id="8" name="Freeform 8"/>
          <p:cNvSpPr/>
          <p:nvPr/>
        </p:nvSpPr>
        <p:spPr>
          <a:xfrm rot="-7538693">
            <a:off x="2246184" y="551753"/>
            <a:ext cx="333713" cy="387475"/>
          </a:xfrm>
          <a:custGeom>
            <a:avLst/>
            <a:gdLst/>
            <a:ahLst/>
            <a:cxnLst/>
            <a:rect l="l" t="t" r="r" b="b"/>
            <a:pathLst>
              <a:path w="333713" h="387475">
                <a:moveTo>
                  <a:pt x="0" y="0"/>
                </a:moveTo>
                <a:lnTo>
                  <a:pt x="333713" y="0"/>
                </a:lnTo>
                <a:lnTo>
                  <a:pt x="333713" y="387475"/>
                </a:lnTo>
                <a:lnTo>
                  <a:pt x="0" y="38747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9" name="Freeform 9"/>
          <p:cNvSpPr/>
          <p:nvPr/>
        </p:nvSpPr>
        <p:spPr>
          <a:xfrm rot="-2700000">
            <a:off x="4509" y="1046814"/>
            <a:ext cx="348983" cy="405205"/>
          </a:xfrm>
          <a:custGeom>
            <a:avLst/>
            <a:gdLst/>
            <a:ahLst/>
            <a:cxnLst/>
            <a:rect l="l" t="t" r="r" b="b"/>
            <a:pathLst>
              <a:path w="348983" h="405205">
                <a:moveTo>
                  <a:pt x="0" y="0"/>
                </a:moveTo>
                <a:lnTo>
                  <a:pt x="348983" y="0"/>
                </a:lnTo>
                <a:lnTo>
                  <a:pt x="348983" y="405205"/>
                </a:lnTo>
                <a:lnTo>
                  <a:pt x="0" y="405205"/>
                </a:lnTo>
                <a:lnTo>
                  <a:pt x="0" y="0"/>
                </a:lnTo>
                <a:close/>
              </a:path>
            </a:pathLst>
          </a:custGeom>
          <a:blipFill>
            <a:blip r:embed="rId10">
              <a:extLst>
                <a:ext uri="{96DAC541-7B7A-43D3-8B79-37D633B846F1}">
                  <asvg:svgBlip xmlns:asvg="http://schemas.microsoft.com/office/drawing/2016/SVG/main" r:embed="rId11"/>
                </a:ext>
              </a:extLst>
            </a:blip>
            <a:stretch>
              <a:fillRect/>
            </a:stretch>
          </a:blipFill>
        </p:spPr>
        <p:txBody>
          <a:bodyPr/>
          <a:lstStyle/>
          <a:p>
            <a:endParaRPr lang="en-US"/>
          </a:p>
        </p:txBody>
      </p:sp>
      <p:sp>
        <p:nvSpPr>
          <p:cNvPr id="10" name="Freeform 10"/>
          <p:cNvSpPr/>
          <p:nvPr/>
        </p:nvSpPr>
        <p:spPr>
          <a:xfrm rot="-2700000">
            <a:off x="1408584" y="1090477"/>
            <a:ext cx="335479" cy="389526"/>
          </a:xfrm>
          <a:custGeom>
            <a:avLst/>
            <a:gdLst/>
            <a:ahLst/>
            <a:cxnLst/>
            <a:rect l="l" t="t" r="r" b="b"/>
            <a:pathLst>
              <a:path w="335479" h="389526">
                <a:moveTo>
                  <a:pt x="0" y="0"/>
                </a:moveTo>
                <a:lnTo>
                  <a:pt x="335479" y="0"/>
                </a:lnTo>
                <a:lnTo>
                  <a:pt x="335479" y="389526"/>
                </a:lnTo>
                <a:lnTo>
                  <a:pt x="0" y="389526"/>
                </a:lnTo>
                <a:lnTo>
                  <a:pt x="0" y="0"/>
                </a:lnTo>
                <a:close/>
              </a:path>
            </a:pathLst>
          </a:custGeom>
          <a:blipFill>
            <a:blip r:embed="rId6">
              <a:extLst>
                <a:ext uri="{96DAC541-7B7A-43D3-8B79-37D633B846F1}">
                  <asvg:svgBlip xmlns:asvg="http://schemas.microsoft.com/office/drawing/2016/SVG/main" r:embed="rId7"/>
                </a:ext>
              </a:extLst>
            </a:blip>
            <a:stretch>
              <a:fillRect/>
            </a:stretch>
          </a:blipFill>
        </p:spPr>
        <p:txBody>
          <a:bodyPr/>
          <a:lstStyle/>
          <a:p>
            <a:endParaRPr lang="en-US"/>
          </a:p>
        </p:txBody>
      </p:sp>
      <p:sp>
        <p:nvSpPr>
          <p:cNvPr id="11" name="Freeform 11"/>
          <p:cNvSpPr/>
          <p:nvPr/>
        </p:nvSpPr>
        <p:spPr>
          <a:xfrm rot="6187151">
            <a:off x="1765590" y="-148036"/>
            <a:ext cx="350338" cy="406779"/>
          </a:xfrm>
          <a:custGeom>
            <a:avLst/>
            <a:gdLst/>
            <a:ahLst/>
            <a:cxnLst/>
            <a:rect l="l" t="t" r="r" b="b"/>
            <a:pathLst>
              <a:path w="350338" h="406779">
                <a:moveTo>
                  <a:pt x="0" y="0"/>
                </a:moveTo>
                <a:lnTo>
                  <a:pt x="350338" y="0"/>
                </a:lnTo>
                <a:lnTo>
                  <a:pt x="350338" y="406779"/>
                </a:lnTo>
                <a:lnTo>
                  <a:pt x="0" y="406779"/>
                </a:lnTo>
                <a:lnTo>
                  <a:pt x="0" y="0"/>
                </a:lnTo>
                <a:close/>
              </a:path>
            </a:pathLst>
          </a:custGeom>
          <a:blipFill>
            <a:blip r:embed="rId10">
              <a:extLst>
                <a:ext uri="{96DAC541-7B7A-43D3-8B79-37D633B846F1}">
                  <asvg:svgBlip xmlns:asvg="http://schemas.microsoft.com/office/drawing/2016/SVG/main" r:embed="rId11"/>
                </a:ext>
              </a:extLst>
            </a:blip>
            <a:stretch>
              <a:fillRect/>
            </a:stretch>
          </a:blipFill>
        </p:spPr>
        <p:txBody>
          <a:bodyPr/>
          <a:lstStyle/>
          <a:p>
            <a:endParaRPr lang="en-US"/>
          </a:p>
        </p:txBody>
      </p:sp>
      <p:sp>
        <p:nvSpPr>
          <p:cNvPr id="12" name="Freeform 12"/>
          <p:cNvSpPr/>
          <p:nvPr/>
        </p:nvSpPr>
        <p:spPr>
          <a:xfrm rot="-2700000">
            <a:off x="2291818" y="11665"/>
            <a:ext cx="242444" cy="227898"/>
          </a:xfrm>
          <a:custGeom>
            <a:avLst/>
            <a:gdLst/>
            <a:ahLst/>
            <a:cxnLst/>
            <a:rect l="l" t="t" r="r" b="b"/>
            <a:pathLst>
              <a:path w="242444" h="227898">
                <a:moveTo>
                  <a:pt x="0" y="0"/>
                </a:moveTo>
                <a:lnTo>
                  <a:pt x="242445" y="0"/>
                </a:lnTo>
                <a:lnTo>
                  <a:pt x="242445" y="227898"/>
                </a:lnTo>
                <a:lnTo>
                  <a:pt x="0" y="227898"/>
                </a:lnTo>
                <a:lnTo>
                  <a:pt x="0" y="0"/>
                </a:lnTo>
                <a:close/>
              </a:path>
            </a:pathLst>
          </a:custGeom>
          <a:blipFill>
            <a:blip r:embed="rId12">
              <a:extLst>
                <a:ext uri="{96DAC541-7B7A-43D3-8B79-37D633B846F1}">
                  <asvg:svgBlip xmlns:asvg="http://schemas.microsoft.com/office/drawing/2016/SVG/main" r:embed="rId13"/>
                </a:ext>
              </a:extLst>
            </a:blip>
            <a:stretch>
              <a:fillRect/>
            </a:stretch>
          </a:blipFill>
        </p:spPr>
        <p:txBody>
          <a:bodyPr/>
          <a:lstStyle/>
          <a:p>
            <a:endParaRPr lang="en-US"/>
          </a:p>
        </p:txBody>
      </p:sp>
      <p:sp>
        <p:nvSpPr>
          <p:cNvPr id="13" name="Freeform 13"/>
          <p:cNvSpPr/>
          <p:nvPr/>
        </p:nvSpPr>
        <p:spPr>
          <a:xfrm rot="2700000" flipH="1">
            <a:off x="-18115" y="580248"/>
            <a:ext cx="244844" cy="230153"/>
          </a:xfrm>
          <a:custGeom>
            <a:avLst/>
            <a:gdLst/>
            <a:ahLst/>
            <a:cxnLst/>
            <a:rect l="l" t="t" r="r" b="b"/>
            <a:pathLst>
              <a:path w="244844" h="230153">
                <a:moveTo>
                  <a:pt x="244844" y="0"/>
                </a:moveTo>
                <a:lnTo>
                  <a:pt x="0" y="0"/>
                </a:lnTo>
                <a:lnTo>
                  <a:pt x="0" y="230154"/>
                </a:lnTo>
                <a:lnTo>
                  <a:pt x="244844" y="230154"/>
                </a:lnTo>
                <a:lnTo>
                  <a:pt x="244844" y="0"/>
                </a:lnTo>
                <a:close/>
              </a:path>
            </a:pathLst>
          </a:custGeom>
          <a:blipFill>
            <a:blip r:embed="rId14">
              <a:extLst>
                <a:ext uri="{96DAC541-7B7A-43D3-8B79-37D633B846F1}">
                  <asvg:svgBlip xmlns:asvg="http://schemas.microsoft.com/office/drawing/2016/SVG/main" r:embed="rId15"/>
                </a:ext>
              </a:extLst>
            </a:blip>
            <a:stretch>
              <a:fillRect/>
            </a:stretch>
          </a:blipFill>
        </p:spPr>
        <p:txBody>
          <a:bodyPr/>
          <a:lstStyle/>
          <a:p>
            <a:endParaRPr lang="en-US"/>
          </a:p>
        </p:txBody>
      </p:sp>
      <p:sp>
        <p:nvSpPr>
          <p:cNvPr id="14" name="Freeform 14"/>
          <p:cNvSpPr/>
          <p:nvPr/>
        </p:nvSpPr>
        <p:spPr>
          <a:xfrm rot="-2895308">
            <a:off x="2127970" y="1086312"/>
            <a:ext cx="339705" cy="394432"/>
          </a:xfrm>
          <a:custGeom>
            <a:avLst/>
            <a:gdLst/>
            <a:ahLst/>
            <a:cxnLst/>
            <a:rect l="l" t="t" r="r" b="b"/>
            <a:pathLst>
              <a:path w="339705" h="394432">
                <a:moveTo>
                  <a:pt x="0" y="0"/>
                </a:moveTo>
                <a:lnTo>
                  <a:pt x="339705" y="0"/>
                </a:lnTo>
                <a:lnTo>
                  <a:pt x="339705" y="394433"/>
                </a:lnTo>
                <a:lnTo>
                  <a:pt x="0" y="394433"/>
                </a:lnTo>
                <a:lnTo>
                  <a:pt x="0" y="0"/>
                </a:lnTo>
                <a:close/>
              </a:path>
            </a:pathLst>
          </a:custGeom>
          <a:blipFill>
            <a:blip r:embed="rId8">
              <a:extLst>
                <a:ext uri="{96DAC541-7B7A-43D3-8B79-37D633B846F1}">
                  <asvg:svgBlip xmlns:asvg="http://schemas.microsoft.com/office/drawing/2016/SVG/main" r:embed="rId9"/>
                </a:ext>
              </a:extLst>
            </a:blip>
            <a:stretch>
              <a:fillRect/>
            </a:stretch>
          </a:blipFill>
        </p:spPr>
        <p:txBody>
          <a:bodyPr/>
          <a:lstStyle/>
          <a:p>
            <a:endParaRPr lang="en-US"/>
          </a:p>
        </p:txBody>
      </p:sp>
      <p:sp>
        <p:nvSpPr>
          <p:cNvPr id="15" name="TextBox 15"/>
          <p:cNvSpPr txBox="1"/>
          <p:nvPr/>
        </p:nvSpPr>
        <p:spPr>
          <a:xfrm>
            <a:off x="657983" y="1024362"/>
            <a:ext cx="1167267" cy="91020"/>
          </a:xfrm>
          <a:prstGeom prst="rect">
            <a:avLst/>
          </a:prstGeom>
        </p:spPr>
        <p:txBody>
          <a:bodyPr lIns="0" tIns="0" rIns="0" bIns="0" rtlCol="0" anchor="t">
            <a:spAutoFit/>
          </a:bodyPr>
          <a:lstStyle/>
          <a:p>
            <a:pPr algn="ctr">
              <a:lnSpc>
                <a:spcPts val="700"/>
              </a:lnSpc>
            </a:pPr>
            <a:r>
              <a:rPr lang="en-US" sz="500" b="1">
                <a:solidFill>
                  <a:srgbClr val="001A31"/>
                </a:solidFill>
                <a:latin typeface="Now Bold"/>
                <a:ea typeface="Now Bold"/>
                <a:cs typeface="Now Bold"/>
                <a:sym typeface="Now Bold"/>
              </a:rPr>
              <a:t>By Devon Wilde and Laura Glasgow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5AC9E5"/>
        </a:solidFill>
        <a:effectLst/>
      </p:bgPr>
    </p:bg>
    <p:spTree>
      <p:nvGrpSpPr>
        <p:cNvPr id="1" name=""/>
        <p:cNvGrpSpPr/>
        <p:nvPr/>
      </p:nvGrpSpPr>
      <p:grpSpPr>
        <a:xfrm>
          <a:off x="0" y="0"/>
          <a:ext cx="0" cy="0"/>
          <a:chOff x="0" y="0"/>
          <a:chExt cx="0" cy="0"/>
        </a:xfrm>
      </p:grpSpPr>
      <p:sp>
        <p:nvSpPr>
          <p:cNvPr id="2" name="AutoShape 2"/>
          <p:cNvSpPr/>
          <p:nvPr/>
        </p:nvSpPr>
        <p:spPr>
          <a:xfrm>
            <a:off x="139065" y="139065"/>
            <a:ext cx="2217420" cy="1112520"/>
          </a:xfrm>
          <a:prstGeom prst="rect">
            <a:avLst/>
          </a:prstGeom>
          <a:solidFill>
            <a:srgbClr val="FFFFFF"/>
          </a:solidFill>
        </p:spPr>
        <p:txBody>
          <a:bodyPr/>
          <a:lstStyle/>
          <a:p>
            <a:endParaRPr lang="en-US"/>
          </a:p>
        </p:txBody>
      </p:sp>
      <p:grpSp>
        <p:nvGrpSpPr>
          <p:cNvPr id="3" name="Group 3"/>
          <p:cNvGrpSpPr/>
          <p:nvPr/>
        </p:nvGrpSpPr>
        <p:grpSpPr>
          <a:xfrm>
            <a:off x="139065" y="139065"/>
            <a:ext cx="2217420" cy="256145"/>
            <a:chOff x="0" y="0"/>
            <a:chExt cx="3760139" cy="434353"/>
          </a:xfrm>
        </p:grpSpPr>
        <p:sp>
          <p:nvSpPr>
            <p:cNvPr id="4" name="Freeform 4"/>
            <p:cNvSpPr/>
            <p:nvPr/>
          </p:nvSpPr>
          <p:spPr>
            <a:xfrm>
              <a:off x="0" y="0"/>
              <a:ext cx="3760139" cy="434353"/>
            </a:xfrm>
            <a:custGeom>
              <a:avLst/>
              <a:gdLst/>
              <a:ahLst/>
              <a:cxnLst/>
              <a:rect l="l" t="t" r="r" b="b"/>
              <a:pathLst>
                <a:path w="3760139" h="434353">
                  <a:moveTo>
                    <a:pt x="0" y="0"/>
                  </a:moveTo>
                  <a:lnTo>
                    <a:pt x="3760139" y="0"/>
                  </a:lnTo>
                  <a:lnTo>
                    <a:pt x="3760139" y="434353"/>
                  </a:lnTo>
                  <a:lnTo>
                    <a:pt x="0" y="434353"/>
                  </a:lnTo>
                  <a:close/>
                </a:path>
              </a:pathLst>
            </a:custGeom>
            <a:solidFill>
              <a:srgbClr val="007F3E">
                <a:alpha val="73725"/>
              </a:srgbClr>
            </a:solidFill>
          </p:spPr>
          <p:txBody>
            <a:bodyPr/>
            <a:lstStyle/>
            <a:p>
              <a:endParaRPr lang="en-US"/>
            </a:p>
          </p:txBody>
        </p:sp>
        <p:sp>
          <p:nvSpPr>
            <p:cNvPr id="5" name="TextBox 5"/>
            <p:cNvSpPr txBox="1"/>
            <p:nvPr/>
          </p:nvSpPr>
          <p:spPr>
            <a:xfrm>
              <a:off x="0" y="-19050"/>
              <a:ext cx="3760139" cy="453403"/>
            </a:xfrm>
            <a:prstGeom prst="rect">
              <a:avLst/>
            </a:prstGeom>
          </p:spPr>
          <p:txBody>
            <a:bodyPr lIns="7890" tIns="7890" rIns="7890" bIns="7890" rtlCol="0" anchor="ctr"/>
            <a:lstStyle/>
            <a:p>
              <a:pPr marL="0" lvl="0" indent="0" algn="ctr">
                <a:lnSpc>
                  <a:spcPts val="1530"/>
                </a:lnSpc>
                <a:spcBef>
                  <a:spcPct val="0"/>
                </a:spcBef>
              </a:pPr>
              <a:endParaRPr/>
            </a:p>
          </p:txBody>
        </p:sp>
      </p:grpSp>
      <p:sp>
        <p:nvSpPr>
          <p:cNvPr id="6" name="Freeform 6"/>
          <p:cNvSpPr/>
          <p:nvPr/>
        </p:nvSpPr>
        <p:spPr>
          <a:xfrm rot="-3780990">
            <a:off x="1170908" y="-119387"/>
            <a:ext cx="345718" cy="401414"/>
          </a:xfrm>
          <a:custGeom>
            <a:avLst/>
            <a:gdLst/>
            <a:ahLst/>
            <a:cxnLst/>
            <a:rect l="l" t="t" r="r" b="b"/>
            <a:pathLst>
              <a:path w="345718" h="401414">
                <a:moveTo>
                  <a:pt x="0" y="0"/>
                </a:moveTo>
                <a:lnTo>
                  <a:pt x="345718" y="0"/>
                </a:lnTo>
                <a:lnTo>
                  <a:pt x="345718" y="401414"/>
                </a:lnTo>
                <a:lnTo>
                  <a:pt x="0" y="401414"/>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7" name="Freeform 7"/>
          <p:cNvSpPr/>
          <p:nvPr/>
        </p:nvSpPr>
        <p:spPr>
          <a:xfrm rot="6701426">
            <a:off x="660485" y="1114661"/>
            <a:ext cx="347965" cy="404023"/>
          </a:xfrm>
          <a:custGeom>
            <a:avLst/>
            <a:gdLst/>
            <a:ahLst/>
            <a:cxnLst/>
            <a:rect l="l" t="t" r="r" b="b"/>
            <a:pathLst>
              <a:path w="347965" h="404023">
                <a:moveTo>
                  <a:pt x="0" y="0"/>
                </a:moveTo>
                <a:lnTo>
                  <a:pt x="347965" y="0"/>
                </a:lnTo>
                <a:lnTo>
                  <a:pt x="347965" y="404022"/>
                </a:lnTo>
                <a:lnTo>
                  <a:pt x="0" y="404022"/>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en-US"/>
          </a:p>
        </p:txBody>
      </p:sp>
      <p:sp>
        <p:nvSpPr>
          <p:cNvPr id="8" name="Freeform 8"/>
          <p:cNvSpPr/>
          <p:nvPr/>
        </p:nvSpPr>
        <p:spPr>
          <a:xfrm rot="7895916">
            <a:off x="590448" y="-145353"/>
            <a:ext cx="345718" cy="401414"/>
          </a:xfrm>
          <a:custGeom>
            <a:avLst/>
            <a:gdLst/>
            <a:ahLst/>
            <a:cxnLst/>
            <a:rect l="l" t="t" r="r" b="b"/>
            <a:pathLst>
              <a:path w="345718" h="401414">
                <a:moveTo>
                  <a:pt x="0" y="0"/>
                </a:moveTo>
                <a:lnTo>
                  <a:pt x="345718" y="0"/>
                </a:lnTo>
                <a:lnTo>
                  <a:pt x="345718" y="401414"/>
                </a:lnTo>
                <a:lnTo>
                  <a:pt x="0" y="401414"/>
                </a:lnTo>
                <a:lnTo>
                  <a:pt x="0" y="0"/>
                </a:lnTo>
                <a:close/>
              </a:path>
            </a:pathLst>
          </a:custGeom>
          <a:blipFill>
            <a:blip r:embed="rId6">
              <a:extLst>
                <a:ext uri="{96DAC541-7B7A-43D3-8B79-37D633B846F1}">
                  <asvg:svgBlip xmlns:asvg="http://schemas.microsoft.com/office/drawing/2016/SVG/main" r:embed="rId7"/>
                </a:ext>
              </a:extLst>
            </a:blip>
            <a:stretch>
              <a:fillRect/>
            </a:stretch>
          </a:blipFill>
        </p:spPr>
        <p:txBody>
          <a:bodyPr/>
          <a:lstStyle/>
          <a:p>
            <a:endParaRPr lang="en-US"/>
          </a:p>
        </p:txBody>
      </p:sp>
      <p:sp>
        <p:nvSpPr>
          <p:cNvPr id="9" name="Freeform 9"/>
          <p:cNvSpPr/>
          <p:nvPr/>
        </p:nvSpPr>
        <p:spPr>
          <a:xfrm rot="6284488">
            <a:off x="-22418" y="-67962"/>
            <a:ext cx="345718" cy="401414"/>
          </a:xfrm>
          <a:custGeom>
            <a:avLst/>
            <a:gdLst/>
            <a:ahLst/>
            <a:cxnLst/>
            <a:rect l="l" t="t" r="r" b="b"/>
            <a:pathLst>
              <a:path w="345718" h="401414">
                <a:moveTo>
                  <a:pt x="0" y="0"/>
                </a:moveTo>
                <a:lnTo>
                  <a:pt x="345718" y="0"/>
                </a:lnTo>
                <a:lnTo>
                  <a:pt x="345718" y="401414"/>
                </a:lnTo>
                <a:lnTo>
                  <a:pt x="0" y="401414"/>
                </a:lnTo>
                <a:lnTo>
                  <a:pt x="0" y="0"/>
                </a:lnTo>
                <a:close/>
              </a:path>
            </a:pathLst>
          </a:custGeom>
          <a:blipFill>
            <a:blip r:embed="rId8">
              <a:extLst>
                <a:ext uri="{96DAC541-7B7A-43D3-8B79-37D633B846F1}">
                  <asvg:svgBlip xmlns:asvg="http://schemas.microsoft.com/office/drawing/2016/SVG/main" r:embed="rId9"/>
                </a:ext>
              </a:extLst>
            </a:blip>
            <a:stretch>
              <a:fillRect/>
            </a:stretch>
          </a:blipFill>
        </p:spPr>
        <p:txBody>
          <a:bodyPr/>
          <a:lstStyle/>
          <a:p>
            <a:endParaRPr lang="en-US"/>
          </a:p>
        </p:txBody>
      </p:sp>
      <p:sp>
        <p:nvSpPr>
          <p:cNvPr id="10" name="Freeform 10"/>
          <p:cNvSpPr/>
          <p:nvPr/>
        </p:nvSpPr>
        <p:spPr>
          <a:xfrm rot="-7538693">
            <a:off x="2246184" y="551753"/>
            <a:ext cx="333713" cy="387475"/>
          </a:xfrm>
          <a:custGeom>
            <a:avLst/>
            <a:gdLst/>
            <a:ahLst/>
            <a:cxnLst/>
            <a:rect l="l" t="t" r="r" b="b"/>
            <a:pathLst>
              <a:path w="333713" h="387475">
                <a:moveTo>
                  <a:pt x="0" y="0"/>
                </a:moveTo>
                <a:lnTo>
                  <a:pt x="333713" y="0"/>
                </a:lnTo>
                <a:lnTo>
                  <a:pt x="333713" y="387475"/>
                </a:lnTo>
                <a:lnTo>
                  <a:pt x="0" y="38747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11" name="Freeform 11"/>
          <p:cNvSpPr/>
          <p:nvPr/>
        </p:nvSpPr>
        <p:spPr>
          <a:xfrm rot="-2700000">
            <a:off x="4509" y="1046814"/>
            <a:ext cx="348983" cy="405205"/>
          </a:xfrm>
          <a:custGeom>
            <a:avLst/>
            <a:gdLst/>
            <a:ahLst/>
            <a:cxnLst/>
            <a:rect l="l" t="t" r="r" b="b"/>
            <a:pathLst>
              <a:path w="348983" h="405205">
                <a:moveTo>
                  <a:pt x="0" y="0"/>
                </a:moveTo>
                <a:lnTo>
                  <a:pt x="348983" y="0"/>
                </a:lnTo>
                <a:lnTo>
                  <a:pt x="348983" y="405205"/>
                </a:lnTo>
                <a:lnTo>
                  <a:pt x="0" y="405205"/>
                </a:lnTo>
                <a:lnTo>
                  <a:pt x="0" y="0"/>
                </a:lnTo>
                <a:close/>
              </a:path>
            </a:pathLst>
          </a:custGeom>
          <a:blipFill>
            <a:blip r:embed="rId10">
              <a:extLst>
                <a:ext uri="{96DAC541-7B7A-43D3-8B79-37D633B846F1}">
                  <asvg:svgBlip xmlns:asvg="http://schemas.microsoft.com/office/drawing/2016/SVG/main" r:embed="rId11"/>
                </a:ext>
              </a:extLst>
            </a:blip>
            <a:stretch>
              <a:fillRect/>
            </a:stretch>
          </a:blipFill>
        </p:spPr>
        <p:txBody>
          <a:bodyPr/>
          <a:lstStyle/>
          <a:p>
            <a:endParaRPr lang="en-US"/>
          </a:p>
        </p:txBody>
      </p:sp>
      <p:sp>
        <p:nvSpPr>
          <p:cNvPr id="12" name="Freeform 12"/>
          <p:cNvSpPr/>
          <p:nvPr/>
        </p:nvSpPr>
        <p:spPr>
          <a:xfrm rot="-2700000">
            <a:off x="1408584" y="1141912"/>
            <a:ext cx="335479" cy="389526"/>
          </a:xfrm>
          <a:custGeom>
            <a:avLst/>
            <a:gdLst/>
            <a:ahLst/>
            <a:cxnLst/>
            <a:rect l="l" t="t" r="r" b="b"/>
            <a:pathLst>
              <a:path w="335479" h="389526">
                <a:moveTo>
                  <a:pt x="0" y="0"/>
                </a:moveTo>
                <a:lnTo>
                  <a:pt x="335479" y="0"/>
                </a:lnTo>
                <a:lnTo>
                  <a:pt x="335479" y="389526"/>
                </a:lnTo>
                <a:lnTo>
                  <a:pt x="0" y="389526"/>
                </a:lnTo>
                <a:lnTo>
                  <a:pt x="0" y="0"/>
                </a:lnTo>
                <a:close/>
              </a:path>
            </a:pathLst>
          </a:custGeom>
          <a:blipFill>
            <a:blip r:embed="rId6">
              <a:extLst>
                <a:ext uri="{96DAC541-7B7A-43D3-8B79-37D633B846F1}">
                  <asvg:svgBlip xmlns:asvg="http://schemas.microsoft.com/office/drawing/2016/SVG/main" r:embed="rId7"/>
                </a:ext>
              </a:extLst>
            </a:blip>
            <a:stretch>
              <a:fillRect/>
            </a:stretch>
          </a:blipFill>
        </p:spPr>
        <p:txBody>
          <a:bodyPr/>
          <a:lstStyle/>
          <a:p>
            <a:endParaRPr lang="en-US"/>
          </a:p>
        </p:txBody>
      </p:sp>
      <p:sp>
        <p:nvSpPr>
          <p:cNvPr id="13" name="Freeform 13"/>
          <p:cNvSpPr/>
          <p:nvPr/>
        </p:nvSpPr>
        <p:spPr>
          <a:xfrm rot="6187151">
            <a:off x="1765590" y="-148036"/>
            <a:ext cx="350338" cy="406779"/>
          </a:xfrm>
          <a:custGeom>
            <a:avLst/>
            <a:gdLst/>
            <a:ahLst/>
            <a:cxnLst/>
            <a:rect l="l" t="t" r="r" b="b"/>
            <a:pathLst>
              <a:path w="350338" h="406779">
                <a:moveTo>
                  <a:pt x="0" y="0"/>
                </a:moveTo>
                <a:lnTo>
                  <a:pt x="350338" y="0"/>
                </a:lnTo>
                <a:lnTo>
                  <a:pt x="350338" y="406779"/>
                </a:lnTo>
                <a:lnTo>
                  <a:pt x="0" y="406779"/>
                </a:lnTo>
                <a:lnTo>
                  <a:pt x="0" y="0"/>
                </a:lnTo>
                <a:close/>
              </a:path>
            </a:pathLst>
          </a:custGeom>
          <a:blipFill>
            <a:blip r:embed="rId10">
              <a:extLst>
                <a:ext uri="{96DAC541-7B7A-43D3-8B79-37D633B846F1}">
                  <asvg:svgBlip xmlns:asvg="http://schemas.microsoft.com/office/drawing/2016/SVG/main" r:embed="rId11"/>
                </a:ext>
              </a:extLst>
            </a:blip>
            <a:stretch>
              <a:fillRect/>
            </a:stretch>
          </a:blipFill>
        </p:spPr>
        <p:txBody>
          <a:bodyPr/>
          <a:lstStyle/>
          <a:p>
            <a:endParaRPr lang="en-US"/>
          </a:p>
        </p:txBody>
      </p:sp>
      <p:sp>
        <p:nvSpPr>
          <p:cNvPr id="14" name="Freeform 14"/>
          <p:cNvSpPr/>
          <p:nvPr/>
        </p:nvSpPr>
        <p:spPr>
          <a:xfrm rot="-2700000">
            <a:off x="2291818" y="11665"/>
            <a:ext cx="242444" cy="227898"/>
          </a:xfrm>
          <a:custGeom>
            <a:avLst/>
            <a:gdLst/>
            <a:ahLst/>
            <a:cxnLst/>
            <a:rect l="l" t="t" r="r" b="b"/>
            <a:pathLst>
              <a:path w="242444" h="227898">
                <a:moveTo>
                  <a:pt x="0" y="0"/>
                </a:moveTo>
                <a:lnTo>
                  <a:pt x="242445" y="0"/>
                </a:lnTo>
                <a:lnTo>
                  <a:pt x="242445" y="227898"/>
                </a:lnTo>
                <a:lnTo>
                  <a:pt x="0" y="227898"/>
                </a:lnTo>
                <a:lnTo>
                  <a:pt x="0" y="0"/>
                </a:lnTo>
                <a:close/>
              </a:path>
            </a:pathLst>
          </a:custGeom>
          <a:blipFill>
            <a:blip r:embed="rId12">
              <a:extLst>
                <a:ext uri="{96DAC541-7B7A-43D3-8B79-37D633B846F1}">
                  <asvg:svgBlip xmlns:asvg="http://schemas.microsoft.com/office/drawing/2016/SVG/main" r:embed="rId13"/>
                </a:ext>
              </a:extLst>
            </a:blip>
            <a:stretch>
              <a:fillRect/>
            </a:stretch>
          </a:blipFill>
        </p:spPr>
        <p:txBody>
          <a:bodyPr/>
          <a:lstStyle/>
          <a:p>
            <a:endParaRPr lang="en-US"/>
          </a:p>
        </p:txBody>
      </p:sp>
      <p:sp>
        <p:nvSpPr>
          <p:cNvPr id="15" name="Freeform 15"/>
          <p:cNvSpPr/>
          <p:nvPr/>
        </p:nvSpPr>
        <p:spPr>
          <a:xfrm rot="2700000" flipH="1">
            <a:off x="-18115" y="580248"/>
            <a:ext cx="244844" cy="230153"/>
          </a:xfrm>
          <a:custGeom>
            <a:avLst/>
            <a:gdLst/>
            <a:ahLst/>
            <a:cxnLst/>
            <a:rect l="l" t="t" r="r" b="b"/>
            <a:pathLst>
              <a:path w="244844" h="230153">
                <a:moveTo>
                  <a:pt x="244844" y="0"/>
                </a:moveTo>
                <a:lnTo>
                  <a:pt x="0" y="0"/>
                </a:lnTo>
                <a:lnTo>
                  <a:pt x="0" y="230154"/>
                </a:lnTo>
                <a:lnTo>
                  <a:pt x="244844" y="230154"/>
                </a:lnTo>
                <a:lnTo>
                  <a:pt x="244844" y="0"/>
                </a:lnTo>
                <a:close/>
              </a:path>
            </a:pathLst>
          </a:custGeom>
          <a:blipFill>
            <a:blip r:embed="rId14">
              <a:extLst>
                <a:ext uri="{96DAC541-7B7A-43D3-8B79-37D633B846F1}">
                  <asvg:svgBlip xmlns:asvg="http://schemas.microsoft.com/office/drawing/2016/SVG/main" r:embed="rId15"/>
                </a:ext>
              </a:extLst>
            </a:blip>
            <a:stretch>
              <a:fillRect/>
            </a:stretch>
          </a:blipFill>
        </p:spPr>
        <p:txBody>
          <a:bodyPr/>
          <a:lstStyle/>
          <a:p>
            <a:endParaRPr lang="en-US"/>
          </a:p>
        </p:txBody>
      </p:sp>
      <p:sp>
        <p:nvSpPr>
          <p:cNvPr id="16" name="Freeform 16"/>
          <p:cNvSpPr/>
          <p:nvPr/>
        </p:nvSpPr>
        <p:spPr>
          <a:xfrm rot="-2895308">
            <a:off x="2127970" y="1086312"/>
            <a:ext cx="339705" cy="394432"/>
          </a:xfrm>
          <a:custGeom>
            <a:avLst/>
            <a:gdLst/>
            <a:ahLst/>
            <a:cxnLst/>
            <a:rect l="l" t="t" r="r" b="b"/>
            <a:pathLst>
              <a:path w="339705" h="394432">
                <a:moveTo>
                  <a:pt x="0" y="0"/>
                </a:moveTo>
                <a:lnTo>
                  <a:pt x="339705" y="0"/>
                </a:lnTo>
                <a:lnTo>
                  <a:pt x="339705" y="394433"/>
                </a:lnTo>
                <a:lnTo>
                  <a:pt x="0" y="394433"/>
                </a:lnTo>
                <a:lnTo>
                  <a:pt x="0" y="0"/>
                </a:lnTo>
                <a:close/>
              </a:path>
            </a:pathLst>
          </a:custGeom>
          <a:blipFill>
            <a:blip r:embed="rId8">
              <a:extLst>
                <a:ext uri="{96DAC541-7B7A-43D3-8B79-37D633B846F1}">
                  <asvg:svgBlip xmlns:asvg="http://schemas.microsoft.com/office/drawing/2016/SVG/main" r:embed="rId9"/>
                </a:ext>
              </a:extLst>
            </a:blip>
            <a:stretch>
              <a:fillRect/>
            </a:stretch>
          </a:blipFill>
        </p:spPr>
        <p:txBody>
          <a:bodyPr/>
          <a:lstStyle/>
          <a:p>
            <a:endParaRPr lang="en-US"/>
          </a:p>
        </p:txBody>
      </p:sp>
      <p:sp>
        <p:nvSpPr>
          <p:cNvPr id="17" name="TextBox 17"/>
          <p:cNvSpPr txBox="1"/>
          <p:nvPr/>
        </p:nvSpPr>
        <p:spPr>
          <a:xfrm>
            <a:off x="430826" y="156648"/>
            <a:ext cx="1633899" cy="201930"/>
          </a:xfrm>
          <a:prstGeom prst="rect">
            <a:avLst/>
          </a:prstGeom>
        </p:spPr>
        <p:txBody>
          <a:bodyPr lIns="0" tIns="0" rIns="0" bIns="0" rtlCol="0" anchor="t">
            <a:spAutoFit/>
          </a:bodyPr>
          <a:lstStyle/>
          <a:p>
            <a:pPr marL="0" lvl="0" indent="0" algn="ctr">
              <a:lnSpc>
                <a:spcPts val="1500"/>
              </a:lnSpc>
            </a:pPr>
            <a:r>
              <a:rPr lang="en-US" sz="1200" b="1">
                <a:solidFill>
                  <a:srgbClr val="001A31"/>
                </a:solidFill>
                <a:latin typeface="Now Heavy"/>
                <a:ea typeface="Now Heavy"/>
                <a:cs typeface="Now Heavy"/>
                <a:sym typeface="Now Heavy"/>
              </a:rPr>
              <a:t>Team Management </a:t>
            </a:r>
          </a:p>
        </p:txBody>
      </p:sp>
      <p:sp>
        <p:nvSpPr>
          <p:cNvPr id="18" name="TextBox 18"/>
          <p:cNvSpPr txBox="1"/>
          <p:nvPr/>
        </p:nvSpPr>
        <p:spPr>
          <a:xfrm>
            <a:off x="179000" y="432435"/>
            <a:ext cx="2089785" cy="634854"/>
          </a:xfrm>
          <a:prstGeom prst="rect">
            <a:avLst/>
          </a:prstGeom>
        </p:spPr>
        <p:txBody>
          <a:bodyPr lIns="0" tIns="0" rIns="0" bIns="0" rtlCol="0" anchor="t">
            <a:spAutoFit/>
          </a:bodyPr>
          <a:lstStyle/>
          <a:p>
            <a:pPr marL="144145" lvl="1" indent="-71755" algn="l">
              <a:lnSpc>
                <a:spcPts val="1042"/>
              </a:lnSpc>
              <a:buFont typeface="Arial"/>
              <a:buChar char="•"/>
            </a:pPr>
            <a:r>
              <a:rPr lang="en-US" sz="650" b="1" dirty="0">
                <a:solidFill>
                  <a:srgbClr val="001A31"/>
                </a:solidFill>
                <a:latin typeface="Now Bold"/>
                <a:ea typeface="Now Bold"/>
                <a:cs typeface="Now Bold"/>
                <a:sym typeface="Now Bold"/>
              </a:rPr>
              <a:t>Students </a:t>
            </a:r>
            <a:endParaRPr lang="en-US" sz="650"/>
          </a:p>
          <a:p>
            <a:pPr marL="144145" lvl="1" indent="-71755" algn="l">
              <a:lnSpc>
                <a:spcPts val="1042"/>
              </a:lnSpc>
              <a:buFont typeface="Arial"/>
              <a:buChar char="•"/>
            </a:pPr>
            <a:r>
              <a:rPr lang="en-US" sz="650" b="1" dirty="0">
                <a:solidFill>
                  <a:srgbClr val="001A31"/>
                </a:solidFill>
                <a:latin typeface="Now Bold"/>
                <a:ea typeface="Now Bold"/>
                <a:cs typeface="Now Bold"/>
                <a:sym typeface="Now Bold"/>
              </a:rPr>
              <a:t>Supervisors</a:t>
            </a:r>
            <a:endParaRPr lang="en-US" sz="650" b="1" dirty="0">
              <a:solidFill>
                <a:srgbClr val="001A31"/>
              </a:solidFill>
              <a:latin typeface="Now Bold"/>
              <a:ea typeface="Now Bold"/>
              <a:cs typeface="Now Bold"/>
            </a:endParaRPr>
          </a:p>
          <a:p>
            <a:pPr marL="144145" lvl="1" indent="-71755" algn="l">
              <a:lnSpc>
                <a:spcPts val="1042"/>
              </a:lnSpc>
              <a:buFont typeface="Arial"/>
              <a:buChar char="•"/>
            </a:pPr>
            <a:r>
              <a:rPr lang="en-US" sz="650" b="1" dirty="0">
                <a:solidFill>
                  <a:srgbClr val="001A31"/>
                </a:solidFill>
                <a:latin typeface="Now Bold"/>
                <a:ea typeface="Now Bold"/>
                <a:cs typeface="Now Bold"/>
                <a:sym typeface="Now Bold"/>
              </a:rPr>
              <a:t>Professional team</a:t>
            </a:r>
            <a:endParaRPr lang="en-US" sz="650" b="1" dirty="0">
              <a:solidFill>
                <a:srgbClr val="001A31"/>
              </a:solidFill>
              <a:latin typeface="Now Bold"/>
              <a:ea typeface="Now Bold"/>
              <a:cs typeface="Now Bold"/>
            </a:endParaRPr>
          </a:p>
          <a:p>
            <a:pPr marL="144145" lvl="1" indent="-71755" algn="l">
              <a:lnSpc>
                <a:spcPts val="1042"/>
              </a:lnSpc>
              <a:buFont typeface="Arial"/>
              <a:buChar char="•"/>
            </a:pPr>
            <a:r>
              <a:rPr lang="en-US" sz="650" b="1" dirty="0">
                <a:solidFill>
                  <a:srgbClr val="001A31"/>
                </a:solidFill>
                <a:latin typeface="Now Bold"/>
                <a:ea typeface="Now Bold"/>
                <a:cs typeface="Now Bold"/>
                <a:sym typeface="Now Bold"/>
              </a:rPr>
              <a:t>Establishing boundaries with supervisors </a:t>
            </a:r>
            <a:endParaRPr lang="en-US" sz="650" b="1" dirty="0">
              <a:solidFill>
                <a:srgbClr val="001A31"/>
              </a:solidFill>
              <a:latin typeface="Now Bold"/>
              <a:ea typeface="Now Bold"/>
              <a:cs typeface="Now Bold"/>
            </a:endParaRPr>
          </a:p>
          <a:p>
            <a:pPr marL="144145" lvl="1" indent="-71755" algn="l">
              <a:lnSpc>
                <a:spcPts val="1042"/>
              </a:lnSpc>
              <a:buFont typeface="Arial"/>
              <a:buChar char="•"/>
            </a:pPr>
            <a:r>
              <a:rPr lang="en-US" sz="650" b="1" dirty="0">
                <a:solidFill>
                  <a:srgbClr val="001A31"/>
                </a:solidFill>
                <a:latin typeface="Now Bold"/>
                <a:ea typeface="Now Bold"/>
                <a:cs typeface="Now Bold"/>
                <a:sym typeface="Now Bold"/>
              </a:rPr>
              <a:t>Understanding boundaries </a:t>
            </a:r>
            <a:endParaRPr lang="en-US" sz="650" b="1" dirty="0">
              <a:solidFill>
                <a:srgbClr val="001A31"/>
              </a:solidFill>
              <a:latin typeface="Now Bold"/>
              <a:ea typeface="Now Bold"/>
              <a:cs typeface="Now Bold"/>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5AC9E5"/>
        </a:solidFill>
        <a:effectLst/>
      </p:bgPr>
    </p:bg>
    <p:spTree>
      <p:nvGrpSpPr>
        <p:cNvPr id="1" name=""/>
        <p:cNvGrpSpPr/>
        <p:nvPr/>
      </p:nvGrpSpPr>
      <p:grpSpPr>
        <a:xfrm>
          <a:off x="0" y="0"/>
          <a:ext cx="0" cy="0"/>
          <a:chOff x="0" y="0"/>
          <a:chExt cx="0" cy="0"/>
        </a:xfrm>
      </p:grpSpPr>
      <p:sp>
        <p:nvSpPr>
          <p:cNvPr id="2" name="AutoShape 2"/>
          <p:cNvSpPr/>
          <p:nvPr/>
        </p:nvSpPr>
        <p:spPr>
          <a:xfrm>
            <a:off x="139065" y="139065"/>
            <a:ext cx="2217420" cy="1112520"/>
          </a:xfrm>
          <a:prstGeom prst="rect">
            <a:avLst/>
          </a:prstGeom>
          <a:solidFill>
            <a:srgbClr val="FFFFFF"/>
          </a:solidFill>
        </p:spPr>
        <p:txBody>
          <a:bodyPr/>
          <a:lstStyle/>
          <a:p>
            <a:endParaRPr lang="en-US"/>
          </a:p>
        </p:txBody>
      </p:sp>
      <p:grpSp>
        <p:nvGrpSpPr>
          <p:cNvPr id="3" name="Group 3"/>
          <p:cNvGrpSpPr/>
          <p:nvPr/>
        </p:nvGrpSpPr>
        <p:grpSpPr>
          <a:xfrm>
            <a:off x="139065" y="139065"/>
            <a:ext cx="2217420" cy="256145"/>
            <a:chOff x="0" y="0"/>
            <a:chExt cx="3760139" cy="434353"/>
          </a:xfrm>
        </p:grpSpPr>
        <p:sp>
          <p:nvSpPr>
            <p:cNvPr id="4" name="Freeform 4"/>
            <p:cNvSpPr/>
            <p:nvPr/>
          </p:nvSpPr>
          <p:spPr>
            <a:xfrm>
              <a:off x="0" y="0"/>
              <a:ext cx="3760139" cy="434353"/>
            </a:xfrm>
            <a:custGeom>
              <a:avLst/>
              <a:gdLst/>
              <a:ahLst/>
              <a:cxnLst/>
              <a:rect l="l" t="t" r="r" b="b"/>
              <a:pathLst>
                <a:path w="3760139" h="434353">
                  <a:moveTo>
                    <a:pt x="0" y="0"/>
                  </a:moveTo>
                  <a:lnTo>
                    <a:pt x="3760139" y="0"/>
                  </a:lnTo>
                  <a:lnTo>
                    <a:pt x="3760139" y="434353"/>
                  </a:lnTo>
                  <a:lnTo>
                    <a:pt x="0" y="434353"/>
                  </a:lnTo>
                  <a:close/>
                </a:path>
              </a:pathLst>
            </a:custGeom>
            <a:solidFill>
              <a:srgbClr val="FBC02D">
                <a:alpha val="73725"/>
              </a:srgbClr>
            </a:solidFill>
          </p:spPr>
          <p:txBody>
            <a:bodyPr/>
            <a:lstStyle/>
            <a:p>
              <a:endParaRPr lang="en-US"/>
            </a:p>
          </p:txBody>
        </p:sp>
        <p:sp>
          <p:nvSpPr>
            <p:cNvPr id="5" name="TextBox 5"/>
            <p:cNvSpPr txBox="1"/>
            <p:nvPr/>
          </p:nvSpPr>
          <p:spPr>
            <a:xfrm>
              <a:off x="0" y="-19050"/>
              <a:ext cx="3760139" cy="453403"/>
            </a:xfrm>
            <a:prstGeom prst="rect">
              <a:avLst/>
            </a:prstGeom>
          </p:spPr>
          <p:txBody>
            <a:bodyPr lIns="7890" tIns="7890" rIns="7890" bIns="7890" rtlCol="0" anchor="ctr"/>
            <a:lstStyle/>
            <a:p>
              <a:pPr marL="0" lvl="0" indent="0" algn="ctr">
                <a:lnSpc>
                  <a:spcPts val="1530"/>
                </a:lnSpc>
                <a:spcBef>
                  <a:spcPct val="0"/>
                </a:spcBef>
              </a:pPr>
              <a:endParaRPr/>
            </a:p>
          </p:txBody>
        </p:sp>
      </p:grpSp>
      <p:sp>
        <p:nvSpPr>
          <p:cNvPr id="6" name="Freeform 6"/>
          <p:cNvSpPr/>
          <p:nvPr/>
        </p:nvSpPr>
        <p:spPr>
          <a:xfrm rot="-3780990">
            <a:off x="1170908" y="-119387"/>
            <a:ext cx="345718" cy="401414"/>
          </a:xfrm>
          <a:custGeom>
            <a:avLst/>
            <a:gdLst/>
            <a:ahLst/>
            <a:cxnLst/>
            <a:rect l="l" t="t" r="r" b="b"/>
            <a:pathLst>
              <a:path w="345718" h="401414">
                <a:moveTo>
                  <a:pt x="0" y="0"/>
                </a:moveTo>
                <a:lnTo>
                  <a:pt x="345718" y="0"/>
                </a:lnTo>
                <a:lnTo>
                  <a:pt x="345718" y="401414"/>
                </a:lnTo>
                <a:lnTo>
                  <a:pt x="0" y="401414"/>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7" name="Freeform 7"/>
          <p:cNvSpPr/>
          <p:nvPr/>
        </p:nvSpPr>
        <p:spPr>
          <a:xfrm rot="6701426">
            <a:off x="660485" y="1188639"/>
            <a:ext cx="347965" cy="404023"/>
          </a:xfrm>
          <a:custGeom>
            <a:avLst/>
            <a:gdLst/>
            <a:ahLst/>
            <a:cxnLst/>
            <a:rect l="l" t="t" r="r" b="b"/>
            <a:pathLst>
              <a:path w="347965" h="404023">
                <a:moveTo>
                  <a:pt x="0" y="0"/>
                </a:moveTo>
                <a:lnTo>
                  <a:pt x="347965" y="0"/>
                </a:lnTo>
                <a:lnTo>
                  <a:pt x="347965" y="404022"/>
                </a:lnTo>
                <a:lnTo>
                  <a:pt x="0" y="404022"/>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en-US"/>
          </a:p>
        </p:txBody>
      </p:sp>
      <p:sp>
        <p:nvSpPr>
          <p:cNvPr id="8" name="Freeform 8"/>
          <p:cNvSpPr/>
          <p:nvPr/>
        </p:nvSpPr>
        <p:spPr>
          <a:xfrm rot="6284488">
            <a:off x="-22418" y="-67962"/>
            <a:ext cx="345718" cy="401414"/>
          </a:xfrm>
          <a:custGeom>
            <a:avLst/>
            <a:gdLst/>
            <a:ahLst/>
            <a:cxnLst/>
            <a:rect l="l" t="t" r="r" b="b"/>
            <a:pathLst>
              <a:path w="345718" h="401414">
                <a:moveTo>
                  <a:pt x="0" y="0"/>
                </a:moveTo>
                <a:lnTo>
                  <a:pt x="345718" y="0"/>
                </a:lnTo>
                <a:lnTo>
                  <a:pt x="345718" y="401414"/>
                </a:lnTo>
                <a:lnTo>
                  <a:pt x="0" y="401414"/>
                </a:lnTo>
                <a:lnTo>
                  <a:pt x="0" y="0"/>
                </a:lnTo>
                <a:close/>
              </a:path>
            </a:pathLst>
          </a:custGeom>
          <a:blipFill>
            <a:blip r:embed="rId6">
              <a:extLst>
                <a:ext uri="{96DAC541-7B7A-43D3-8B79-37D633B846F1}">
                  <asvg:svgBlip xmlns:asvg="http://schemas.microsoft.com/office/drawing/2016/SVG/main" r:embed="rId7"/>
                </a:ext>
              </a:extLst>
            </a:blip>
            <a:stretch>
              <a:fillRect/>
            </a:stretch>
          </a:blipFill>
        </p:spPr>
        <p:txBody>
          <a:bodyPr/>
          <a:lstStyle/>
          <a:p>
            <a:endParaRPr lang="en-US"/>
          </a:p>
        </p:txBody>
      </p:sp>
      <p:sp>
        <p:nvSpPr>
          <p:cNvPr id="9" name="Freeform 9"/>
          <p:cNvSpPr/>
          <p:nvPr/>
        </p:nvSpPr>
        <p:spPr>
          <a:xfrm rot="-7538693">
            <a:off x="2316669" y="554378"/>
            <a:ext cx="333713" cy="387475"/>
          </a:xfrm>
          <a:custGeom>
            <a:avLst/>
            <a:gdLst/>
            <a:ahLst/>
            <a:cxnLst/>
            <a:rect l="l" t="t" r="r" b="b"/>
            <a:pathLst>
              <a:path w="333713" h="387475">
                <a:moveTo>
                  <a:pt x="0" y="0"/>
                </a:moveTo>
                <a:lnTo>
                  <a:pt x="333713" y="0"/>
                </a:lnTo>
                <a:lnTo>
                  <a:pt x="333713" y="387474"/>
                </a:lnTo>
                <a:lnTo>
                  <a:pt x="0" y="387474"/>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10" name="Freeform 10"/>
          <p:cNvSpPr/>
          <p:nvPr/>
        </p:nvSpPr>
        <p:spPr>
          <a:xfrm rot="-2700000">
            <a:off x="-96805" y="1060655"/>
            <a:ext cx="348983" cy="405205"/>
          </a:xfrm>
          <a:custGeom>
            <a:avLst/>
            <a:gdLst/>
            <a:ahLst/>
            <a:cxnLst/>
            <a:rect l="l" t="t" r="r" b="b"/>
            <a:pathLst>
              <a:path w="348983" h="405205">
                <a:moveTo>
                  <a:pt x="0" y="0"/>
                </a:moveTo>
                <a:lnTo>
                  <a:pt x="348983" y="0"/>
                </a:lnTo>
                <a:lnTo>
                  <a:pt x="348983" y="405205"/>
                </a:lnTo>
                <a:lnTo>
                  <a:pt x="0" y="405205"/>
                </a:lnTo>
                <a:lnTo>
                  <a:pt x="0" y="0"/>
                </a:lnTo>
                <a:close/>
              </a:path>
            </a:pathLst>
          </a:custGeom>
          <a:blipFill>
            <a:blip r:embed="rId8">
              <a:extLst>
                <a:ext uri="{96DAC541-7B7A-43D3-8B79-37D633B846F1}">
                  <asvg:svgBlip xmlns:asvg="http://schemas.microsoft.com/office/drawing/2016/SVG/main" r:embed="rId9"/>
                </a:ext>
              </a:extLst>
            </a:blip>
            <a:stretch>
              <a:fillRect/>
            </a:stretch>
          </a:blipFill>
        </p:spPr>
        <p:txBody>
          <a:bodyPr/>
          <a:lstStyle/>
          <a:p>
            <a:endParaRPr lang="en-US"/>
          </a:p>
        </p:txBody>
      </p:sp>
      <p:sp>
        <p:nvSpPr>
          <p:cNvPr id="11" name="Freeform 11"/>
          <p:cNvSpPr/>
          <p:nvPr/>
        </p:nvSpPr>
        <p:spPr>
          <a:xfrm rot="-2700000">
            <a:off x="1461924" y="1195887"/>
            <a:ext cx="335479" cy="389526"/>
          </a:xfrm>
          <a:custGeom>
            <a:avLst/>
            <a:gdLst/>
            <a:ahLst/>
            <a:cxnLst/>
            <a:rect l="l" t="t" r="r" b="b"/>
            <a:pathLst>
              <a:path w="335479" h="389526">
                <a:moveTo>
                  <a:pt x="0" y="0"/>
                </a:moveTo>
                <a:lnTo>
                  <a:pt x="335479" y="0"/>
                </a:lnTo>
                <a:lnTo>
                  <a:pt x="335479" y="389526"/>
                </a:lnTo>
                <a:lnTo>
                  <a:pt x="0" y="389526"/>
                </a:lnTo>
                <a:lnTo>
                  <a:pt x="0" y="0"/>
                </a:lnTo>
                <a:close/>
              </a:path>
            </a:pathLst>
          </a:custGeom>
          <a:blipFill>
            <a:blip r:embed="rId10">
              <a:extLst>
                <a:ext uri="{96DAC541-7B7A-43D3-8B79-37D633B846F1}">
                  <asvg:svgBlip xmlns:asvg="http://schemas.microsoft.com/office/drawing/2016/SVG/main" r:embed="rId11"/>
                </a:ext>
              </a:extLst>
            </a:blip>
            <a:stretch>
              <a:fillRect/>
            </a:stretch>
          </a:blipFill>
        </p:spPr>
        <p:txBody>
          <a:bodyPr/>
          <a:lstStyle/>
          <a:p>
            <a:endParaRPr lang="en-US"/>
          </a:p>
        </p:txBody>
      </p:sp>
      <p:sp>
        <p:nvSpPr>
          <p:cNvPr id="12" name="Freeform 12"/>
          <p:cNvSpPr/>
          <p:nvPr/>
        </p:nvSpPr>
        <p:spPr>
          <a:xfrm rot="6187151">
            <a:off x="1765590" y="-148036"/>
            <a:ext cx="350338" cy="406779"/>
          </a:xfrm>
          <a:custGeom>
            <a:avLst/>
            <a:gdLst/>
            <a:ahLst/>
            <a:cxnLst/>
            <a:rect l="l" t="t" r="r" b="b"/>
            <a:pathLst>
              <a:path w="350338" h="406779">
                <a:moveTo>
                  <a:pt x="0" y="0"/>
                </a:moveTo>
                <a:lnTo>
                  <a:pt x="350338" y="0"/>
                </a:lnTo>
                <a:lnTo>
                  <a:pt x="350338" y="406779"/>
                </a:lnTo>
                <a:lnTo>
                  <a:pt x="0" y="406779"/>
                </a:lnTo>
                <a:lnTo>
                  <a:pt x="0" y="0"/>
                </a:lnTo>
                <a:close/>
              </a:path>
            </a:pathLst>
          </a:custGeom>
          <a:blipFill>
            <a:blip r:embed="rId8">
              <a:extLst>
                <a:ext uri="{96DAC541-7B7A-43D3-8B79-37D633B846F1}">
                  <asvg:svgBlip xmlns:asvg="http://schemas.microsoft.com/office/drawing/2016/SVG/main" r:embed="rId9"/>
                </a:ext>
              </a:extLst>
            </a:blip>
            <a:stretch>
              <a:fillRect/>
            </a:stretch>
          </a:blipFill>
        </p:spPr>
        <p:txBody>
          <a:bodyPr/>
          <a:lstStyle/>
          <a:p>
            <a:endParaRPr lang="en-US"/>
          </a:p>
        </p:txBody>
      </p:sp>
      <p:sp>
        <p:nvSpPr>
          <p:cNvPr id="13" name="Freeform 13"/>
          <p:cNvSpPr/>
          <p:nvPr/>
        </p:nvSpPr>
        <p:spPr>
          <a:xfrm rot="-2700000">
            <a:off x="2291818" y="11665"/>
            <a:ext cx="242444" cy="227898"/>
          </a:xfrm>
          <a:custGeom>
            <a:avLst/>
            <a:gdLst/>
            <a:ahLst/>
            <a:cxnLst/>
            <a:rect l="l" t="t" r="r" b="b"/>
            <a:pathLst>
              <a:path w="242444" h="227898">
                <a:moveTo>
                  <a:pt x="0" y="0"/>
                </a:moveTo>
                <a:lnTo>
                  <a:pt x="242445" y="0"/>
                </a:lnTo>
                <a:lnTo>
                  <a:pt x="242445" y="227898"/>
                </a:lnTo>
                <a:lnTo>
                  <a:pt x="0" y="227898"/>
                </a:lnTo>
                <a:lnTo>
                  <a:pt x="0" y="0"/>
                </a:lnTo>
                <a:close/>
              </a:path>
            </a:pathLst>
          </a:custGeom>
          <a:blipFill>
            <a:blip r:embed="rId12">
              <a:extLst>
                <a:ext uri="{96DAC541-7B7A-43D3-8B79-37D633B846F1}">
                  <asvg:svgBlip xmlns:asvg="http://schemas.microsoft.com/office/drawing/2016/SVG/main" r:embed="rId13"/>
                </a:ext>
              </a:extLst>
            </a:blip>
            <a:stretch>
              <a:fillRect/>
            </a:stretch>
          </a:blipFill>
        </p:spPr>
        <p:txBody>
          <a:bodyPr/>
          <a:lstStyle/>
          <a:p>
            <a:endParaRPr lang="en-US"/>
          </a:p>
        </p:txBody>
      </p:sp>
      <p:sp>
        <p:nvSpPr>
          <p:cNvPr id="14" name="Freeform 14"/>
          <p:cNvSpPr/>
          <p:nvPr/>
        </p:nvSpPr>
        <p:spPr>
          <a:xfrm rot="2700000" flipH="1">
            <a:off x="-122422" y="580248"/>
            <a:ext cx="244844" cy="230153"/>
          </a:xfrm>
          <a:custGeom>
            <a:avLst/>
            <a:gdLst/>
            <a:ahLst/>
            <a:cxnLst/>
            <a:rect l="l" t="t" r="r" b="b"/>
            <a:pathLst>
              <a:path w="244844" h="230153">
                <a:moveTo>
                  <a:pt x="244844" y="0"/>
                </a:moveTo>
                <a:lnTo>
                  <a:pt x="0" y="0"/>
                </a:lnTo>
                <a:lnTo>
                  <a:pt x="0" y="230154"/>
                </a:lnTo>
                <a:lnTo>
                  <a:pt x="244844" y="230154"/>
                </a:lnTo>
                <a:lnTo>
                  <a:pt x="244844" y="0"/>
                </a:lnTo>
                <a:close/>
              </a:path>
            </a:pathLst>
          </a:custGeom>
          <a:blipFill>
            <a:blip r:embed="rId14">
              <a:extLst>
                <a:ext uri="{96DAC541-7B7A-43D3-8B79-37D633B846F1}">
                  <asvg:svgBlip xmlns:asvg="http://schemas.microsoft.com/office/drawing/2016/SVG/main" r:embed="rId15"/>
                </a:ext>
              </a:extLst>
            </a:blip>
            <a:stretch>
              <a:fillRect/>
            </a:stretch>
          </a:blipFill>
        </p:spPr>
        <p:txBody>
          <a:bodyPr/>
          <a:lstStyle/>
          <a:p>
            <a:endParaRPr lang="en-US"/>
          </a:p>
        </p:txBody>
      </p:sp>
      <p:sp>
        <p:nvSpPr>
          <p:cNvPr id="15" name="Freeform 15"/>
          <p:cNvSpPr/>
          <p:nvPr/>
        </p:nvSpPr>
        <p:spPr>
          <a:xfrm rot="-2895308">
            <a:off x="2268984" y="1133937"/>
            <a:ext cx="339705" cy="394432"/>
          </a:xfrm>
          <a:custGeom>
            <a:avLst/>
            <a:gdLst/>
            <a:ahLst/>
            <a:cxnLst/>
            <a:rect l="l" t="t" r="r" b="b"/>
            <a:pathLst>
              <a:path w="339705" h="394432">
                <a:moveTo>
                  <a:pt x="0" y="0"/>
                </a:moveTo>
                <a:lnTo>
                  <a:pt x="339705" y="0"/>
                </a:lnTo>
                <a:lnTo>
                  <a:pt x="339705" y="394433"/>
                </a:lnTo>
                <a:lnTo>
                  <a:pt x="0" y="394433"/>
                </a:lnTo>
                <a:lnTo>
                  <a:pt x="0" y="0"/>
                </a:lnTo>
                <a:close/>
              </a:path>
            </a:pathLst>
          </a:custGeom>
          <a:blipFill>
            <a:blip r:embed="rId6">
              <a:extLst>
                <a:ext uri="{96DAC541-7B7A-43D3-8B79-37D633B846F1}">
                  <asvg:svgBlip xmlns:asvg="http://schemas.microsoft.com/office/drawing/2016/SVG/main" r:embed="rId7"/>
                </a:ext>
              </a:extLst>
            </a:blip>
            <a:stretch>
              <a:fillRect/>
            </a:stretch>
          </a:blipFill>
        </p:spPr>
        <p:txBody>
          <a:bodyPr/>
          <a:lstStyle/>
          <a:p>
            <a:endParaRPr lang="en-US"/>
          </a:p>
        </p:txBody>
      </p:sp>
      <p:sp>
        <p:nvSpPr>
          <p:cNvPr id="16" name="TextBox 16"/>
          <p:cNvSpPr txBox="1"/>
          <p:nvPr/>
        </p:nvSpPr>
        <p:spPr>
          <a:xfrm>
            <a:off x="882947" y="357483"/>
            <a:ext cx="1436219" cy="858922"/>
          </a:xfrm>
          <a:prstGeom prst="rect">
            <a:avLst/>
          </a:prstGeom>
        </p:spPr>
        <p:txBody>
          <a:bodyPr lIns="0" tIns="0" rIns="0" bIns="0" rtlCol="0" anchor="t">
            <a:spAutoFit/>
          </a:bodyPr>
          <a:lstStyle/>
          <a:p>
            <a:pPr marL="122662" lvl="1" indent="-61331" algn="l">
              <a:lnSpc>
                <a:spcPts val="886"/>
              </a:lnSpc>
              <a:buFont typeface="Arial"/>
              <a:buChar char="•"/>
            </a:pPr>
            <a:r>
              <a:rPr lang="en-US" sz="568" b="1">
                <a:solidFill>
                  <a:srgbClr val="001A31"/>
                </a:solidFill>
                <a:latin typeface="Now Bold"/>
                <a:ea typeface="Now Bold"/>
                <a:cs typeface="Now Bold"/>
                <a:sym typeface="Now Bold"/>
              </a:rPr>
              <a:t>Employee Betterment Program</a:t>
            </a:r>
          </a:p>
          <a:p>
            <a:pPr marL="122662" lvl="1" indent="-61331" algn="l">
              <a:lnSpc>
                <a:spcPts val="886"/>
              </a:lnSpc>
              <a:buFont typeface="Arial"/>
              <a:buChar char="•"/>
            </a:pPr>
            <a:r>
              <a:rPr lang="en-US" sz="568" b="1">
                <a:solidFill>
                  <a:srgbClr val="001A31"/>
                </a:solidFill>
                <a:latin typeface="Now Bold"/>
                <a:ea typeface="Now Bold"/>
                <a:cs typeface="Now Bold"/>
                <a:sym typeface="Now Bold"/>
              </a:rPr>
              <a:t>TAMUS Doctoral Tuition Program</a:t>
            </a:r>
          </a:p>
          <a:p>
            <a:pPr marL="122662" lvl="1" indent="-61331" algn="l">
              <a:lnSpc>
                <a:spcPts val="886"/>
              </a:lnSpc>
              <a:buFont typeface="Arial"/>
              <a:buChar char="•"/>
            </a:pPr>
            <a:r>
              <a:rPr lang="en-US" sz="568" b="1">
                <a:solidFill>
                  <a:srgbClr val="001A31"/>
                </a:solidFill>
                <a:latin typeface="Now Bold"/>
                <a:ea typeface="Now Bold"/>
                <a:cs typeface="Now Bold"/>
                <a:sym typeface="Now Bold"/>
              </a:rPr>
              <a:t>Employee Assistance Program (EAP)</a:t>
            </a:r>
          </a:p>
          <a:p>
            <a:pPr marL="122662" lvl="1" indent="-61331" algn="l">
              <a:lnSpc>
                <a:spcPts val="886"/>
              </a:lnSpc>
              <a:buFont typeface="Arial"/>
              <a:buChar char="•"/>
            </a:pPr>
            <a:r>
              <a:rPr lang="en-US" sz="568" b="1">
                <a:solidFill>
                  <a:srgbClr val="001A31"/>
                </a:solidFill>
                <a:latin typeface="Now Bold"/>
                <a:ea typeface="Now Bold"/>
                <a:cs typeface="Now Bold"/>
                <a:sym typeface="Now Bold"/>
              </a:rPr>
              <a:t>Retirement and Financial Programs</a:t>
            </a:r>
          </a:p>
          <a:p>
            <a:pPr marL="122662" lvl="1" indent="-61331" algn="l">
              <a:lnSpc>
                <a:spcPts val="886"/>
              </a:lnSpc>
              <a:buFont typeface="Arial"/>
              <a:buChar char="•"/>
            </a:pPr>
            <a:r>
              <a:rPr lang="en-US" sz="568" b="1">
                <a:solidFill>
                  <a:srgbClr val="001A31"/>
                </a:solidFill>
                <a:latin typeface="Now Bold"/>
                <a:ea typeface="Now Bold"/>
                <a:cs typeface="Now Bold"/>
                <a:sym typeface="Now Bold"/>
              </a:rPr>
              <a:t>Wellness Benefits</a:t>
            </a:r>
          </a:p>
          <a:p>
            <a:pPr marL="245324" lvl="2" indent="-81775" algn="l">
              <a:lnSpc>
                <a:spcPts val="886"/>
              </a:lnSpc>
              <a:buFont typeface="Arial"/>
              <a:buChar char="⚬"/>
            </a:pPr>
            <a:r>
              <a:rPr lang="en-US" sz="568" b="1">
                <a:solidFill>
                  <a:srgbClr val="001A31"/>
                </a:solidFill>
                <a:latin typeface="Now Bold"/>
                <a:ea typeface="Now Bold"/>
                <a:cs typeface="Now Bold"/>
                <a:sym typeface="Now Bold"/>
              </a:rPr>
              <a:t>Free Fridays </a:t>
            </a:r>
          </a:p>
          <a:p>
            <a:pPr marL="245324" lvl="2" indent="-81775" algn="l">
              <a:lnSpc>
                <a:spcPts val="886"/>
              </a:lnSpc>
              <a:buFont typeface="Arial"/>
              <a:buChar char="⚬"/>
            </a:pPr>
            <a:r>
              <a:rPr lang="en-US" sz="568" b="1">
                <a:solidFill>
                  <a:srgbClr val="001A31"/>
                </a:solidFill>
                <a:latin typeface="Now Bold"/>
                <a:ea typeface="Now Bold"/>
                <a:cs typeface="Now Bold"/>
                <a:sym typeface="Now Bold"/>
              </a:rPr>
              <a:t>Islander Health Initiative</a:t>
            </a:r>
          </a:p>
          <a:p>
            <a:pPr marL="245324" lvl="2" indent="-81775" algn="l">
              <a:lnSpc>
                <a:spcPts val="886"/>
              </a:lnSpc>
              <a:buFont typeface="Arial"/>
              <a:buChar char="⚬"/>
            </a:pPr>
            <a:r>
              <a:rPr lang="en-US" sz="568" b="1">
                <a:solidFill>
                  <a:srgbClr val="001A31"/>
                </a:solidFill>
                <a:latin typeface="Now Bold"/>
                <a:ea typeface="Now Bold"/>
                <a:cs typeface="Now Bold"/>
                <a:sym typeface="Now Bold"/>
              </a:rPr>
              <a:t>Insurance Wellness Programs</a:t>
            </a:r>
          </a:p>
        </p:txBody>
      </p:sp>
      <p:sp>
        <p:nvSpPr>
          <p:cNvPr id="17" name="Freeform 17"/>
          <p:cNvSpPr/>
          <p:nvPr/>
        </p:nvSpPr>
        <p:spPr>
          <a:xfrm>
            <a:off x="209131" y="473094"/>
            <a:ext cx="673816" cy="631488"/>
          </a:xfrm>
          <a:custGeom>
            <a:avLst/>
            <a:gdLst/>
            <a:ahLst/>
            <a:cxnLst/>
            <a:rect l="l" t="t" r="r" b="b"/>
            <a:pathLst>
              <a:path w="673816" h="631488">
                <a:moveTo>
                  <a:pt x="0" y="0"/>
                </a:moveTo>
                <a:lnTo>
                  <a:pt x="673816" y="0"/>
                </a:lnTo>
                <a:lnTo>
                  <a:pt x="673816" y="631488"/>
                </a:lnTo>
                <a:lnTo>
                  <a:pt x="0" y="631488"/>
                </a:lnTo>
                <a:lnTo>
                  <a:pt x="0" y="0"/>
                </a:lnTo>
                <a:close/>
              </a:path>
            </a:pathLst>
          </a:custGeom>
          <a:blipFill>
            <a:blip r:embed="rId16"/>
            <a:stretch>
              <a:fillRect l="-64937" r="-36606"/>
            </a:stretch>
          </a:blipFill>
        </p:spPr>
        <p:txBody>
          <a:bodyPr/>
          <a:lstStyle/>
          <a:p>
            <a:endParaRPr lang="en-US"/>
          </a:p>
        </p:txBody>
      </p:sp>
      <p:sp>
        <p:nvSpPr>
          <p:cNvPr id="18" name="TextBox 18"/>
          <p:cNvSpPr txBox="1"/>
          <p:nvPr/>
        </p:nvSpPr>
        <p:spPr>
          <a:xfrm>
            <a:off x="179000" y="196651"/>
            <a:ext cx="2130516" cy="131449"/>
          </a:xfrm>
          <a:prstGeom prst="rect">
            <a:avLst/>
          </a:prstGeom>
        </p:spPr>
        <p:txBody>
          <a:bodyPr lIns="0" tIns="0" rIns="0" bIns="0" rtlCol="0" anchor="t">
            <a:spAutoFit/>
          </a:bodyPr>
          <a:lstStyle/>
          <a:p>
            <a:pPr marL="0" lvl="0" indent="0" algn="ctr">
              <a:lnSpc>
                <a:spcPts val="1000"/>
              </a:lnSpc>
            </a:pPr>
            <a:r>
              <a:rPr lang="en-US" sz="800" b="1">
                <a:solidFill>
                  <a:srgbClr val="001A31"/>
                </a:solidFill>
                <a:latin typeface="Now Heavy"/>
                <a:ea typeface="Now Heavy"/>
                <a:cs typeface="Now Heavy"/>
                <a:sym typeface="Now Heavy"/>
              </a:rPr>
              <a:t>Know Your Benefits... And Use Them...</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5AC9E5"/>
        </a:solidFill>
        <a:effectLst/>
      </p:bgPr>
    </p:bg>
    <p:spTree>
      <p:nvGrpSpPr>
        <p:cNvPr id="1" name=""/>
        <p:cNvGrpSpPr/>
        <p:nvPr/>
      </p:nvGrpSpPr>
      <p:grpSpPr>
        <a:xfrm>
          <a:off x="0" y="0"/>
          <a:ext cx="0" cy="0"/>
          <a:chOff x="0" y="0"/>
          <a:chExt cx="0" cy="0"/>
        </a:xfrm>
      </p:grpSpPr>
      <p:sp>
        <p:nvSpPr>
          <p:cNvPr id="2" name="AutoShape 2"/>
          <p:cNvSpPr/>
          <p:nvPr/>
        </p:nvSpPr>
        <p:spPr>
          <a:xfrm>
            <a:off x="139065" y="139065"/>
            <a:ext cx="2217420" cy="1112520"/>
          </a:xfrm>
          <a:prstGeom prst="rect">
            <a:avLst/>
          </a:prstGeom>
          <a:solidFill>
            <a:srgbClr val="FFFFFF"/>
          </a:solidFill>
        </p:spPr>
        <p:txBody>
          <a:bodyPr/>
          <a:lstStyle/>
          <a:p>
            <a:endParaRPr lang="en-US"/>
          </a:p>
        </p:txBody>
      </p:sp>
      <p:grpSp>
        <p:nvGrpSpPr>
          <p:cNvPr id="3" name="Group 3"/>
          <p:cNvGrpSpPr/>
          <p:nvPr/>
        </p:nvGrpSpPr>
        <p:grpSpPr>
          <a:xfrm>
            <a:off x="139065" y="139065"/>
            <a:ext cx="2217420" cy="256145"/>
            <a:chOff x="0" y="0"/>
            <a:chExt cx="3760139" cy="434353"/>
          </a:xfrm>
        </p:grpSpPr>
        <p:sp>
          <p:nvSpPr>
            <p:cNvPr id="4" name="Freeform 4"/>
            <p:cNvSpPr/>
            <p:nvPr/>
          </p:nvSpPr>
          <p:spPr>
            <a:xfrm>
              <a:off x="0" y="0"/>
              <a:ext cx="3760139" cy="434353"/>
            </a:xfrm>
            <a:custGeom>
              <a:avLst/>
              <a:gdLst/>
              <a:ahLst/>
              <a:cxnLst/>
              <a:rect l="l" t="t" r="r" b="b"/>
              <a:pathLst>
                <a:path w="3760139" h="434353">
                  <a:moveTo>
                    <a:pt x="0" y="0"/>
                  </a:moveTo>
                  <a:lnTo>
                    <a:pt x="3760139" y="0"/>
                  </a:lnTo>
                  <a:lnTo>
                    <a:pt x="3760139" y="434353"/>
                  </a:lnTo>
                  <a:lnTo>
                    <a:pt x="0" y="434353"/>
                  </a:lnTo>
                  <a:close/>
                </a:path>
              </a:pathLst>
            </a:custGeom>
            <a:solidFill>
              <a:srgbClr val="FF738E">
                <a:alpha val="73725"/>
              </a:srgbClr>
            </a:solidFill>
          </p:spPr>
          <p:txBody>
            <a:bodyPr/>
            <a:lstStyle/>
            <a:p>
              <a:endParaRPr lang="en-US"/>
            </a:p>
          </p:txBody>
        </p:sp>
        <p:sp>
          <p:nvSpPr>
            <p:cNvPr id="5" name="TextBox 5"/>
            <p:cNvSpPr txBox="1"/>
            <p:nvPr/>
          </p:nvSpPr>
          <p:spPr>
            <a:xfrm>
              <a:off x="0" y="-19050"/>
              <a:ext cx="3760139" cy="453403"/>
            </a:xfrm>
            <a:prstGeom prst="rect">
              <a:avLst/>
            </a:prstGeom>
          </p:spPr>
          <p:txBody>
            <a:bodyPr lIns="7890" tIns="7890" rIns="7890" bIns="7890" rtlCol="0" anchor="ctr"/>
            <a:lstStyle/>
            <a:p>
              <a:pPr marL="0" lvl="0" indent="0" algn="ctr">
                <a:lnSpc>
                  <a:spcPts val="1530"/>
                </a:lnSpc>
                <a:spcBef>
                  <a:spcPct val="0"/>
                </a:spcBef>
              </a:pPr>
              <a:endParaRPr/>
            </a:p>
          </p:txBody>
        </p:sp>
      </p:grpSp>
      <p:sp>
        <p:nvSpPr>
          <p:cNvPr id="6" name="Freeform 6"/>
          <p:cNvSpPr/>
          <p:nvPr/>
        </p:nvSpPr>
        <p:spPr>
          <a:xfrm rot="-3780990">
            <a:off x="1170908" y="-119387"/>
            <a:ext cx="345718" cy="401414"/>
          </a:xfrm>
          <a:custGeom>
            <a:avLst/>
            <a:gdLst/>
            <a:ahLst/>
            <a:cxnLst/>
            <a:rect l="l" t="t" r="r" b="b"/>
            <a:pathLst>
              <a:path w="345718" h="401414">
                <a:moveTo>
                  <a:pt x="0" y="0"/>
                </a:moveTo>
                <a:lnTo>
                  <a:pt x="345718" y="0"/>
                </a:lnTo>
                <a:lnTo>
                  <a:pt x="345718" y="401414"/>
                </a:lnTo>
                <a:lnTo>
                  <a:pt x="0" y="401414"/>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7" name="Freeform 7"/>
          <p:cNvSpPr/>
          <p:nvPr/>
        </p:nvSpPr>
        <p:spPr>
          <a:xfrm rot="6701426">
            <a:off x="660485" y="1114661"/>
            <a:ext cx="347965" cy="404023"/>
          </a:xfrm>
          <a:custGeom>
            <a:avLst/>
            <a:gdLst/>
            <a:ahLst/>
            <a:cxnLst/>
            <a:rect l="l" t="t" r="r" b="b"/>
            <a:pathLst>
              <a:path w="347965" h="404023">
                <a:moveTo>
                  <a:pt x="0" y="0"/>
                </a:moveTo>
                <a:lnTo>
                  <a:pt x="347965" y="0"/>
                </a:lnTo>
                <a:lnTo>
                  <a:pt x="347965" y="404022"/>
                </a:lnTo>
                <a:lnTo>
                  <a:pt x="0" y="404022"/>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en-US"/>
          </a:p>
        </p:txBody>
      </p:sp>
      <p:sp>
        <p:nvSpPr>
          <p:cNvPr id="8" name="Freeform 8"/>
          <p:cNvSpPr/>
          <p:nvPr/>
        </p:nvSpPr>
        <p:spPr>
          <a:xfrm rot="7895916">
            <a:off x="590448" y="-145353"/>
            <a:ext cx="345718" cy="401414"/>
          </a:xfrm>
          <a:custGeom>
            <a:avLst/>
            <a:gdLst/>
            <a:ahLst/>
            <a:cxnLst/>
            <a:rect l="l" t="t" r="r" b="b"/>
            <a:pathLst>
              <a:path w="345718" h="401414">
                <a:moveTo>
                  <a:pt x="0" y="0"/>
                </a:moveTo>
                <a:lnTo>
                  <a:pt x="345718" y="0"/>
                </a:lnTo>
                <a:lnTo>
                  <a:pt x="345718" y="401414"/>
                </a:lnTo>
                <a:lnTo>
                  <a:pt x="0" y="401414"/>
                </a:lnTo>
                <a:lnTo>
                  <a:pt x="0" y="0"/>
                </a:lnTo>
                <a:close/>
              </a:path>
            </a:pathLst>
          </a:custGeom>
          <a:blipFill>
            <a:blip r:embed="rId6">
              <a:extLst>
                <a:ext uri="{96DAC541-7B7A-43D3-8B79-37D633B846F1}">
                  <asvg:svgBlip xmlns:asvg="http://schemas.microsoft.com/office/drawing/2016/SVG/main" r:embed="rId7"/>
                </a:ext>
              </a:extLst>
            </a:blip>
            <a:stretch>
              <a:fillRect/>
            </a:stretch>
          </a:blipFill>
        </p:spPr>
        <p:txBody>
          <a:bodyPr/>
          <a:lstStyle/>
          <a:p>
            <a:endParaRPr lang="en-US"/>
          </a:p>
        </p:txBody>
      </p:sp>
      <p:sp>
        <p:nvSpPr>
          <p:cNvPr id="9" name="Freeform 9"/>
          <p:cNvSpPr/>
          <p:nvPr/>
        </p:nvSpPr>
        <p:spPr>
          <a:xfrm rot="6284488">
            <a:off x="-22418" y="-67962"/>
            <a:ext cx="345718" cy="401414"/>
          </a:xfrm>
          <a:custGeom>
            <a:avLst/>
            <a:gdLst/>
            <a:ahLst/>
            <a:cxnLst/>
            <a:rect l="l" t="t" r="r" b="b"/>
            <a:pathLst>
              <a:path w="345718" h="401414">
                <a:moveTo>
                  <a:pt x="0" y="0"/>
                </a:moveTo>
                <a:lnTo>
                  <a:pt x="345718" y="0"/>
                </a:lnTo>
                <a:lnTo>
                  <a:pt x="345718" y="401414"/>
                </a:lnTo>
                <a:lnTo>
                  <a:pt x="0" y="401414"/>
                </a:lnTo>
                <a:lnTo>
                  <a:pt x="0" y="0"/>
                </a:lnTo>
                <a:close/>
              </a:path>
            </a:pathLst>
          </a:custGeom>
          <a:blipFill>
            <a:blip r:embed="rId8">
              <a:extLst>
                <a:ext uri="{96DAC541-7B7A-43D3-8B79-37D633B846F1}">
                  <asvg:svgBlip xmlns:asvg="http://schemas.microsoft.com/office/drawing/2016/SVG/main" r:embed="rId9"/>
                </a:ext>
              </a:extLst>
            </a:blip>
            <a:stretch>
              <a:fillRect/>
            </a:stretch>
          </a:blipFill>
        </p:spPr>
        <p:txBody>
          <a:bodyPr/>
          <a:lstStyle/>
          <a:p>
            <a:endParaRPr lang="en-US"/>
          </a:p>
        </p:txBody>
      </p:sp>
      <p:sp>
        <p:nvSpPr>
          <p:cNvPr id="10" name="Freeform 10"/>
          <p:cNvSpPr/>
          <p:nvPr/>
        </p:nvSpPr>
        <p:spPr>
          <a:xfrm rot="-7538693">
            <a:off x="2246184" y="551753"/>
            <a:ext cx="333713" cy="387475"/>
          </a:xfrm>
          <a:custGeom>
            <a:avLst/>
            <a:gdLst/>
            <a:ahLst/>
            <a:cxnLst/>
            <a:rect l="l" t="t" r="r" b="b"/>
            <a:pathLst>
              <a:path w="333713" h="387475">
                <a:moveTo>
                  <a:pt x="0" y="0"/>
                </a:moveTo>
                <a:lnTo>
                  <a:pt x="333713" y="0"/>
                </a:lnTo>
                <a:lnTo>
                  <a:pt x="333713" y="387475"/>
                </a:lnTo>
                <a:lnTo>
                  <a:pt x="0" y="38747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11" name="Freeform 11"/>
          <p:cNvSpPr/>
          <p:nvPr/>
        </p:nvSpPr>
        <p:spPr>
          <a:xfrm rot="-2700000">
            <a:off x="4509" y="1046814"/>
            <a:ext cx="348983" cy="405205"/>
          </a:xfrm>
          <a:custGeom>
            <a:avLst/>
            <a:gdLst/>
            <a:ahLst/>
            <a:cxnLst/>
            <a:rect l="l" t="t" r="r" b="b"/>
            <a:pathLst>
              <a:path w="348983" h="405205">
                <a:moveTo>
                  <a:pt x="0" y="0"/>
                </a:moveTo>
                <a:lnTo>
                  <a:pt x="348983" y="0"/>
                </a:lnTo>
                <a:lnTo>
                  <a:pt x="348983" y="405205"/>
                </a:lnTo>
                <a:lnTo>
                  <a:pt x="0" y="405205"/>
                </a:lnTo>
                <a:lnTo>
                  <a:pt x="0" y="0"/>
                </a:lnTo>
                <a:close/>
              </a:path>
            </a:pathLst>
          </a:custGeom>
          <a:blipFill>
            <a:blip r:embed="rId10">
              <a:extLst>
                <a:ext uri="{96DAC541-7B7A-43D3-8B79-37D633B846F1}">
                  <asvg:svgBlip xmlns:asvg="http://schemas.microsoft.com/office/drawing/2016/SVG/main" r:embed="rId11"/>
                </a:ext>
              </a:extLst>
            </a:blip>
            <a:stretch>
              <a:fillRect/>
            </a:stretch>
          </a:blipFill>
        </p:spPr>
        <p:txBody>
          <a:bodyPr/>
          <a:lstStyle/>
          <a:p>
            <a:endParaRPr lang="en-US"/>
          </a:p>
        </p:txBody>
      </p:sp>
      <p:sp>
        <p:nvSpPr>
          <p:cNvPr id="12" name="Freeform 12"/>
          <p:cNvSpPr/>
          <p:nvPr/>
        </p:nvSpPr>
        <p:spPr>
          <a:xfrm rot="-2700000">
            <a:off x="1408584" y="1141912"/>
            <a:ext cx="335479" cy="389526"/>
          </a:xfrm>
          <a:custGeom>
            <a:avLst/>
            <a:gdLst/>
            <a:ahLst/>
            <a:cxnLst/>
            <a:rect l="l" t="t" r="r" b="b"/>
            <a:pathLst>
              <a:path w="335479" h="389526">
                <a:moveTo>
                  <a:pt x="0" y="0"/>
                </a:moveTo>
                <a:lnTo>
                  <a:pt x="335479" y="0"/>
                </a:lnTo>
                <a:lnTo>
                  <a:pt x="335479" y="389526"/>
                </a:lnTo>
                <a:lnTo>
                  <a:pt x="0" y="389526"/>
                </a:lnTo>
                <a:lnTo>
                  <a:pt x="0" y="0"/>
                </a:lnTo>
                <a:close/>
              </a:path>
            </a:pathLst>
          </a:custGeom>
          <a:blipFill>
            <a:blip r:embed="rId6">
              <a:extLst>
                <a:ext uri="{96DAC541-7B7A-43D3-8B79-37D633B846F1}">
                  <asvg:svgBlip xmlns:asvg="http://schemas.microsoft.com/office/drawing/2016/SVG/main" r:embed="rId7"/>
                </a:ext>
              </a:extLst>
            </a:blip>
            <a:stretch>
              <a:fillRect/>
            </a:stretch>
          </a:blipFill>
        </p:spPr>
        <p:txBody>
          <a:bodyPr/>
          <a:lstStyle/>
          <a:p>
            <a:endParaRPr lang="en-US"/>
          </a:p>
        </p:txBody>
      </p:sp>
      <p:sp>
        <p:nvSpPr>
          <p:cNvPr id="13" name="Freeform 13"/>
          <p:cNvSpPr/>
          <p:nvPr/>
        </p:nvSpPr>
        <p:spPr>
          <a:xfrm rot="6187151">
            <a:off x="1765590" y="-148036"/>
            <a:ext cx="350338" cy="406779"/>
          </a:xfrm>
          <a:custGeom>
            <a:avLst/>
            <a:gdLst/>
            <a:ahLst/>
            <a:cxnLst/>
            <a:rect l="l" t="t" r="r" b="b"/>
            <a:pathLst>
              <a:path w="350338" h="406779">
                <a:moveTo>
                  <a:pt x="0" y="0"/>
                </a:moveTo>
                <a:lnTo>
                  <a:pt x="350338" y="0"/>
                </a:lnTo>
                <a:lnTo>
                  <a:pt x="350338" y="406779"/>
                </a:lnTo>
                <a:lnTo>
                  <a:pt x="0" y="406779"/>
                </a:lnTo>
                <a:lnTo>
                  <a:pt x="0" y="0"/>
                </a:lnTo>
                <a:close/>
              </a:path>
            </a:pathLst>
          </a:custGeom>
          <a:blipFill>
            <a:blip r:embed="rId10">
              <a:extLst>
                <a:ext uri="{96DAC541-7B7A-43D3-8B79-37D633B846F1}">
                  <asvg:svgBlip xmlns:asvg="http://schemas.microsoft.com/office/drawing/2016/SVG/main" r:embed="rId11"/>
                </a:ext>
              </a:extLst>
            </a:blip>
            <a:stretch>
              <a:fillRect/>
            </a:stretch>
          </a:blipFill>
        </p:spPr>
        <p:txBody>
          <a:bodyPr/>
          <a:lstStyle/>
          <a:p>
            <a:endParaRPr lang="en-US"/>
          </a:p>
        </p:txBody>
      </p:sp>
      <p:sp>
        <p:nvSpPr>
          <p:cNvPr id="14" name="Freeform 14"/>
          <p:cNvSpPr/>
          <p:nvPr/>
        </p:nvSpPr>
        <p:spPr>
          <a:xfrm rot="-2700000">
            <a:off x="2291818" y="11665"/>
            <a:ext cx="242444" cy="227898"/>
          </a:xfrm>
          <a:custGeom>
            <a:avLst/>
            <a:gdLst/>
            <a:ahLst/>
            <a:cxnLst/>
            <a:rect l="l" t="t" r="r" b="b"/>
            <a:pathLst>
              <a:path w="242444" h="227898">
                <a:moveTo>
                  <a:pt x="0" y="0"/>
                </a:moveTo>
                <a:lnTo>
                  <a:pt x="242445" y="0"/>
                </a:lnTo>
                <a:lnTo>
                  <a:pt x="242445" y="227898"/>
                </a:lnTo>
                <a:lnTo>
                  <a:pt x="0" y="227898"/>
                </a:lnTo>
                <a:lnTo>
                  <a:pt x="0" y="0"/>
                </a:lnTo>
                <a:close/>
              </a:path>
            </a:pathLst>
          </a:custGeom>
          <a:blipFill>
            <a:blip r:embed="rId12">
              <a:extLst>
                <a:ext uri="{96DAC541-7B7A-43D3-8B79-37D633B846F1}">
                  <asvg:svgBlip xmlns:asvg="http://schemas.microsoft.com/office/drawing/2016/SVG/main" r:embed="rId13"/>
                </a:ext>
              </a:extLst>
            </a:blip>
            <a:stretch>
              <a:fillRect/>
            </a:stretch>
          </a:blipFill>
        </p:spPr>
        <p:txBody>
          <a:bodyPr/>
          <a:lstStyle/>
          <a:p>
            <a:endParaRPr lang="en-US"/>
          </a:p>
        </p:txBody>
      </p:sp>
      <p:sp>
        <p:nvSpPr>
          <p:cNvPr id="15" name="Freeform 15"/>
          <p:cNvSpPr/>
          <p:nvPr/>
        </p:nvSpPr>
        <p:spPr>
          <a:xfrm rot="2700000" flipH="1">
            <a:off x="-18115" y="580248"/>
            <a:ext cx="244844" cy="230153"/>
          </a:xfrm>
          <a:custGeom>
            <a:avLst/>
            <a:gdLst/>
            <a:ahLst/>
            <a:cxnLst/>
            <a:rect l="l" t="t" r="r" b="b"/>
            <a:pathLst>
              <a:path w="244844" h="230153">
                <a:moveTo>
                  <a:pt x="244844" y="0"/>
                </a:moveTo>
                <a:lnTo>
                  <a:pt x="0" y="0"/>
                </a:lnTo>
                <a:lnTo>
                  <a:pt x="0" y="230154"/>
                </a:lnTo>
                <a:lnTo>
                  <a:pt x="244844" y="230154"/>
                </a:lnTo>
                <a:lnTo>
                  <a:pt x="244844" y="0"/>
                </a:lnTo>
                <a:close/>
              </a:path>
            </a:pathLst>
          </a:custGeom>
          <a:blipFill>
            <a:blip r:embed="rId14">
              <a:extLst>
                <a:ext uri="{96DAC541-7B7A-43D3-8B79-37D633B846F1}">
                  <asvg:svgBlip xmlns:asvg="http://schemas.microsoft.com/office/drawing/2016/SVG/main" r:embed="rId15"/>
                </a:ext>
              </a:extLst>
            </a:blip>
            <a:stretch>
              <a:fillRect/>
            </a:stretch>
          </a:blipFill>
        </p:spPr>
        <p:txBody>
          <a:bodyPr/>
          <a:lstStyle/>
          <a:p>
            <a:endParaRPr lang="en-US"/>
          </a:p>
        </p:txBody>
      </p:sp>
      <p:sp>
        <p:nvSpPr>
          <p:cNvPr id="16" name="Freeform 16"/>
          <p:cNvSpPr/>
          <p:nvPr/>
        </p:nvSpPr>
        <p:spPr>
          <a:xfrm rot="-2895308">
            <a:off x="2127970" y="1086312"/>
            <a:ext cx="339705" cy="394432"/>
          </a:xfrm>
          <a:custGeom>
            <a:avLst/>
            <a:gdLst/>
            <a:ahLst/>
            <a:cxnLst/>
            <a:rect l="l" t="t" r="r" b="b"/>
            <a:pathLst>
              <a:path w="339705" h="394432">
                <a:moveTo>
                  <a:pt x="0" y="0"/>
                </a:moveTo>
                <a:lnTo>
                  <a:pt x="339705" y="0"/>
                </a:lnTo>
                <a:lnTo>
                  <a:pt x="339705" y="394433"/>
                </a:lnTo>
                <a:lnTo>
                  <a:pt x="0" y="394433"/>
                </a:lnTo>
                <a:lnTo>
                  <a:pt x="0" y="0"/>
                </a:lnTo>
                <a:close/>
              </a:path>
            </a:pathLst>
          </a:custGeom>
          <a:blipFill>
            <a:blip r:embed="rId8">
              <a:extLst>
                <a:ext uri="{96DAC541-7B7A-43D3-8B79-37D633B846F1}">
                  <asvg:svgBlip xmlns:asvg="http://schemas.microsoft.com/office/drawing/2016/SVG/main" r:embed="rId9"/>
                </a:ext>
              </a:extLst>
            </a:blip>
            <a:stretch>
              <a:fillRect/>
            </a:stretch>
          </a:blipFill>
        </p:spPr>
        <p:txBody>
          <a:bodyPr/>
          <a:lstStyle/>
          <a:p>
            <a:endParaRPr lang="en-US"/>
          </a:p>
        </p:txBody>
      </p:sp>
      <p:sp>
        <p:nvSpPr>
          <p:cNvPr id="17" name="TextBox 17"/>
          <p:cNvSpPr txBox="1"/>
          <p:nvPr/>
        </p:nvSpPr>
        <p:spPr>
          <a:xfrm>
            <a:off x="179000" y="171570"/>
            <a:ext cx="2130516" cy="181610"/>
          </a:xfrm>
          <a:prstGeom prst="rect">
            <a:avLst/>
          </a:prstGeom>
        </p:spPr>
        <p:txBody>
          <a:bodyPr lIns="0" tIns="0" rIns="0" bIns="0" rtlCol="0" anchor="t">
            <a:spAutoFit/>
          </a:bodyPr>
          <a:lstStyle/>
          <a:p>
            <a:pPr marL="0" lvl="0" indent="0" algn="ctr">
              <a:lnSpc>
                <a:spcPts val="1375"/>
              </a:lnSpc>
            </a:pPr>
            <a:r>
              <a:rPr lang="en-US" sz="1100" b="1">
                <a:solidFill>
                  <a:srgbClr val="001A31"/>
                </a:solidFill>
                <a:latin typeface="Now Heavy"/>
                <a:ea typeface="Now Heavy"/>
                <a:cs typeface="Now Heavy"/>
                <a:sym typeface="Now Heavy"/>
              </a:rPr>
              <a:t>Professional Development</a:t>
            </a:r>
          </a:p>
        </p:txBody>
      </p:sp>
      <p:sp>
        <p:nvSpPr>
          <p:cNvPr id="18" name="TextBox 18"/>
          <p:cNvSpPr txBox="1"/>
          <p:nvPr/>
        </p:nvSpPr>
        <p:spPr>
          <a:xfrm>
            <a:off x="179000" y="413385"/>
            <a:ext cx="2089785" cy="659933"/>
          </a:xfrm>
          <a:prstGeom prst="rect">
            <a:avLst/>
          </a:prstGeom>
        </p:spPr>
        <p:txBody>
          <a:bodyPr lIns="0" tIns="0" rIns="0" bIns="0" rtlCol="0" anchor="t">
            <a:spAutoFit/>
          </a:bodyPr>
          <a:lstStyle/>
          <a:p>
            <a:pPr marL="187432" lvl="1" indent="-93716" algn="l">
              <a:lnSpc>
                <a:spcPts val="1354"/>
              </a:lnSpc>
              <a:buFont typeface="Arial"/>
              <a:buChar char="•"/>
            </a:pPr>
            <a:r>
              <a:rPr lang="en-US" sz="868" b="1">
                <a:solidFill>
                  <a:srgbClr val="001A31"/>
                </a:solidFill>
                <a:latin typeface="Now Bold"/>
                <a:ea typeface="Now Bold"/>
                <a:cs typeface="Now Bold"/>
                <a:sym typeface="Now Bold"/>
              </a:rPr>
              <a:t>Departmental Opportunities</a:t>
            </a:r>
          </a:p>
          <a:p>
            <a:pPr marL="187432" lvl="1" indent="-93716" algn="l">
              <a:lnSpc>
                <a:spcPts val="1354"/>
              </a:lnSpc>
              <a:buFont typeface="Arial"/>
              <a:buChar char="•"/>
            </a:pPr>
            <a:r>
              <a:rPr lang="en-US" sz="868" b="1">
                <a:solidFill>
                  <a:srgbClr val="001A31"/>
                </a:solidFill>
                <a:latin typeface="Now Bold"/>
                <a:ea typeface="Now Bold"/>
                <a:cs typeface="Now Bold"/>
                <a:sym typeface="Now Bold"/>
              </a:rPr>
              <a:t>Institutional Opportunities</a:t>
            </a:r>
          </a:p>
          <a:p>
            <a:pPr marL="187432" lvl="1" indent="-93716" algn="l">
              <a:lnSpc>
                <a:spcPts val="1354"/>
              </a:lnSpc>
              <a:buFont typeface="Arial"/>
              <a:buChar char="•"/>
            </a:pPr>
            <a:r>
              <a:rPr lang="en-US" sz="868" b="1">
                <a:solidFill>
                  <a:srgbClr val="001A31"/>
                </a:solidFill>
                <a:latin typeface="Now Bold"/>
                <a:ea typeface="Now Bold"/>
                <a:cs typeface="Now Bold"/>
                <a:sym typeface="Now Bold"/>
              </a:rPr>
              <a:t>Regional Opportunities </a:t>
            </a:r>
          </a:p>
          <a:p>
            <a:pPr marL="187432" lvl="1" indent="-93716" algn="l">
              <a:lnSpc>
                <a:spcPts val="1354"/>
              </a:lnSpc>
              <a:buFont typeface="Arial"/>
              <a:buChar char="•"/>
            </a:pPr>
            <a:r>
              <a:rPr lang="en-US" sz="868" b="1">
                <a:solidFill>
                  <a:srgbClr val="001A31"/>
                </a:solidFill>
                <a:latin typeface="Now Bold"/>
                <a:ea typeface="Now Bold"/>
                <a:cs typeface="Now Bold"/>
                <a:sym typeface="Now Bold"/>
              </a:rPr>
              <a:t>Inter/national Opportunities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5AC9E5"/>
        </a:solidFill>
        <a:effectLst/>
      </p:bgPr>
    </p:bg>
    <p:spTree>
      <p:nvGrpSpPr>
        <p:cNvPr id="1" name=""/>
        <p:cNvGrpSpPr/>
        <p:nvPr/>
      </p:nvGrpSpPr>
      <p:grpSpPr>
        <a:xfrm>
          <a:off x="0" y="0"/>
          <a:ext cx="0" cy="0"/>
          <a:chOff x="0" y="0"/>
          <a:chExt cx="0" cy="0"/>
        </a:xfrm>
      </p:grpSpPr>
      <p:sp>
        <p:nvSpPr>
          <p:cNvPr id="2" name="AutoShape 2"/>
          <p:cNvSpPr/>
          <p:nvPr/>
        </p:nvSpPr>
        <p:spPr>
          <a:xfrm>
            <a:off x="139065" y="139065"/>
            <a:ext cx="2217420" cy="1112520"/>
          </a:xfrm>
          <a:prstGeom prst="rect">
            <a:avLst/>
          </a:prstGeom>
          <a:solidFill>
            <a:srgbClr val="FFFFFF"/>
          </a:solidFill>
        </p:spPr>
        <p:txBody>
          <a:bodyPr/>
          <a:lstStyle/>
          <a:p>
            <a:endParaRPr lang="en-US"/>
          </a:p>
        </p:txBody>
      </p:sp>
      <p:grpSp>
        <p:nvGrpSpPr>
          <p:cNvPr id="3" name="Group 3"/>
          <p:cNvGrpSpPr/>
          <p:nvPr/>
        </p:nvGrpSpPr>
        <p:grpSpPr>
          <a:xfrm>
            <a:off x="139065" y="139065"/>
            <a:ext cx="2217420" cy="256145"/>
            <a:chOff x="0" y="0"/>
            <a:chExt cx="3760139" cy="434353"/>
          </a:xfrm>
        </p:grpSpPr>
        <p:sp>
          <p:nvSpPr>
            <p:cNvPr id="4" name="Freeform 4"/>
            <p:cNvSpPr/>
            <p:nvPr/>
          </p:nvSpPr>
          <p:spPr>
            <a:xfrm>
              <a:off x="0" y="0"/>
              <a:ext cx="3760139" cy="434353"/>
            </a:xfrm>
            <a:custGeom>
              <a:avLst/>
              <a:gdLst/>
              <a:ahLst/>
              <a:cxnLst/>
              <a:rect l="l" t="t" r="r" b="b"/>
              <a:pathLst>
                <a:path w="3760139" h="434353">
                  <a:moveTo>
                    <a:pt x="0" y="0"/>
                  </a:moveTo>
                  <a:lnTo>
                    <a:pt x="3760139" y="0"/>
                  </a:lnTo>
                  <a:lnTo>
                    <a:pt x="3760139" y="434353"/>
                  </a:lnTo>
                  <a:lnTo>
                    <a:pt x="0" y="434353"/>
                  </a:lnTo>
                  <a:close/>
                </a:path>
              </a:pathLst>
            </a:custGeom>
            <a:solidFill>
              <a:srgbClr val="00AD4D">
                <a:alpha val="73725"/>
              </a:srgbClr>
            </a:solidFill>
          </p:spPr>
          <p:txBody>
            <a:bodyPr/>
            <a:lstStyle/>
            <a:p>
              <a:endParaRPr lang="en-US"/>
            </a:p>
          </p:txBody>
        </p:sp>
        <p:sp>
          <p:nvSpPr>
            <p:cNvPr id="5" name="TextBox 5"/>
            <p:cNvSpPr txBox="1"/>
            <p:nvPr/>
          </p:nvSpPr>
          <p:spPr>
            <a:xfrm>
              <a:off x="0" y="-19050"/>
              <a:ext cx="3760139" cy="453403"/>
            </a:xfrm>
            <a:prstGeom prst="rect">
              <a:avLst/>
            </a:prstGeom>
          </p:spPr>
          <p:txBody>
            <a:bodyPr lIns="7890" tIns="7890" rIns="7890" bIns="7890" rtlCol="0" anchor="ctr"/>
            <a:lstStyle/>
            <a:p>
              <a:pPr marL="0" lvl="0" indent="0" algn="ctr">
                <a:lnSpc>
                  <a:spcPts val="1530"/>
                </a:lnSpc>
                <a:spcBef>
                  <a:spcPct val="0"/>
                </a:spcBef>
              </a:pPr>
              <a:endParaRPr/>
            </a:p>
          </p:txBody>
        </p:sp>
      </p:grpSp>
      <p:sp>
        <p:nvSpPr>
          <p:cNvPr id="6" name="Freeform 6"/>
          <p:cNvSpPr/>
          <p:nvPr/>
        </p:nvSpPr>
        <p:spPr>
          <a:xfrm rot="-3780990">
            <a:off x="1170908" y="-119387"/>
            <a:ext cx="345718" cy="401414"/>
          </a:xfrm>
          <a:custGeom>
            <a:avLst/>
            <a:gdLst/>
            <a:ahLst/>
            <a:cxnLst/>
            <a:rect l="l" t="t" r="r" b="b"/>
            <a:pathLst>
              <a:path w="345718" h="401414">
                <a:moveTo>
                  <a:pt x="0" y="0"/>
                </a:moveTo>
                <a:lnTo>
                  <a:pt x="345718" y="0"/>
                </a:lnTo>
                <a:lnTo>
                  <a:pt x="345718" y="401414"/>
                </a:lnTo>
                <a:lnTo>
                  <a:pt x="0" y="401414"/>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7" name="Freeform 7"/>
          <p:cNvSpPr/>
          <p:nvPr/>
        </p:nvSpPr>
        <p:spPr>
          <a:xfrm rot="6701426">
            <a:off x="660485" y="1188639"/>
            <a:ext cx="347965" cy="404023"/>
          </a:xfrm>
          <a:custGeom>
            <a:avLst/>
            <a:gdLst/>
            <a:ahLst/>
            <a:cxnLst/>
            <a:rect l="l" t="t" r="r" b="b"/>
            <a:pathLst>
              <a:path w="347965" h="404023">
                <a:moveTo>
                  <a:pt x="0" y="0"/>
                </a:moveTo>
                <a:lnTo>
                  <a:pt x="347965" y="0"/>
                </a:lnTo>
                <a:lnTo>
                  <a:pt x="347965" y="404022"/>
                </a:lnTo>
                <a:lnTo>
                  <a:pt x="0" y="404022"/>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en-US"/>
          </a:p>
        </p:txBody>
      </p:sp>
      <p:sp>
        <p:nvSpPr>
          <p:cNvPr id="8" name="Freeform 8"/>
          <p:cNvSpPr/>
          <p:nvPr/>
        </p:nvSpPr>
        <p:spPr>
          <a:xfrm rot="7895916">
            <a:off x="590448" y="-145353"/>
            <a:ext cx="345718" cy="401414"/>
          </a:xfrm>
          <a:custGeom>
            <a:avLst/>
            <a:gdLst/>
            <a:ahLst/>
            <a:cxnLst/>
            <a:rect l="l" t="t" r="r" b="b"/>
            <a:pathLst>
              <a:path w="345718" h="401414">
                <a:moveTo>
                  <a:pt x="0" y="0"/>
                </a:moveTo>
                <a:lnTo>
                  <a:pt x="345718" y="0"/>
                </a:lnTo>
                <a:lnTo>
                  <a:pt x="345718" y="401414"/>
                </a:lnTo>
                <a:lnTo>
                  <a:pt x="0" y="401414"/>
                </a:lnTo>
                <a:lnTo>
                  <a:pt x="0" y="0"/>
                </a:lnTo>
                <a:close/>
              </a:path>
            </a:pathLst>
          </a:custGeom>
          <a:blipFill>
            <a:blip r:embed="rId6">
              <a:extLst>
                <a:ext uri="{96DAC541-7B7A-43D3-8B79-37D633B846F1}">
                  <asvg:svgBlip xmlns:asvg="http://schemas.microsoft.com/office/drawing/2016/SVG/main" r:embed="rId7"/>
                </a:ext>
              </a:extLst>
            </a:blip>
            <a:stretch>
              <a:fillRect/>
            </a:stretch>
          </a:blipFill>
        </p:spPr>
        <p:txBody>
          <a:bodyPr/>
          <a:lstStyle/>
          <a:p>
            <a:endParaRPr lang="en-US"/>
          </a:p>
        </p:txBody>
      </p:sp>
      <p:sp>
        <p:nvSpPr>
          <p:cNvPr id="9" name="Freeform 9"/>
          <p:cNvSpPr/>
          <p:nvPr/>
        </p:nvSpPr>
        <p:spPr>
          <a:xfrm rot="6284488">
            <a:off x="-22418" y="-67962"/>
            <a:ext cx="345718" cy="401414"/>
          </a:xfrm>
          <a:custGeom>
            <a:avLst/>
            <a:gdLst/>
            <a:ahLst/>
            <a:cxnLst/>
            <a:rect l="l" t="t" r="r" b="b"/>
            <a:pathLst>
              <a:path w="345718" h="401414">
                <a:moveTo>
                  <a:pt x="0" y="0"/>
                </a:moveTo>
                <a:lnTo>
                  <a:pt x="345718" y="0"/>
                </a:lnTo>
                <a:lnTo>
                  <a:pt x="345718" y="401414"/>
                </a:lnTo>
                <a:lnTo>
                  <a:pt x="0" y="401414"/>
                </a:lnTo>
                <a:lnTo>
                  <a:pt x="0" y="0"/>
                </a:lnTo>
                <a:close/>
              </a:path>
            </a:pathLst>
          </a:custGeom>
          <a:blipFill>
            <a:blip r:embed="rId8">
              <a:extLst>
                <a:ext uri="{96DAC541-7B7A-43D3-8B79-37D633B846F1}">
                  <asvg:svgBlip xmlns:asvg="http://schemas.microsoft.com/office/drawing/2016/SVG/main" r:embed="rId9"/>
                </a:ext>
              </a:extLst>
            </a:blip>
            <a:stretch>
              <a:fillRect/>
            </a:stretch>
          </a:blipFill>
        </p:spPr>
        <p:txBody>
          <a:bodyPr/>
          <a:lstStyle/>
          <a:p>
            <a:endParaRPr lang="en-US"/>
          </a:p>
        </p:txBody>
      </p:sp>
      <p:sp>
        <p:nvSpPr>
          <p:cNvPr id="10" name="Freeform 10"/>
          <p:cNvSpPr/>
          <p:nvPr/>
        </p:nvSpPr>
        <p:spPr>
          <a:xfrm rot="-7538693">
            <a:off x="2246184" y="551753"/>
            <a:ext cx="333713" cy="387475"/>
          </a:xfrm>
          <a:custGeom>
            <a:avLst/>
            <a:gdLst/>
            <a:ahLst/>
            <a:cxnLst/>
            <a:rect l="l" t="t" r="r" b="b"/>
            <a:pathLst>
              <a:path w="333713" h="387475">
                <a:moveTo>
                  <a:pt x="0" y="0"/>
                </a:moveTo>
                <a:lnTo>
                  <a:pt x="333713" y="0"/>
                </a:lnTo>
                <a:lnTo>
                  <a:pt x="333713" y="387475"/>
                </a:lnTo>
                <a:lnTo>
                  <a:pt x="0" y="38747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11" name="Freeform 11"/>
          <p:cNvSpPr/>
          <p:nvPr/>
        </p:nvSpPr>
        <p:spPr>
          <a:xfrm rot="-2700000">
            <a:off x="-24051" y="1157727"/>
            <a:ext cx="348983" cy="405205"/>
          </a:xfrm>
          <a:custGeom>
            <a:avLst/>
            <a:gdLst/>
            <a:ahLst/>
            <a:cxnLst/>
            <a:rect l="l" t="t" r="r" b="b"/>
            <a:pathLst>
              <a:path w="348983" h="405205">
                <a:moveTo>
                  <a:pt x="0" y="0"/>
                </a:moveTo>
                <a:lnTo>
                  <a:pt x="348983" y="0"/>
                </a:lnTo>
                <a:lnTo>
                  <a:pt x="348983" y="405205"/>
                </a:lnTo>
                <a:lnTo>
                  <a:pt x="0" y="405205"/>
                </a:lnTo>
                <a:lnTo>
                  <a:pt x="0" y="0"/>
                </a:lnTo>
                <a:close/>
              </a:path>
            </a:pathLst>
          </a:custGeom>
          <a:blipFill>
            <a:blip r:embed="rId10">
              <a:extLst>
                <a:ext uri="{96DAC541-7B7A-43D3-8B79-37D633B846F1}">
                  <asvg:svgBlip xmlns:asvg="http://schemas.microsoft.com/office/drawing/2016/SVG/main" r:embed="rId11"/>
                </a:ext>
              </a:extLst>
            </a:blip>
            <a:stretch>
              <a:fillRect/>
            </a:stretch>
          </a:blipFill>
        </p:spPr>
        <p:txBody>
          <a:bodyPr/>
          <a:lstStyle/>
          <a:p>
            <a:endParaRPr lang="en-US"/>
          </a:p>
        </p:txBody>
      </p:sp>
      <p:sp>
        <p:nvSpPr>
          <p:cNvPr id="12" name="Freeform 12"/>
          <p:cNvSpPr/>
          <p:nvPr/>
        </p:nvSpPr>
        <p:spPr>
          <a:xfrm rot="-2700000">
            <a:off x="1432356" y="1195887"/>
            <a:ext cx="335479" cy="389526"/>
          </a:xfrm>
          <a:custGeom>
            <a:avLst/>
            <a:gdLst/>
            <a:ahLst/>
            <a:cxnLst/>
            <a:rect l="l" t="t" r="r" b="b"/>
            <a:pathLst>
              <a:path w="335479" h="389526">
                <a:moveTo>
                  <a:pt x="0" y="0"/>
                </a:moveTo>
                <a:lnTo>
                  <a:pt x="335479" y="0"/>
                </a:lnTo>
                <a:lnTo>
                  <a:pt x="335479" y="389526"/>
                </a:lnTo>
                <a:lnTo>
                  <a:pt x="0" y="389526"/>
                </a:lnTo>
                <a:lnTo>
                  <a:pt x="0" y="0"/>
                </a:lnTo>
                <a:close/>
              </a:path>
            </a:pathLst>
          </a:custGeom>
          <a:blipFill>
            <a:blip r:embed="rId6">
              <a:extLst>
                <a:ext uri="{96DAC541-7B7A-43D3-8B79-37D633B846F1}">
                  <asvg:svgBlip xmlns:asvg="http://schemas.microsoft.com/office/drawing/2016/SVG/main" r:embed="rId7"/>
                </a:ext>
              </a:extLst>
            </a:blip>
            <a:stretch>
              <a:fillRect/>
            </a:stretch>
          </a:blipFill>
        </p:spPr>
        <p:txBody>
          <a:bodyPr/>
          <a:lstStyle/>
          <a:p>
            <a:endParaRPr lang="en-US"/>
          </a:p>
        </p:txBody>
      </p:sp>
      <p:sp>
        <p:nvSpPr>
          <p:cNvPr id="13" name="Freeform 13"/>
          <p:cNvSpPr/>
          <p:nvPr/>
        </p:nvSpPr>
        <p:spPr>
          <a:xfrm rot="6187151">
            <a:off x="1765590" y="-148036"/>
            <a:ext cx="350338" cy="406779"/>
          </a:xfrm>
          <a:custGeom>
            <a:avLst/>
            <a:gdLst/>
            <a:ahLst/>
            <a:cxnLst/>
            <a:rect l="l" t="t" r="r" b="b"/>
            <a:pathLst>
              <a:path w="350338" h="406779">
                <a:moveTo>
                  <a:pt x="0" y="0"/>
                </a:moveTo>
                <a:lnTo>
                  <a:pt x="350338" y="0"/>
                </a:lnTo>
                <a:lnTo>
                  <a:pt x="350338" y="406779"/>
                </a:lnTo>
                <a:lnTo>
                  <a:pt x="0" y="406779"/>
                </a:lnTo>
                <a:lnTo>
                  <a:pt x="0" y="0"/>
                </a:lnTo>
                <a:close/>
              </a:path>
            </a:pathLst>
          </a:custGeom>
          <a:blipFill>
            <a:blip r:embed="rId10">
              <a:extLst>
                <a:ext uri="{96DAC541-7B7A-43D3-8B79-37D633B846F1}">
                  <asvg:svgBlip xmlns:asvg="http://schemas.microsoft.com/office/drawing/2016/SVG/main" r:embed="rId11"/>
                </a:ext>
              </a:extLst>
            </a:blip>
            <a:stretch>
              <a:fillRect/>
            </a:stretch>
          </a:blipFill>
        </p:spPr>
        <p:txBody>
          <a:bodyPr/>
          <a:lstStyle/>
          <a:p>
            <a:endParaRPr lang="en-US"/>
          </a:p>
        </p:txBody>
      </p:sp>
      <p:sp>
        <p:nvSpPr>
          <p:cNvPr id="14" name="Freeform 14"/>
          <p:cNvSpPr/>
          <p:nvPr/>
        </p:nvSpPr>
        <p:spPr>
          <a:xfrm rot="-2700000">
            <a:off x="2291818" y="11665"/>
            <a:ext cx="242444" cy="227898"/>
          </a:xfrm>
          <a:custGeom>
            <a:avLst/>
            <a:gdLst/>
            <a:ahLst/>
            <a:cxnLst/>
            <a:rect l="l" t="t" r="r" b="b"/>
            <a:pathLst>
              <a:path w="242444" h="227898">
                <a:moveTo>
                  <a:pt x="0" y="0"/>
                </a:moveTo>
                <a:lnTo>
                  <a:pt x="242445" y="0"/>
                </a:lnTo>
                <a:lnTo>
                  <a:pt x="242445" y="227898"/>
                </a:lnTo>
                <a:lnTo>
                  <a:pt x="0" y="227898"/>
                </a:lnTo>
                <a:lnTo>
                  <a:pt x="0" y="0"/>
                </a:lnTo>
                <a:close/>
              </a:path>
            </a:pathLst>
          </a:custGeom>
          <a:blipFill>
            <a:blip r:embed="rId12">
              <a:extLst>
                <a:ext uri="{96DAC541-7B7A-43D3-8B79-37D633B846F1}">
                  <asvg:svgBlip xmlns:asvg="http://schemas.microsoft.com/office/drawing/2016/SVG/main" r:embed="rId13"/>
                </a:ext>
              </a:extLst>
            </a:blip>
            <a:stretch>
              <a:fillRect/>
            </a:stretch>
          </a:blipFill>
        </p:spPr>
        <p:txBody>
          <a:bodyPr/>
          <a:lstStyle/>
          <a:p>
            <a:endParaRPr lang="en-US"/>
          </a:p>
        </p:txBody>
      </p:sp>
      <p:sp>
        <p:nvSpPr>
          <p:cNvPr id="15" name="Freeform 15"/>
          <p:cNvSpPr/>
          <p:nvPr/>
        </p:nvSpPr>
        <p:spPr>
          <a:xfrm rot="2700000" flipH="1">
            <a:off x="-70690" y="630414"/>
            <a:ext cx="244844" cy="230153"/>
          </a:xfrm>
          <a:custGeom>
            <a:avLst/>
            <a:gdLst/>
            <a:ahLst/>
            <a:cxnLst/>
            <a:rect l="l" t="t" r="r" b="b"/>
            <a:pathLst>
              <a:path w="244844" h="230153">
                <a:moveTo>
                  <a:pt x="244844" y="0"/>
                </a:moveTo>
                <a:lnTo>
                  <a:pt x="0" y="0"/>
                </a:lnTo>
                <a:lnTo>
                  <a:pt x="0" y="230153"/>
                </a:lnTo>
                <a:lnTo>
                  <a:pt x="244844" y="230153"/>
                </a:lnTo>
                <a:lnTo>
                  <a:pt x="244844" y="0"/>
                </a:lnTo>
                <a:close/>
              </a:path>
            </a:pathLst>
          </a:custGeom>
          <a:blipFill>
            <a:blip r:embed="rId14">
              <a:extLst>
                <a:ext uri="{96DAC541-7B7A-43D3-8B79-37D633B846F1}">
                  <asvg:svgBlip xmlns:asvg="http://schemas.microsoft.com/office/drawing/2016/SVG/main" r:embed="rId15"/>
                </a:ext>
              </a:extLst>
            </a:blip>
            <a:stretch>
              <a:fillRect/>
            </a:stretch>
          </a:blipFill>
        </p:spPr>
        <p:txBody>
          <a:bodyPr/>
          <a:lstStyle/>
          <a:p>
            <a:endParaRPr lang="en-US"/>
          </a:p>
        </p:txBody>
      </p:sp>
      <p:sp>
        <p:nvSpPr>
          <p:cNvPr id="16" name="Freeform 16"/>
          <p:cNvSpPr/>
          <p:nvPr/>
        </p:nvSpPr>
        <p:spPr>
          <a:xfrm rot="-2895308">
            <a:off x="2127970" y="1086312"/>
            <a:ext cx="339705" cy="394432"/>
          </a:xfrm>
          <a:custGeom>
            <a:avLst/>
            <a:gdLst/>
            <a:ahLst/>
            <a:cxnLst/>
            <a:rect l="l" t="t" r="r" b="b"/>
            <a:pathLst>
              <a:path w="339705" h="394432">
                <a:moveTo>
                  <a:pt x="0" y="0"/>
                </a:moveTo>
                <a:lnTo>
                  <a:pt x="339705" y="0"/>
                </a:lnTo>
                <a:lnTo>
                  <a:pt x="339705" y="394433"/>
                </a:lnTo>
                <a:lnTo>
                  <a:pt x="0" y="394433"/>
                </a:lnTo>
                <a:lnTo>
                  <a:pt x="0" y="0"/>
                </a:lnTo>
                <a:close/>
              </a:path>
            </a:pathLst>
          </a:custGeom>
          <a:blipFill>
            <a:blip r:embed="rId8">
              <a:extLst>
                <a:ext uri="{96DAC541-7B7A-43D3-8B79-37D633B846F1}">
                  <asvg:svgBlip xmlns:asvg="http://schemas.microsoft.com/office/drawing/2016/SVG/main" r:embed="rId9"/>
                </a:ext>
              </a:extLst>
            </a:blip>
            <a:stretch>
              <a:fillRect/>
            </a:stretch>
          </a:blipFill>
        </p:spPr>
        <p:txBody>
          <a:bodyPr/>
          <a:lstStyle/>
          <a:p>
            <a:endParaRPr lang="en-US"/>
          </a:p>
        </p:txBody>
      </p:sp>
      <p:sp>
        <p:nvSpPr>
          <p:cNvPr id="17" name="TextBox 17"/>
          <p:cNvSpPr txBox="1"/>
          <p:nvPr/>
        </p:nvSpPr>
        <p:spPr>
          <a:xfrm>
            <a:off x="179000" y="171570"/>
            <a:ext cx="2130516" cy="181610"/>
          </a:xfrm>
          <a:prstGeom prst="rect">
            <a:avLst/>
          </a:prstGeom>
        </p:spPr>
        <p:txBody>
          <a:bodyPr lIns="0" tIns="0" rIns="0" bIns="0" rtlCol="0" anchor="t">
            <a:spAutoFit/>
          </a:bodyPr>
          <a:lstStyle/>
          <a:p>
            <a:pPr marL="0" lvl="0" indent="0" algn="ctr">
              <a:lnSpc>
                <a:spcPts val="1375"/>
              </a:lnSpc>
            </a:pPr>
            <a:r>
              <a:rPr lang="en-US" sz="1100" b="1">
                <a:solidFill>
                  <a:srgbClr val="001A31"/>
                </a:solidFill>
                <a:latin typeface="Now Heavy"/>
                <a:ea typeface="Now Heavy"/>
                <a:cs typeface="Now Heavy"/>
                <a:sym typeface="Now Heavy"/>
              </a:rPr>
              <a:t>Institutional Opportunities</a:t>
            </a:r>
          </a:p>
        </p:txBody>
      </p:sp>
      <p:sp>
        <p:nvSpPr>
          <p:cNvPr id="18" name="TextBox 18"/>
          <p:cNvSpPr txBox="1"/>
          <p:nvPr/>
        </p:nvSpPr>
        <p:spPr>
          <a:xfrm>
            <a:off x="198050" y="423966"/>
            <a:ext cx="1015365" cy="621913"/>
          </a:xfrm>
          <a:prstGeom prst="rect">
            <a:avLst/>
          </a:prstGeom>
        </p:spPr>
        <p:txBody>
          <a:bodyPr lIns="0" tIns="0" rIns="0" bIns="0" rtlCol="0" anchor="t">
            <a:spAutoFit/>
          </a:bodyPr>
          <a:lstStyle/>
          <a:p>
            <a:pPr marL="101072" lvl="1" indent="-50536" algn="l">
              <a:lnSpc>
                <a:spcPts val="730"/>
              </a:lnSpc>
              <a:buFont typeface="Arial"/>
              <a:buChar char="•"/>
            </a:pPr>
            <a:r>
              <a:rPr lang="en-US" sz="468" b="1">
                <a:solidFill>
                  <a:srgbClr val="001A31"/>
                </a:solidFill>
                <a:latin typeface="Now Bold"/>
                <a:ea typeface="Now Bold"/>
                <a:cs typeface="Now Bold"/>
                <a:sym typeface="Now Bold"/>
              </a:rPr>
              <a:t>Career and Professional Development Center</a:t>
            </a:r>
          </a:p>
          <a:p>
            <a:pPr marL="101072" lvl="1" indent="-50536" algn="l">
              <a:lnSpc>
                <a:spcPts val="730"/>
              </a:lnSpc>
              <a:buFont typeface="Arial"/>
              <a:buChar char="•"/>
            </a:pPr>
            <a:r>
              <a:rPr lang="en-US" sz="468" b="1">
                <a:solidFill>
                  <a:srgbClr val="001A31"/>
                </a:solidFill>
                <a:latin typeface="Now Bold"/>
                <a:ea typeface="Now Bold"/>
                <a:cs typeface="Now Bold"/>
                <a:sym typeface="Now Bold"/>
              </a:rPr>
              <a:t>I-Engage</a:t>
            </a:r>
          </a:p>
          <a:p>
            <a:pPr marL="101072" lvl="1" indent="-50536" algn="l">
              <a:lnSpc>
                <a:spcPts val="730"/>
              </a:lnSpc>
              <a:buFont typeface="Arial"/>
              <a:buChar char="•"/>
            </a:pPr>
            <a:r>
              <a:rPr lang="en-US" sz="468" b="1">
                <a:solidFill>
                  <a:srgbClr val="001A31"/>
                </a:solidFill>
                <a:latin typeface="Now Bold"/>
                <a:ea typeface="Now Bold"/>
                <a:cs typeface="Now Bold"/>
                <a:sym typeface="Now Bold"/>
              </a:rPr>
              <a:t>Workday</a:t>
            </a:r>
          </a:p>
          <a:p>
            <a:pPr marL="101072" lvl="1" indent="-50536" algn="l">
              <a:lnSpc>
                <a:spcPts val="730"/>
              </a:lnSpc>
              <a:buFont typeface="Arial"/>
              <a:buChar char="•"/>
            </a:pPr>
            <a:r>
              <a:rPr lang="en-US" sz="468" b="1">
                <a:solidFill>
                  <a:srgbClr val="001A31"/>
                </a:solidFill>
                <a:latin typeface="Now Bold"/>
                <a:ea typeface="Now Bold"/>
                <a:cs typeface="Now Bold"/>
                <a:sym typeface="Now Bold"/>
              </a:rPr>
              <a:t>TrainTraq</a:t>
            </a:r>
          </a:p>
          <a:p>
            <a:pPr marL="101072" lvl="1" indent="-50536" algn="l">
              <a:lnSpc>
                <a:spcPts val="730"/>
              </a:lnSpc>
              <a:buFont typeface="Arial"/>
              <a:buChar char="•"/>
            </a:pPr>
            <a:r>
              <a:rPr lang="en-US" sz="468" b="1">
                <a:solidFill>
                  <a:srgbClr val="001A31"/>
                </a:solidFill>
                <a:latin typeface="Now Bold"/>
                <a:ea typeface="Now Bold"/>
                <a:cs typeface="Now Bold"/>
                <a:sym typeface="Now Bold"/>
              </a:rPr>
              <a:t>LinkedIn Learning</a:t>
            </a:r>
          </a:p>
          <a:p>
            <a:pPr marL="101072" lvl="1" indent="-50536" algn="l">
              <a:lnSpc>
                <a:spcPts val="730"/>
              </a:lnSpc>
              <a:buFont typeface="Arial"/>
              <a:buChar char="•"/>
            </a:pPr>
            <a:r>
              <a:rPr lang="en-US" sz="468" b="1">
                <a:solidFill>
                  <a:srgbClr val="001A31"/>
                </a:solidFill>
                <a:latin typeface="Now Bold"/>
                <a:ea typeface="Now Bold"/>
                <a:cs typeface="Now Bold"/>
                <a:sym typeface="Now Bold"/>
              </a:rPr>
              <a:t>Library resources</a:t>
            </a:r>
          </a:p>
        </p:txBody>
      </p:sp>
      <p:sp>
        <p:nvSpPr>
          <p:cNvPr id="19" name="TextBox 19"/>
          <p:cNvSpPr txBox="1"/>
          <p:nvPr/>
        </p:nvSpPr>
        <p:spPr>
          <a:xfrm>
            <a:off x="1231385" y="400050"/>
            <a:ext cx="1015365" cy="800276"/>
          </a:xfrm>
          <a:prstGeom prst="rect">
            <a:avLst/>
          </a:prstGeom>
        </p:spPr>
        <p:txBody>
          <a:bodyPr lIns="0" tIns="0" rIns="0" bIns="0" rtlCol="0" anchor="t">
            <a:spAutoFit/>
          </a:bodyPr>
          <a:lstStyle/>
          <a:p>
            <a:pPr marL="101072" lvl="1" indent="-50536" algn="l">
              <a:lnSpc>
                <a:spcPts val="730"/>
              </a:lnSpc>
              <a:buFont typeface="Arial"/>
              <a:buChar char="•"/>
            </a:pPr>
            <a:r>
              <a:rPr lang="en-US" sz="468" b="1">
                <a:solidFill>
                  <a:srgbClr val="001A31"/>
                </a:solidFill>
                <a:latin typeface="Now Bold"/>
                <a:ea typeface="Now Bold"/>
                <a:cs typeface="Now Bold"/>
                <a:sym typeface="Now Bold"/>
              </a:rPr>
              <a:t>Volunteer opportunities</a:t>
            </a:r>
          </a:p>
          <a:p>
            <a:pPr marL="202144" lvl="2" indent="-67381" algn="l">
              <a:lnSpc>
                <a:spcPts val="730"/>
              </a:lnSpc>
              <a:buFont typeface="Arial"/>
              <a:buChar char="⚬"/>
            </a:pPr>
            <a:r>
              <a:rPr lang="en-US" sz="468" b="1">
                <a:solidFill>
                  <a:srgbClr val="001A31"/>
                </a:solidFill>
                <a:latin typeface="Now Bold"/>
                <a:ea typeface="Now Bold"/>
                <a:cs typeface="Now Bold"/>
                <a:sym typeface="Now Bold"/>
              </a:rPr>
              <a:t>Tamalada</a:t>
            </a:r>
          </a:p>
          <a:p>
            <a:pPr marL="202144" lvl="2" indent="-67381" algn="l">
              <a:lnSpc>
                <a:spcPts val="730"/>
              </a:lnSpc>
              <a:buFont typeface="Arial"/>
              <a:buChar char="⚬"/>
            </a:pPr>
            <a:r>
              <a:rPr lang="en-US" sz="468" b="1">
                <a:solidFill>
                  <a:srgbClr val="001A31"/>
                </a:solidFill>
                <a:latin typeface="Now Bold"/>
                <a:ea typeface="Now Bold"/>
                <a:cs typeface="Now Bold"/>
                <a:sym typeface="Now Bold"/>
              </a:rPr>
              <a:t>Islander Lights</a:t>
            </a:r>
          </a:p>
          <a:p>
            <a:pPr marL="202144" lvl="2" indent="-67381" algn="l">
              <a:lnSpc>
                <a:spcPts val="730"/>
              </a:lnSpc>
              <a:buFont typeface="Arial"/>
              <a:buChar char="⚬"/>
            </a:pPr>
            <a:r>
              <a:rPr lang="en-US" sz="468" b="1">
                <a:solidFill>
                  <a:srgbClr val="001A31"/>
                </a:solidFill>
                <a:latin typeface="Now Bold"/>
                <a:ea typeface="Now Bold"/>
                <a:cs typeface="Now Bold"/>
                <a:sym typeface="Now Bold"/>
              </a:rPr>
              <a:t>Paws on the Islander</a:t>
            </a:r>
          </a:p>
          <a:p>
            <a:pPr marL="202144" lvl="2" indent="-67381" algn="l">
              <a:lnSpc>
                <a:spcPts val="730"/>
              </a:lnSpc>
              <a:buFont typeface="Arial"/>
              <a:buChar char="⚬"/>
            </a:pPr>
            <a:r>
              <a:rPr lang="en-US" sz="468" b="1">
                <a:solidFill>
                  <a:srgbClr val="001A31"/>
                </a:solidFill>
                <a:latin typeface="Now Bold"/>
                <a:ea typeface="Now Bold"/>
                <a:cs typeface="Now Bold"/>
                <a:sym typeface="Now Bold"/>
              </a:rPr>
              <a:t>Epic Professional Development Conference </a:t>
            </a:r>
          </a:p>
          <a:p>
            <a:pPr marL="101072" lvl="1" indent="-50536" algn="l">
              <a:lnSpc>
                <a:spcPts val="730"/>
              </a:lnSpc>
              <a:buFont typeface="Arial"/>
              <a:buChar char="•"/>
            </a:pPr>
            <a:r>
              <a:rPr lang="en-US" sz="468" b="1">
                <a:solidFill>
                  <a:srgbClr val="001A31"/>
                </a:solidFill>
                <a:latin typeface="Now Bold"/>
                <a:ea typeface="Now Bold"/>
                <a:cs typeface="Now Bold"/>
                <a:sym typeface="Now Bold"/>
              </a:rPr>
              <a:t>Continued education with Employee Betterment Program</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5AC9E5"/>
        </a:solidFill>
        <a:effectLst/>
      </p:bgPr>
    </p:bg>
    <p:spTree>
      <p:nvGrpSpPr>
        <p:cNvPr id="1" name=""/>
        <p:cNvGrpSpPr/>
        <p:nvPr/>
      </p:nvGrpSpPr>
      <p:grpSpPr>
        <a:xfrm>
          <a:off x="0" y="0"/>
          <a:ext cx="0" cy="0"/>
          <a:chOff x="0" y="0"/>
          <a:chExt cx="0" cy="0"/>
        </a:xfrm>
      </p:grpSpPr>
      <p:sp>
        <p:nvSpPr>
          <p:cNvPr id="2" name="AutoShape 2"/>
          <p:cNvSpPr/>
          <p:nvPr/>
        </p:nvSpPr>
        <p:spPr>
          <a:xfrm>
            <a:off x="139065" y="139065"/>
            <a:ext cx="2217420" cy="1112520"/>
          </a:xfrm>
          <a:prstGeom prst="rect">
            <a:avLst/>
          </a:prstGeom>
          <a:solidFill>
            <a:srgbClr val="FFFFFF"/>
          </a:solidFill>
        </p:spPr>
        <p:txBody>
          <a:bodyPr/>
          <a:lstStyle/>
          <a:p>
            <a:endParaRPr lang="en-US"/>
          </a:p>
        </p:txBody>
      </p:sp>
      <p:grpSp>
        <p:nvGrpSpPr>
          <p:cNvPr id="3" name="Group 3"/>
          <p:cNvGrpSpPr/>
          <p:nvPr/>
        </p:nvGrpSpPr>
        <p:grpSpPr>
          <a:xfrm>
            <a:off x="139065" y="139065"/>
            <a:ext cx="2217420" cy="256145"/>
            <a:chOff x="0" y="0"/>
            <a:chExt cx="3760139" cy="434353"/>
          </a:xfrm>
        </p:grpSpPr>
        <p:sp>
          <p:nvSpPr>
            <p:cNvPr id="4" name="Freeform 4"/>
            <p:cNvSpPr/>
            <p:nvPr/>
          </p:nvSpPr>
          <p:spPr>
            <a:xfrm>
              <a:off x="0" y="0"/>
              <a:ext cx="3760139" cy="434353"/>
            </a:xfrm>
            <a:custGeom>
              <a:avLst/>
              <a:gdLst/>
              <a:ahLst/>
              <a:cxnLst/>
              <a:rect l="l" t="t" r="r" b="b"/>
              <a:pathLst>
                <a:path w="3760139" h="434353">
                  <a:moveTo>
                    <a:pt x="0" y="0"/>
                  </a:moveTo>
                  <a:lnTo>
                    <a:pt x="3760139" y="0"/>
                  </a:lnTo>
                  <a:lnTo>
                    <a:pt x="3760139" y="434353"/>
                  </a:lnTo>
                  <a:lnTo>
                    <a:pt x="0" y="434353"/>
                  </a:lnTo>
                  <a:close/>
                </a:path>
              </a:pathLst>
            </a:custGeom>
            <a:solidFill>
              <a:srgbClr val="0067C5">
                <a:alpha val="73725"/>
              </a:srgbClr>
            </a:solidFill>
          </p:spPr>
          <p:txBody>
            <a:bodyPr/>
            <a:lstStyle/>
            <a:p>
              <a:endParaRPr lang="en-US"/>
            </a:p>
          </p:txBody>
        </p:sp>
        <p:sp>
          <p:nvSpPr>
            <p:cNvPr id="5" name="TextBox 5"/>
            <p:cNvSpPr txBox="1"/>
            <p:nvPr/>
          </p:nvSpPr>
          <p:spPr>
            <a:xfrm>
              <a:off x="0" y="-19050"/>
              <a:ext cx="3760139" cy="453403"/>
            </a:xfrm>
            <a:prstGeom prst="rect">
              <a:avLst/>
            </a:prstGeom>
          </p:spPr>
          <p:txBody>
            <a:bodyPr lIns="7890" tIns="7890" rIns="7890" bIns="7890" rtlCol="0" anchor="ctr"/>
            <a:lstStyle/>
            <a:p>
              <a:pPr marL="0" lvl="0" indent="0" algn="ctr">
                <a:lnSpc>
                  <a:spcPts val="1530"/>
                </a:lnSpc>
                <a:spcBef>
                  <a:spcPct val="0"/>
                </a:spcBef>
              </a:pPr>
              <a:endParaRPr/>
            </a:p>
          </p:txBody>
        </p:sp>
      </p:grpSp>
      <p:sp>
        <p:nvSpPr>
          <p:cNvPr id="6" name="Freeform 6"/>
          <p:cNvSpPr/>
          <p:nvPr/>
        </p:nvSpPr>
        <p:spPr>
          <a:xfrm rot="-3780990">
            <a:off x="1170908" y="-119387"/>
            <a:ext cx="345718" cy="401414"/>
          </a:xfrm>
          <a:custGeom>
            <a:avLst/>
            <a:gdLst/>
            <a:ahLst/>
            <a:cxnLst/>
            <a:rect l="l" t="t" r="r" b="b"/>
            <a:pathLst>
              <a:path w="345718" h="401414">
                <a:moveTo>
                  <a:pt x="0" y="0"/>
                </a:moveTo>
                <a:lnTo>
                  <a:pt x="345718" y="0"/>
                </a:lnTo>
                <a:lnTo>
                  <a:pt x="345718" y="401414"/>
                </a:lnTo>
                <a:lnTo>
                  <a:pt x="0" y="401414"/>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7" name="Freeform 7"/>
          <p:cNvSpPr/>
          <p:nvPr/>
        </p:nvSpPr>
        <p:spPr>
          <a:xfrm rot="6701426">
            <a:off x="660485" y="1114661"/>
            <a:ext cx="347965" cy="404023"/>
          </a:xfrm>
          <a:custGeom>
            <a:avLst/>
            <a:gdLst/>
            <a:ahLst/>
            <a:cxnLst/>
            <a:rect l="l" t="t" r="r" b="b"/>
            <a:pathLst>
              <a:path w="347965" h="404023">
                <a:moveTo>
                  <a:pt x="0" y="0"/>
                </a:moveTo>
                <a:lnTo>
                  <a:pt x="347965" y="0"/>
                </a:lnTo>
                <a:lnTo>
                  <a:pt x="347965" y="404022"/>
                </a:lnTo>
                <a:lnTo>
                  <a:pt x="0" y="404022"/>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en-US"/>
          </a:p>
        </p:txBody>
      </p:sp>
      <p:sp>
        <p:nvSpPr>
          <p:cNvPr id="8" name="Freeform 8"/>
          <p:cNvSpPr/>
          <p:nvPr/>
        </p:nvSpPr>
        <p:spPr>
          <a:xfrm rot="7895916">
            <a:off x="590448" y="-145353"/>
            <a:ext cx="345718" cy="401414"/>
          </a:xfrm>
          <a:custGeom>
            <a:avLst/>
            <a:gdLst/>
            <a:ahLst/>
            <a:cxnLst/>
            <a:rect l="l" t="t" r="r" b="b"/>
            <a:pathLst>
              <a:path w="345718" h="401414">
                <a:moveTo>
                  <a:pt x="0" y="0"/>
                </a:moveTo>
                <a:lnTo>
                  <a:pt x="345718" y="0"/>
                </a:lnTo>
                <a:lnTo>
                  <a:pt x="345718" y="401414"/>
                </a:lnTo>
                <a:lnTo>
                  <a:pt x="0" y="401414"/>
                </a:lnTo>
                <a:lnTo>
                  <a:pt x="0" y="0"/>
                </a:lnTo>
                <a:close/>
              </a:path>
            </a:pathLst>
          </a:custGeom>
          <a:blipFill>
            <a:blip r:embed="rId6">
              <a:extLst>
                <a:ext uri="{96DAC541-7B7A-43D3-8B79-37D633B846F1}">
                  <asvg:svgBlip xmlns:asvg="http://schemas.microsoft.com/office/drawing/2016/SVG/main" r:embed="rId7"/>
                </a:ext>
              </a:extLst>
            </a:blip>
            <a:stretch>
              <a:fillRect/>
            </a:stretch>
          </a:blipFill>
        </p:spPr>
        <p:txBody>
          <a:bodyPr/>
          <a:lstStyle/>
          <a:p>
            <a:endParaRPr lang="en-US"/>
          </a:p>
        </p:txBody>
      </p:sp>
      <p:sp>
        <p:nvSpPr>
          <p:cNvPr id="9" name="Freeform 9"/>
          <p:cNvSpPr/>
          <p:nvPr/>
        </p:nvSpPr>
        <p:spPr>
          <a:xfrm rot="6284488">
            <a:off x="-22418" y="-67962"/>
            <a:ext cx="345718" cy="401414"/>
          </a:xfrm>
          <a:custGeom>
            <a:avLst/>
            <a:gdLst/>
            <a:ahLst/>
            <a:cxnLst/>
            <a:rect l="l" t="t" r="r" b="b"/>
            <a:pathLst>
              <a:path w="345718" h="401414">
                <a:moveTo>
                  <a:pt x="0" y="0"/>
                </a:moveTo>
                <a:lnTo>
                  <a:pt x="345718" y="0"/>
                </a:lnTo>
                <a:lnTo>
                  <a:pt x="345718" y="401414"/>
                </a:lnTo>
                <a:lnTo>
                  <a:pt x="0" y="401414"/>
                </a:lnTo>
                <a:lnTo>
                  <a:pt x="0" y="0"/>
                </a:lnTo>
                <a:close/>
              </a:path>
            </a:pathLst>
          </a:custGeom>
          <a:blipFill>
            <a:blip r:embed="rId8">
              <a:extLst>
                <a:ext uri="{96DAC541-7B7A-43D3-8B79-37D633B846F1}">
                  <asvg:svgBlip xmlns:asvg="http://schemas.microsoft.com/office/drawing/2016/SVG/main" r:embed="rId9"/>
                </a:ext>
              </a:extLst>
            </a:blip>
            <a:stretch>
              <a:fillRect/>
            </a:stretch>
          </a:blipFill>
        </p:spPr>
        <p:txBody>
          <a:bodyPr/>
          <a:lstStyle/>
          <a:p>
            <a:endParaRPr lang="en-US"/>
          </a:p>
        </p:txBody>
      </p:sp>
      <p:sp>
        <p:nvSpPr>
          <p:cNvPr id="10" name="Freeform 10"/>
          <p:cNvSpPr/>
          <p:nvPr/>
        </p:nvSpPr>
        <p:spPr>
          <a:xfrm rot="-7538693">
            <a:off x="2246184" y="551753"/>
            <a:ext cx="333713" cy="387475"/>
          </a:xfrm>
          <a:custGeom>
            <a:avLst/>
            <a:gdLst/>
            <a:ahLst/>
            <a:cxnLst/>
            <a:rect l="l" t="t" r="r" b="b"/>
            <a:pathLst>
              <a:path w="333713" h="387475">
                <a:moveTo>
                  <a:pt x="0" y="0"/>
                </a:moveTo>
                <a:lnTo>
                  <a:pt x="333713" y="0"/>
                </a:lnTo>
                <a:lnTo>
                  <a:pt x="333713" y="387475"/>
                </a:lnTo>
                <a:lnTo>
                  <a:pt x="0" y="38747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11" name="Freeform 11"/>
          <p:cNvSpPr/>
          <p:nvPr/>
        </p:nvSpPr>
        <p:spPr>
          <a:xfrm rot="-2700000">
            <a:off x="4509" y="1046814"/>
            <a:ext cx="348983" cy="405205"/>
          </a:xfrm>
          <a:custGeom>
            <a:avLst/>
            <a:gdLst/>
            <a:ahLst/>
            <a:cxnLst/>
            <a:rect l="l" t="t" r="r" b="b"/>
            <a:pathLst>
              <a:path w="348983" h="405205">
                <a:moveTo>
                  <a:pt x="0" y="0"/>
                </a:moveTo>
                <a:lnTo>
                  <a:pt x="348983" y="0"/>
                </a:lnTo>
                <a:lnTo>
                  <a:pt x="348983" y="405205"/>
                </a:lnTo>
                <a:lnTo>
                  <a:pt x="0" y="405205"/>
                </a:lnTo>
                <a:lnTo>
                  <a:pt x="0" y="0"/>
                </a:lnTo>
                <a:close/>
              </a:path>
            </a:pathLst>
          </a:custGeom>
          <a:blipFill>
            <a:blip r:embed="rId10">
              <a:extLst>
                <a:ext uri="{96DAC541-7B7A-43D3-8B79-37D633B846F1}">
                  <asvg:svgBlip xmlns:asvg="http://schemas.microsoft.com/office/drawing/2016/SVG/main" r:embed="rId11"/>
                </a:ext>
              </a:extLst>
            </a:blip>
            <a:stretch>
              <a:fillRect/>
            </a:stretch>
          </a:blipFill>
        </p:spPr>
        <p:txBody>
          <a:bodyPr/>
          <a:lstStyle/>
          <a:p>
            <a:endParaRPr lang="en-US"/>
          </a:p>
        </p:txBody>
      </p:sp>
      <p:sp>
        <p:nvSpPr>
          <p:cNvPr id="12" name="Freeform 12"/>
          <p:cNvSpPr/>
          <p:nvPr/>
        </p:nvSpPr>
        <p:spPr>
          <a:xfrm rot="-2700000">
            <a:off x="1408584" y="1141912"/>
            <a:ext cx="335479" cy="389526"/>
          </a:xfrm>
          <a:custGeom>
            <a:avLst/>
            <a:gdLst/>
            <a:ahLst/>
            <a:cxnLst/>
            <a:rect l="l" t="t" r="r" b="b"/>
            <a:pathLst>
              <a:path w="335479" h="389526">
                <a:moveTo>
                  <a:pt x="0" y="0"/>
                </a:moveTo>
                <a:lnTo>
                  <a:pt x="335479" y="0"/>
                </a:lnTo>
                <a:lnTo>
                  <a:pt x="335479" y="389526"/>
                </a:lnTo>
                <a:lnTo>
                  <a:pt x="0" y="389526"/>
                </a:lnTo>
                <a:lnTo>
                  <a:pt x="0" y="0"/>
                </a:lnTo>
                <a:close/>
              </a:path>
            </a:pathLst>
          </a:custGeom>
          <a:blipFill>
            <a:blip r:embed="rId6">
              <a:extLst>
                <a:ext uri="{96DAC541-7B7A-43D3-8B79-37D633B846F1}">
                  <asvg:svgBlip xmlns:asvg="http://schemas.microsoft.com/office/drawing/2016/SVG/main" r:embed="rId7"/>
                </a:ext>
              </a:extLst>
            </a:blip>
            <a:stretch>
              <a:fillRect/>
            </a:stretch>
          </a:blipFill>
        </p:spPr>
        <p:txBody>
          <a:bodyPr/>
          <a:lstStyle/>
          <a:p>
            <a:endParaRPr lang="en-US"/>
          </a:p>
        </p:txBody>
      </p:sp>
      <p:sp>
        <p:nvSpPr>
          <p:cNvPr id="13" name="Freeform 13"/>
          <p:cNvSpPr/>
          <p:nvPr/>
        </p:nvSpPr>
        <p:spPr>
          <a:xfrm rot="6187151">
            <a:off x="1765590" y="-148036"/>
            <a:ext cx="350338" cy="406779"/>
          </a:xfrm>
          <a:custGeom>
            <a:avLst/>
            <a:gdLst/>
            <a:ahLst/>
            <a:cxnLst/>
            <a:rect l="l" t="t" r="r" b="b"/>
            <a:pathLst>
              <a:path w="350338" h="406779">
                <a:moveTo>
                  <a:pt x="0" y="0"/>
                </a:moveTo>
                <a:lnTo>
                  <a:pt x="350338" y="0"/>
                </a:lnTo>
                <a:lnTo>
                  <a:pt x="350338" y="406779"/>
                </a:lnTo>
                <a:lnTo>
                  <a:pt x="0" y="406779"/>
                </a:lnTo>
                <a:lnTo>
                  <a:pt x="0" y="0"/>
                </a:lnTo>
                <a:close/>
              </a:path>
            </a:pathLst>
          </a:custGeom>
          <a:blipFill>
            <a:blip r:embed="rId10">
              <a:extLst>
                <a:ext uri="{96DAC541-7B7A-43D3-8B79-37D633B846F1}">
                  <asvg:svgBlip xmlns:asvg="http://schemas.microsoft.com/office/drawing/2016/SVG/main" r:embed="rId11"/>
                </a:ext>
              </a:extLst>
            </a:blip>
            <a:stretch>
              <a:fillRect/>
            </a:stretch>
          </a:blipFill>
        </p:spPr>
        <p:txBody>
          <a:bodyPr/>
          <a:lstStyle/>
          <a:p>
            <a:endParaRPr lang="en-US"/>
          </a:p>
        </p:txBody>
      </p:sp>
      <p:sp>
        <p:nvSpPr>
          <p:cNvPr id="14" name="Freeform 14"/>
          <p:cNvSpPr/>
          <p:nvPr/>
        </p:nvSpPr>
        <p:spPr>
          <a:xfrm rot="-2700000">
            <a:off x="2291818" y="11665"/>
            <a:ext cx="242444" cy="227898"/>
          </a:xfrm>
          <a:custGeom>
            <a:avLst/>
            <a:gdLst/>
            <a:ahLst/>
            <a:cxnLst/>
            <a:rect l="l" t="t" r="r" b="b"/>
            <a:pathLst>
              <a:path w="242444" h="227898">
                <a:moveTo>
                  <a:pt x="0" y="0"/>
                </a:moveTo>
                <a:lnTo>
                  <a:pt x="242445" y="0"/>
                </a:lnTo>
                <a:lnTo>
                  <a:pt x="242445" y="227898"/>
                </a:lnTo>
                <a:lnTo>
                  <a:pt x="0" y="227898"/>
                </a:lnTo>
                <a:lnTo>
                  <a:pt x="0" y="0"/>
                </a:lnTo>
                <a:close/>
              </a:path>
            </a:pathLst>
          </a:custGeom>
          <a:blipFill>
            <a:blip r:embed="rId12">
              <a:extLst>
                <a:ext uri="{96DAC541-7B7A-43D3-8B79-37D633B846F1}">
                  <asvg:svgBlip xmlns:asvg="http://schemas.microsoft.com/office/drawing/2016/SVG/main" r:embed="rId13"/>
                </a:ext>
              </a:extLst>
            </a:blip>
            <a:stretch>
              <a:fillRect/>
            </a:stretch>
          </a:blipFill>
        </p:spPr>
        <p:txBody>
          <a:bodyPr/>
          <a:lstStyle/>
          <a:p>
            <a:endParaRPr lang="en-US"/>
          </a:p>
        </p:txBody>
      </p:sp>
      <p:sp>
        <p:nvSpPr>
          <p:cNvPr id="15" name="Freeform 15"/>
          <p:cNvSpPr/>
          <p:nvPr/>
        </p:nvSpPr>
        <p:spPr>
          <a:xfrm rot="2700000" flipH="1">
            <a:off x="-18115" y="580248"/>
            <a:ext cx="244844" cy="230153"/>
          </a:xfrm>
          <a:custGeom>
            <a:avLst/>
            <a:gdLst/>
            <a:ahLst/>
            <a:cxnLst/>
            <a:rect l="l" t="t" r="r" b="b"/>
            <a:pathLst>
              <a:path w="244844" h="230153">
                <a:moveTo>
                  <a:pt x="244844" y="0"/>
                </a:moveTo>
                <a:lnTo>
                  <a:pt x="0" y="0"/>
                </a:lnTo>
                <a:lnTo>
                  <a:pt x="0" y="230154"/>
                </a:lnTo>
                <a:lnTo>
                  <a:pt x="244844" y="230154"/>
                </a:lnTo>
                <a:lnTo>
                  <a:pt x="244844" y="0"/>
                </a:lnTo>
                <a:close/>
              </a:path>
            </a:pathLst>
          </a:custGeom>
          <a:blipFill>
            <a:blip r:embed="rId14">
              <a:extLst>
                <a:ext uri="{96DAC541-7B7A-43D3-8B79-37D633B846F1}">
                  <asvg:svgBlip xmlns:asvg="http://schemas.microsoft.com/office/drawing/2016/SVG/main" r:embed="rId15"/>
                </a:ext>
              </a:extLst>
            </a:blip>
            <a:stretch>
              <a:fillRect/>
            </a:stretch>
          </a:blipFill>
        </p:spPr>
        <p:txBody>
          <a:bodyPr/>
          <a:lstStyle/>
          <a:p>
            <a:endParaRPr lang="en-US"/>
          </a:p>
        </p:txBody>
      </p:sp>
      <p:sp>
        <p:nvSpPr>
          <p:cNvPr id="16" name="Freeform 16"/>
          <p:cNvSpPr/>
          <p:nvPr/>
        </p:nvSpPr>
        <p:spPr>
          <a:xfrm rot="-2895308">
            <a:off x="2127970" y="1086312"/>
            <a:ext cx="339705" cy="394432"/>
          </a:xfrm>
          <a:custGeom>
            <a:avLst/>
            <a:gdLst/>
            <a:ahLst/>
            <a:cxnLst/>
            <a:rect l="l" t="t" r="r" b="b"/>
            <a:pathLst>
              <a:path w="339705" h="394432">
                <a:moveTo>
                  <a:pt x="0" y="0"/>
                </a:moveTo>
                <a:lnTo>
                  <a:pt x="339705" y="0"/>
                </a:lnTo>
                <a:lnTo>
                  <a:pt x="339705" y="394433"/>
                </a:lnTo>
                <a:lnTo>
                  <a:pt x="0" y="394433"/>
                </a:lnTo>
                <a:lnTo>
                  <a:pt x="0" y="0"/>
                </a:lnTo>
                <a:close/>
              </a:path>
            </a:pathLst>
          </a:custGeom>
          <a:blipFill>
            <a:blip r:embed="rId8">
              <a:extLst>
                <a:ext uri="{96DAC541-7B7A-43D3-8B79-37D633B846F1}">
                  <asvg:svgBlip xmlns:asvg="http://schemas.microsoft.com/office/drawing/2016/SVG/main" r:embed="rId9"/>
                </a:ext>
              </a:extLst>
            </a:blip>
            <a:stretch>
              <a:fillRect/>
            </a:stretch>
          </a:blipFill>
        </p:spPr>
        <p:txBody>
          <a:bodyPr/>
          <a:lstStyle/>
          <a:p>
            <a:endParaRPr lang="en-US"/>
          </a:p>
        </p:txBody>
      </p:sp>
      <p:sp>
        <p:nvSpPr>
          <p:cNvPr id="17" name="TextBox 17"/>
          <p:cNvSpPr txBox="1"/>
          <p:nvPr/>
        </p:nvSpPr>
        <p:spPr>
          <a:xfrm>
            <a:off x="179000" y="171570"/>
            <a:ext cx="2130516" cy="181610"/>
          </a:xfrm>
          <a:prstGeom prst="rect">
            <a:avLst/>
          </a:prstGeom>
        </p:spPr>
        <p:txBody>
          <a:bodyPr lIns="0" tIns="0" rIns="0" bIns="0" rtlCol="0" anchor="t">
            <a:spAutoFit/>
          </a:bodyPr>
          <a:lstStyle/>
          <a:p>
            <a:pPr marL="0" lvl="0" indent="0" algn="ctr">
              <a:lnSpc>
                <a:spcPts val="1375"/>
              </a:lnSpc>
            </a:pPr>
            <a:r>
              <a:rPr lang="en-US" sz="1100" b="1">
                <a:solidFill>
                  <a:srgbClr val="001A31"/>
                </a:solidFill>
                <a:latin typeface="Now Heavy"/>
                <a:ea typeface="Now Heavy"/>
                <a:cs typeface="Now Heavy"/>
                <a:sym typeface="Now Heavy"/>
              </a:rPr>
              <a:t>Regional Opportunities</a:t>
            </a:r>
          </a:p>
        </p:txBody>
      </p:sp>
      <p:sp>
        <p:nvSpPr>
          <p:cNvPr id="18" name="TextBox 18"/>
          <p:cNvSpPr txBox="1"/>
          <p:nvPr/>
        </p:nvSpPr>
        <p:spPr>
          <a:xfrm>
            <a:off x="179000" y="400050"/>
            <a:ext cx="2089785" cy="752190"/>
          </a:xfrm>
          <a:prstGeom prst="rect">
            <a:avLst/>
          </a:prstGeom>
        </p:spPr>
        <p:txBody>
          <a:bodyPr lIns="0" tIns="0" rIns="0" bIns="0" rtlCol="0" anchor="t">
            <a:spAutoFit/>
          </a:bodyPr>
          <a:lstStyle/>
          <a:p>
            <a:pPr marL="144252" lvl="1" indent="-72126" algn="l">
              <a:lnSpc>
                <a:spcPts val="1042"/>
              </a:lnSpc>
              <a:buFont typeface="Arial"/>
              <a:buChar char="•"/>
            </a:pPr>
            <a:r>
              <a:rPr lang="en-US" sz="668" b="1">
                <a:solidFill>
                  <a:srgbClr val="001A31"/>
                </a:solidFill>
                <a:latin typeface="Now Bold"/>
                <a:ea typeface="Now Bold"/>
                <a:cs typeface="Now Bold"/>
                <a:sym typeface="Now Bold"/>
              </a:rPr>
              <a:t>Regional Conferences</a:t>
            </a:r>
          </a:p>
          <a:p>
            <a:pPr marL="144252" lvl="1" indent="-72126" algn="l">
              <a:lnSpc>
                <a:spcPts val="1042"/>
              </a:lnSpc>
              <a:buFont typeface="Arial"/>
              <a:buChar char="•"/>
            </a:pPr>
            <a:r>
              <a:rPr lang="en-US" sz="668" b="1">
                <a:solidFill>
                  <a:srgbClr val="001A31"/>
                </a:solidFill>
                <a:latin typeface="Now Bold"/>
                <a:ea typeface="Now Bold"/>
                <a:cs typeface="Now Bold"/>
                <a:sym typeface="Now Bold"/>
              </a:rPr>
              <a:t>Regional Symposiums </a:t>
            </a:r>
          </a:p>
          <a:p>
            <a:pPr marL="144252" lvl="1" indent="-72126" algn="l">
              <a:lnSpc>
                <a:spcPts val="1042"/>
              </a:lnSpc>
              <a:buFont typeface="Arial"/>
              <a:buChar char="•"/>
            </a:pPr>
            <a:r>
              <a:rPr lang="en-US" sz="668" b="1">
                <a:solidFill>
                  <a:srgbClr val="001A31"/>
                </a:solidFill>
                <a:latin typeface="Now Bold"/>
                <a:ea typeface="Now Bold"/>
                <a:cs typeface="Now Bold"/>
                <a:sym typeface="Now Bold"/>
              </a:rPr>
              <a:t>Regional Drive-in conferences </a:t>
            </a:r>
          </a:p>
          <a:p>
            <a:pPr marL="144252" lvl="1" indent="-72126" algn="l">
              <a:lnSpc>
                <a:spcPts val="1042"/>
              </a:lnSpc>
              <a:buFont typeface="Arial"/>
              <a:buChar char="•"/>
            </a:pPr>
            <a:r>
              <a:rPr lang="en-US" sz="668" b="1">
                <a:solidFill>
                  <a:srgbClr val="001A31"/>
                </a:solidFill>
                <a:latin typeface="Now Bold"/>
                <a:ea typeface="Now Bold"/>
                <a:cs typeface="Now Bold"/>
                <a:sym typeface="Now Bold"/>
              </a:rPr>
              <a:t>Reach out to A &amp; M System partners</a:t>
            </a:r>
          </a:p>
          <a:p>
            <a:pPr marL="288504" lvl="2" indent="-96168" algn="l">
              <a:lnSpc>
                <a:spcPts val="1042"/>
              </a:lnSpc>
              <a:buFont typeface="Arial"/>
              <a:buChar char="⚬"/>
            </a:pPr>
            <a:r>
              <a:rPr lang="en-US" sz="668" b="1">
                <a:solidFill>
                  <a:srgbClr val="001A31"/>
                </a:solidFill>
                <a:latin typeface="Now Bold"/>
                <a:ea typeface="Now Bold"/>
                <a:cs typeface="Now Bold"/>
                <a:sym typeface="Now Bold"/>
              </a:rPr>
              <a:t>Find others in similar positions at other A &amp; M schools for support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5AC9E5"/>
        </a:solidFill>
        <a:effectLst/>
      </p:bgPr>
    </p:bg>
    <p:spTree>
      <p:nvGrpSpPr>
        <p:cNvPr id="1" name=""/>
        <p:cNvGrpSpPr/>
        <p:nvPr/>
      </p:nvGrpSpPr>
      <p:grpSpPr>
        <a:xfrm>
          <a:off x="0" y="0"/>
          <a:ext cx="0" cy="0"/>
          <a:chOff x="0" y="0"/>
          <a:chExt cx="0" cy="0"/>
        </a:xfrm>
      </p:grpSpPr>
      <p:sp>
        <p:nvSpPr>
          <p:cNvPr id="2" name="AutoShape 2"/>
          <p:cNvSpPr/>
          <p:nvPr/>
        </p:nvSpPr>
        <p:spPr>
          <a:xfrm>
            <a:off x="139065" y="139065"/>
            <a:ext cx="2217420" cy="1112520"/>
          </a:xfrm>
          <a:prstGeom prst="rect">
            <a:avLst/>
          </a:prstGeom>
          <a:solidFill>
            <a:srgbClr val="FFFFFF"/>
          </a:solidFill>
        </p:spPr>
        <p:txBody>
          <a:bodyPr/>
          <a:lstStyle/>
          <a:p>
            <a:endParaRPr lang="en-US"/>
          </a:p>
        </p:txBody>
      </p:sp>
      <p:grpSp>
        <p:nvGrpSpPr>
          <p:cNvPr id="3" name="Group 3"/>
          <p:cNvGrpSpPr/>
          <p:nvPr/>
        </p:nvGrpSpPr>
        <p:grpSpPr>
          <a:xfrm>
            <a:off x="139065" y="139065"/>
            <a:ext cx="2217420" cy="256145"/>
            <a:chOff x="0" y="0"/>
            <a:chExt cx="3760139" cy="434353"/>
          </a:xfrm>
        </p:grpSpPr>
        <p:sp>
          <p:nvSpPr>
            <p:cNvPr id="4" name="Freeform 4"/>
            <p:cNvSpPr/>
            <p:nvPr/>
          </p:nvSpPr>
          <p:spPr>
            <a:xfrm>
              <a:off x="0" y="0"/>
              <a:ext cx="3760139" cy="434353"/>
            </a:xfrm>
            <a:custGeom>
              <a:avLst/>
              <a:gdLst/>
              <a:ahLst/>
              <a:cxnLst/>
              <a:rect l="l" t="t" r="r" b="b"/>
              <a:pathLst>
                <a:path w="3760139" h="434353">
                  <a:moveTo>
                    <a:pt x="0" y="0"/>
                  </a:moveTo>
                  <a:lnTo>
                    <a:pt x="3760139" y="0"/>
                  </a:lnTo>
                  <a:lnTo>
                    <a:pt x="3760139" y="434353"/>
                  </a:lnTo>
                  <a:lnTo>
                    <a:pt x="0" y="434353"/>
                  </a:lnTo>
                  <a:close/>
                </a:path>
              </a:pathLst>
            </a:custGeom>
            <a:solidFill>
              <a:srgbClr val="FBC02D">
                <a:alpha val="73725"/>
              </a:srgbClr>
            </a:solidFill>
          </p:spPr>
          <p:txBody>
            <a:bodyPr/>
            <a:lstStyle/>
            <a:p>
              <a:endParaRPr lang="en-US"/>
            </a:p>
          </p:txBody>
        </p:sp>
        <p:sp>
          <p:nvSpPr>
            <p:cNvPr id="5" name="TextBox 5"/>
            <p:cNvSpPr txBox="1"/>
            <p:nvPr/>
          </p:nvSpPr>
          <p:spPr>
            <a:xfrm>
              <a:off x="0" y="-19050"/>
              <a:ext cx="3760139" cy="453403"/>
            </a:xfrm>
            <a:prstGeom prst="rect">
              <a:avLst/>
            </a:prstGeom>
          </p:spPr>
          <p:txBody>
            <a:bodyPr lIns="7890" tIns="7890" rIns="7890" bIns="7890" rtlCol="0" anchor="ctr"/>
            <a:lstStyle/>
            <a:p>
              <a:pPr marL="0" lvl="0" indent="0" algn="ctr">
                <a:lnSpc>
                  <a:spcPts val="1530"/>
                </a:lnSpc>
                <a:spcBef>
                  <a:spcPct val="0"/>
                </a:spcBef>
              </a:pPr>
              <a:endParaRPr/>
            </a:p>
          </p:txBody>
        </p:sp>
      </p:grpSp>
      <p:sp>
        <p:nvSpPr>
          <p:cNvPr id="6" name="Freeform 6"/>
          <p:cNvSpPr/>
          <p:nvPr/>
        </p:nvSpPr>
        <p:spPr>
          <a:xfrm rot="-3780990">
            <a:off x="1170908" y="-119387"/>
            <a:ext cx="345718" cy="401414"/>
          </a:xfrm>
          <a:custGeom>
            <a:avLst/>
            <a:gdLst/>
            <a:ahLst/>
            <a:cxnLst/>
            <a:rect l="l" t="t" r="r" b="b"/>
            <a:pathLst>
              <a:path w="345718" h="401414">
                <a:moveTo>
                  <a:pt x="0" y="0"/>
                </a:moveTo>
                <a:lnTo>
                  <a:pt x="345718" y="0"/>
                </a:lnTo>
                <a:lnTo>
                  <a:pt x="345718" y="401414"/>
                </a:lnTo>
                <a:lnTo>
                  <a:pt x="0" y="401414"/>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7" name="Freeform 7"/>
          <p:cNvSpPr/>
          <p:nvPr/>
        </p:nvSpPr>
        <p:spPr>
          <a:xfrm rot="6701426">
            <a:off x="660485" y="1114661"/>
            <a:ext cx="347965" cy="404023"/>
          </a:xfrm>
          <a:custGeom>
            <a:avLst/>
            <a:gdLst/>
            <a:ahLst/>
            <a:cxnLst/>
            <a:rect l="l" t="t" r="r" b="b"/>
            <a:pathLst>
              <a:path w="347965" h="404023">
                <a:moveTo>
                  <a:pt x="0" y="0"/>
                </a:moveTo>
                <a:lnTo>
                  <a:pt x="347965" y="0"/>
                </a:lnTo>
                <a:lnTo>
                  <a:pt x="347965" y="404022"/>
                </a:lnTo>
                <a:lnTo>
                  <a:pt x="0" y="404022"/>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en-US"/>
          </a:p>
        </p:txBody>
      </p:sp>
      <p:sp>
        <p:nvSpPr>
          <p:cNvPr id="8" name="Freeform 8"/>
          <p:cNvSpPr/>
          <p:nvPr/>
        </p:nvSpPr>
        <p:spPr>
          <a:xfrm rot="7895916">
            <a:off x="590448" y="-145353"/>
            <a:ext cx="345718" cy="401414"/>
          </a:xfrm>
          <a:custGeom>
            <a:avLst/>
            <a:gdLst/>
            <a:ahLst/>
            <a:cxnLst/>
            <a:rect l="l" t="t" r="r" b="b"/>
            <a:pathLst>
              <a:path w="345718" h="401414">
                <a:moveTo>
                  <a:pt x="0" y="0"/>
                </a:moveTo>
                <a:lnTo>
                  <a:pt x="345718" y="0"/>
                </a:lnTo>
                <a:lnTo>
                  <a:pt x="345718" y="401414"/>
                </a:lnTo>
                <a:lnTo>
                  <a:pt x="0" y="401414"/>
                </a:lnTo>
                <a:lnTo>
                  <a:pt x="0" y="0"/>
                </a:lnTo>
                <a:close/>
              </a:path>
            </a:pathLst>
          </a:custGeom>
          <a:blipFill>
            <a:blip r:embed="rId6">
              <a:extLst>
                <a:ext uri="{96DAC541-7B7A-43D3-8B79-37D633B846F1}">
                  <asvg:svgBlip xmlns:asvg="http://schemas.microsoft.com/office/drawing/2016/SVG/main" r:embed="rId7"/>
                </a:ext>
              </a:extLst>
            </a:blip>
            <a:stretch>
              <a:fillRect/>
            </a:stretch>
          </a:blipFill>
        </p:spPr>
        <p:txBody>
          <a:bodyPr/>
          <a:lstStyle/>
          <a:p>
            <a:endParaRPr lang="en-US"/>
          </a:p>
        </p:txBody>
      </p:sp>
      <p:sp>
        <p:nvSpPr>
          <p:cNvPr id="9" name="Freeform 9"/>
          <p:cNvSpPr/>
          <p:nvPr/>
        </p:nvSpPr>
        <p:spPr>
          <a:xfrm rot="6284488">
            <a:off x="-22418" y="-67962"/>
            <a:ext cx="345718" cy="401414"/>
          </a:xfrm>
          <a:custGeom>
            <a:avLst/>
            <a:gdLst/>
            <a:ahLst/>
            <a:cxnLst/>
            <a:rect l="l" t="t" r="r" b="b"/>
            <a:pathLst>
              <a:path w="345718" h="401414">
                <a:moveTo>
                  <a:pt x="0" y="0"/>
                </a:moveTo>
                <a:lnTo>
                  <a:pt x="345718" y="0"/>
                </a:lnTo>
                <a:lnTo>
                  <a:pt x="345718" y="401414"/>
                </a:lnTo>
                <a:lnTo>
                  <a:pt x="0" y="401414"/>
                </a:lnTo>
                <a:lnTo>
                  <a:pt x="0" y="0"/>
                </a:lnTo>
                <a:close/>
              </a:path>
            </a:pathLst>
          </a:custGeom>
          <a:blipFill>
            <a:blip r:embed="rId8">
              <a:extLst>
                <a:ext uri="{96DAC541-7B7A-43D3-8B79-37D633B846F1}">
                  <asvg:svgBlip xmlns:asvg="http://schemas.microsoft.com/office/drawing/2016/SVG/main" r:embed="rId9"/>
                </a:ext>
              </a:extLst>
            </a:blip>
            <a:stretch>
              <a:fillRect/>
            </a:stretch>
          </a:blipFill>
        </p:spPr>
        <p:txBody>
          <a:bodyPr/>
          <a:lstStyle/>
          <a:p>
            <a:endParaRPr lang="en-US"/>
          </a:p>
        </p:txBody>
      </p:sp>
      <p:sp>
        <p:nvSpPr>
          <p:cNvPr id="10" name="Freeform 10"/>
          <p:cNvSpPr/>
          <p:nvPr/>
        </p:nvSpPr>
        <p:spPr>
          <a:xfrm rot="-7538693">
            <a:off x="2246184" y="551753"/>
            <a:ext cx="333713" cy="387475"/>
          </a:xfrm>
          <a:custGeom>
            <a:avLst/>
            <a:gdLst/>
            <a:ahLst/>
            <a:cxnLst/>
            <a:rect l="l" t="t" r="r" b="b"/>
            <a:pathLst>
              <a:path w="333713" h="387475">
                <a:moveTo>
                  <a:pt x="0" y="0"/>
                </a:moveTo>
                <a:lnTo>
                  <a:pt x="333713" y="0"/>
                </a:lnTo>
                <a:lnTo>
                  <a:pt x="333713" y="387475"/>
                </a:lnTo>
                <a:lnTo>
                  <a:pt x="0" y="38747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11" name="Freeform 11"/>
          <p:cNvSpPr/>
          <p:nvPr/>
        </p:nvSpPr>
        <p:spPr>
          <a:xfrm rot="-2700000">
            <a:off x="4509" y="1046814"/>
            <a:ext cx="348983" cy="405205"/>
          </a:xfrm>
          <a:custGeom>
            <a:avLst/>
            <a:gdLst/>
            <a:ahLst/>
            <a:cxnLst/>
            <a:rect l="l" t="t" r="r" b="b"/>
            <a:pathLst>
              <a:path w="348983" h="405205">
                <a:moveTo>
                  <a:pt x="0" y="0"/>
                </a:moveTo>
                <a:lnTo>
                  <a:pt x="348983" y="0"/>
                </a:lnTo>
                <a:lnTo>
                  <a:pt x="348983" y="405205"/>
                </a:lnTo>
                <a:lnTo>
                  <a:pt x="0" y="405205"/>
                </a:lnTo>
                <a:lnTo>
                  <a:pt x="0" y="0"/>
                </a:lnTo>
                <a:close/>
              </a:path>
            </a:pathLst>
          </a:custGeom>
          <a:blipFill>
            <a:blip r:embed="rId10">
              <a:extLst>
                <a:ext uri="{96DAC541-7B7A-43D3-8B79-37D633B846F1}">
                  <asvg:svgBlip xmlns:asvg="http://schemas.microsoft.com/office/drawing/2016/SVG/main" r:embed="rId11"/>
                </a:ext>
              </a:extLst>
            </a:blip>
            <a:stretch>
              <a:fillRect/>
            </a:stretch>
          </a:blipFill>
        </p:spPr>
        <p:txBody>
          <a:bodyPr/>
          <a:lstStyle/>
          <a:p>
            <a:endParaRPr lang="en-US"/>
          </a:p>
        </p:txBody>
      </p:sp>
      <p:sp>
        <p:nvSpPr>
          <p:cNvPr id="12" name="Freeform 12"/>
          <p:cNvSpPr/>
          <p:nvPr/>
        </p:nvSpPr>
        <p:spPr>
          <a:xfrm rot="-2700000">
            <a:off x="1408584" y="1141912"/>
            <a:ext cx="335479" cy="389526"/>
          </a:xfrm>
          <a:custGeom>
            <a:avLst/>
            <a:gdLst/>
            <a:ahLst/>
            <a:cxnLst/>
            <a:rect l="l" t="t" r="r" b="b"/>
            <a:pathLst>
              <a:path w="335479" h="389526">
                <a:moveTo>
                  <a:pt x="0" y="0"/>
                </a:moveTo>
                <a:lnTo>
                  <a:pt x="335479" y="0"/>
                </a:lnTo>
                <a:lnTo>
                  <a:pt x="335479" y="389526"/>
                </a:lnTo>
                <a:lnTo>
                  <a:pt x="0" y="389526"/>
                </a:lnTo>
                <a:lnTo>
                  <a:pt x="0" y="0"/>
                </a:lnTo>
                <a:close/>
              </a:path>
            </a:pathLst>
          </a:custGeom>
          <a:blipFill>
            <a:blip r:embed="rId6">
              <a:extLst>
                <a:ext uri="{96DAC541-7B7A-43D3-8B79-37D633B846F1}">
                  <asvg:svgBlip xmlns:asvg="http://schemas.microsoft.com/office/drawing/2016/SVG/main" r:embed="rId7"/>
                </a:ext>
              </a:extLst>
            </a:blip>
            <a:stretch>
              <a:fillRect/>
            </a:stretch>
          </a:blipFill>
        </p:spPr>
        <p:txBody>
          <a:bodyPr/>
          <a:lstStyle/>
          <a:p>
            <a:endParaRPr lang="en-US"/>
          </a:p>
        </p:txBody>
      </p:sp>
      <p:sp>
        <p:nvSpPr>
          <p:cNvPr id="13" name="Freeform 13"/>
          <p:cNvSpPr/>
          <p:nvPr/>
        </p:nvSpPr>
        <p:spPr>
          <a:xfrm rot="6187151">
            <a:off x="1765590" y="-148036"/>
            <a:ext cx="350338" cy="406779"/>
          </a:xfrm>
          <a:custGeom>
            <a:avLst/>
            <a:gdLst/>
            <a:ahLst/>
            <a:cxnLst/>
            <a:rect l="l" t="t" r="r" b="b"/>
            <a:pathLst>
              <a:path w="350338" h="406779">
                <a:moveTo>
                  <a:pt x="0" y="0"/>
                </a:moveTo>
                <a:lnTo>
                  <a:pt x="350338" y="0"/>
                </a:lnTo>
                <a:lnTo>
                  <a:pt x="350338" y="406779"/>
                </a:lnTo>
                <a:lnTo>
                  <a:pt x="0" y="406779"/>
                </a:lnTo>
                <a:lnTo>
                  <a:pt x="0" y="0"/>
                </a:lnTo>
                <a:close/>
              </a:path>
            </a:pathLst>
          </a:custGeom>
          <a:blipFill>
            <a:blip r:embed="rId10">
              <a:extLst>
                <a:ext uri="{96DAC541-7B7A-43D3-8B79-37D633B846F1}">
                  <asvg:svgBlip xmlns:asvg="http://schemas.microsoft.com/office/drawing/2016/SVG/main" r:embed="rId11"/>
                </a:ext>
              </a:extLst>
            </a:blip>
            <a:stretch>
              <a:fillRect/>
            </a:stretch>
          </a:blipFill>
        </p:spPr>
        <p:txBody>
          <a:bodyPr/>
          <a:lstStyle/>
          <a:p>
            <a:endParaRPr lang="en-US"/>
          </a:p>
        </p:txBody>
      </p:sp>
      <p:sp>
        <p:nvSpPr>
          <p:cNvPr id="14" name="Freeform 14"/>
          <p:cNvSpPr/>
          <p:nvPr/>
        </p:nvSpPr>
        <p:spPr>
          <a:xfrm rot="-2700000">
            <a:off x="2291818" y="11665"/>
            <a:ext cx="242444" cy="227898"/>
          </a:xfrm>
          <a:custGeom>
            <a:avLst/>
            <a:gdLst/>
            <a:ahLst/>
            <a:cxnLst/>
            <a:rect l="l" t="t" r="r" b="b"/>
            <a:pathLst>
              <a:path w="242444" h="227898">
                <a:moveTo>
                  <a:pt x="0" y="0"/>
                </a:moveTo>
                <a:lnTo>
                  <a:pt x="242445" y="0"/>
                </a:lnTo>
                <a:lnTo>
                  <a:pt x="242445" y="227898"/>
                </a:lnTo>
                <a:lnTo>
                  <a:pt x="0" y="227898"/>
                </a:lnTo>
                <a:lnTo>
                  <a:pt x="0" y="0"/>
                </a:lnTo>
                <a:close/>
              </a:path>
            </a:pathLst>
          </a:custGeom>
          <a:blipFill>
            <a:blip r:embed="rId12">
              <a:extLst>
                <a:ext uri="{96DAC541-7B7A-43D3-8B79-37D633B846F1}">
                  <asvg:svgBlip xmlns:asvg="http://schemas.microsoft.com/office/drawing/2016/SVG/main" r:embed="rId13"/>
                </a:ext>
              </a:extLst>
            </a:blip>
            <a:stretch>
              <a:fillRect/>
            </a:stretch>
          </a:blipFill>
        </p:spPr>
        <p:txBody>
          <a:bodyPr/>
          <a:lstStyle/>
          <a:p>
            <a:endParaRPr lang="en-US"/>
          </a:p>
        </p:txBody>
      </p:sp>
      <p:sp>
        <p:nvSpPr>
          <p:cNvPr id="15" name="Freeform 15"/>
          <p:cNvSpPr/>
          <p:nvPr/>
        </p:nvSpPr>
        <p:spPr>
          <a:xfrm rot="2700000" flipH="1">
            <a:off x="-18115" y="580248"/>
            <a:ext cx="244844" cy="230153"/>
          </a:xfrm>
          <a:custGeom>
            <a:avLst/>
            <a:gdLst/>
            <a:ahLst/>
            <a:cxnLst/>
            <a:rect l="l" t="t" r="r" b="b"/>
            <a:pathLst>
              <a:path w="244844" h="230153">
                <a:moveTo>
                  <a:pt x="244844" y="0"/>
                </a:moveTo>
                <a:lnTo>
                  <a:pt x="0" y="0"/>
                </a:lnTo>
                <a:lnTo>
                  <a:pt x="0" y="230154"/>
                </a:lnTo>
                <a:lnTo>
                  <a:pt x="244844" y="230154"/>
                </a:lnTo>
                <a:lnTo>
                  <a:pt x="244844" y="0"/>
                </a:lnTo>
                <a:close/>
              </a:path>
            </a:pathLst>
          </a:custGeom>
          <a:blipFill>
            <a:blip r:embed="rId14">
              <a:extLst>
                <a:ext uri="{96DAC541-7B7A-43D3-8B79-37D633B846F1}">
                  <asvg:svgBlip xmlns:asvg="http://schemas.microsoft.com/office/drawing/2016/SVG/main" r:embed="rId15"/>
                </a:ext>
              </a:extLst>
            </a:blip>
            <a:stretch>
              <a:fillRect/>
            </a:stretch>
          </a:blipFill>
        </p:spPr>
        <p:txBody>
          <a:bodyPr/>
          <a:lstStyle/>
          <a:p>
            <a:endParaRPr lang="en-US"/>
          </a:p>
        </p:txBody>
      </p:sp>
      <p:sp>
        <p:nvSpPr>
          <p:cNvPr id="16" name="Freeform 16"/>
          <p:cNvSpPr/>
          <p:nvPr/>
        </p:nvSpPr>
        <p:spPr>
          <a:xfrm rot="-2895308">
            <a:off x="2127970" y="1086312"/>
            <a:ext cx="339705" cy="394432"/>
          </a:xfrm>
          <a:custGeom>
            <a:avLst/>
            <a:gdLst/>
            <a:ahLst/>
            <a:cxnLst/>
            <a:rect l="l" t="t" r="r" b="b"/>
            <a:pathLst>
              <a:path w="339705" h="394432">
                <a:moveTo>
                  <a:pt x="0" y="0"/>
                </a:moveTo>
                <a:lnTo>
                  <a:pt x="339705" y="0"/>
                </a:lnTo>
                <a:lnTo>
                  <a:pt x="339705" y="394433"/>
                </a:lnTo>
                <a:lnTo>
                  <a:pt x="0" y="394433"/>
                </a:lnTo>
                <a:lnTo>
                  <a:pt x="0" y="0"/>
                </a:lnTo>
                <a:close/>
              </a:path>
            </a:pathLst>
          </a:custGeom>
          <a:blipFill>
            <a:blip r:embed="rId8">
              <a:extLst>
                <a:ext uri="{96DAC541-7B7A-43D3-8B79-37D633B846F1}">
                  <asvg:svgBlip xmlns:asvg="http://schemas.microsoft.com/office/drawing/2016/SVG/main" r:embed="rId9"/>
                </a:ext>
              </a:extLst>
            </a:blip>
            <a:stretch>
              <a:fillRect/>
            </a:stretch>
          </a:blipFill>
        </p:spPr>
        <p:txBody>
          <a:bodyPr/>
          <a:lstStyle/>
          <a:p>
            <a:endParaRPr lang="en-US"/>
          </a:p>
        </p:txBody>
      </p:sp>
      <p:sp>
        <p:nvSpPr>
          <p:cNvPr id="17" name="TextBox 17"/>
          <p:cNvSpPr txBox="1"/>
          <p:nvPr/>
        </p:nvSpPr>
        <p:spPr>
          <a:xfrm>
            <a:off x="179000" y="171570"/>
            <a:ext cx="2130516" cy="181610"/>
          </a:xfrm>
          <a:prstGeom prst="rect">
            <a:avLst/>
          </a:prstGeom>
        </p:spPr>
        <p:txBody>
          <a:bodyPr lIns="0" tIns="0" rIns="0" bIns="0" rtlCol="0" anchor="t">
            <a:spAutoFit/>
          </a:bodyPr>
          <a:lstStyle/>
          <a:p>
            <a:pPr marL="0" lvl="0" indent="0" algn="ctr">
              <a:lnSpc>
                <a:spcPts val="1375"/>
              </a:lnSpc>
            </a:pPr>
            <a:r>
              <a:rPr lang="en-US" sz="1100" b="1">
                <a:solidFill>
                  <a:srgbClr val="001A31"/>
                </a:solidFill>
                <a:latin typeface="Now Heavy"/>
                <a:ea typeface="Now Heavy"/>
                <a:cs typeface="Now Heavy"/>
                <a:sym typeface="Now Heavy"/>
              </a:rPr>
              <a:t>Inter/national Opportunities</a:t>
            </a:r>
          </a:p>
        </p:txBody>
      </p:sp>
      <p:sp>
        <p:nvSpPr>
          <p:cNvPr id="18" name="TextBox 18"/>
          <p:cNvSpPr txBox="1"/>
          <p:nvPr/>
        </p:nvSpPr>
        <p:spPr>
          <a:xfrm>
            <a:off x="179000" y="381000"/>
            <a:ext cx="2089785" cy="659932"/>
          </a:xfrm>
          <a:prstGeom prst="rect">
            <a:avLst/>
          </a:prstGeom>
        </p:spPr>
        <p:txBody>
          <a:bodyPr lIns="0" tIns="0" rIns="0" bIns="0" rtlCol="0" anchor="t">
            <a:spAutoFit/>
          </a:bodyPr>
          <a:lstStyle/>
          <a:p>
            <a:pPr marL="187432" lvl="1" indent="-93716" algn="l">
              <a:lnSpc>
                <a:spcPts val="1354"/>
              </a:lnSpc>
              <a:buFont typeface="Arial"/>
              <a:buChar char="•"/>
            </a:pPr>
            <a:r>
              <a:rPr lang="en-US" sz="868" b="1">
                <a:solidFill>
                  <a:srgbClr val="001A31"/>
                </a:solidFill>
                <a:latin typeface="Now Bold"/>
                <a:ea typeface="Now Bold"/>
                <a:cs typeface="Now Bold"/>
                <a:sym typeface="Now Bold"/>
              </a:rPr>
              <a:t>National Conferences </a:t>
            </a:r>
          </a:p>
          <a:p>
            <a:pPr marL="187432" lvl="1" indent="-93716" algn="l">
              <a:lnSpc>
                <a:spcPts val="1354"/>
              </a:lnSpc>
              <a:buFont typeface="Arial"/>
              <a:buChar char="•"/>
            </a:pPr>
            <a:r>
              <a:rPr lang="en-US" sz="868" b="1">
                <a:solidFill>
                  <a:srgbClr val="001A31"/>
                </a:solidFill>
                <a:latin typeface="Now Bold"/>
                <a:ea typeface="Now Bold"/>
                <a:cs typeface="Now Bold"/>
                <a:sym typeface="Now Bold"/>
              </a:rPr>
              <a:t>International Conferences</a:t>
            </a:r>
          </a:p>
          <a:p>
            <a:pPr marL="187432" lvl="1" indent="-93716" algn="l">
              <a:lnSpc>
                <a:spcPts val="1354"/>
              </a:lnSpc>
              <a:buFont typeface="Arial"/>
              <a:buChar char="•"/>
            </a:pPr>
            <a:r>
              <a:rPr lang="en-US" sz="868" b="1">
                <a:solidFill>
                  <a:srgbClr val="001A31"/>
                </a:solidFill>
                <a:latin typeface="Now Bold"/>
                <a:ea typeface="Now Bold"/>
                <a:cs typeface="Now Bold"/>
                <a:sym typeface="Now Bold"/>
              </a:rPr>
              <a:t>Virtual Conferences through International Organizations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5AC9E5"/>
        </a:solidFill>
        <a:effectLst/>
      </p:bgPr>
    </p:bg>
    <p:spTree>
      <p:nvGrpSpPr>
        <p:cNvPr id="1" name=""/>
        <p:cNvGrpSpPr/>
        <p:nvPr/>
      </p:nvGrpSpPr>
      <p:grpSpPr>
        <a:xfrm>
          <a:off x="0" y="0"/>
          <a:ext cx="0" cy="0"/>
          <a:chOff x="0" y="0"/>
          <a:chExt cx="0" cy="0"/>
        </a:xfrm>
      </p:grpSpPr>
      <p:sp>
        <p:nvSpPr>
          <p:cNvPr id="2" name="AutoShape 2"/>
          <p:cNvSpPr/>
          <p:nvPr/>
        </p:nvSpPr>
        <p:spPr>
          <a:xfrm>
            <a:off x="139065" y="139065"/>
            <a:ext cx="2217420" cy="1112520"/>
          </a:xfrm>
          <a:prstGeom prst="rect">
            <a:avLst/>
          </a:prstGeom>
          <a:solidFill>
            <a:srgbClr val="FFFFFF"/>
          </a:solidFill>
        </p:spPr>
        <p:txBody>
          <a:bodyPr/>
          <a:lstStyle/>
          <a:p>
            <a:endParaRPr lang="en-US"/>
          </a:p>
        </p:txBody>
      </p:sp>
      <p:grpSp>
        <p:nvGrpSpPr>
          <p:cNvPr id="3" name="Group 3"/>
          <p:cNvGrpSpPr/>
          <p:nvPr/>
        </p:nvGrpSpPr>
        <p:grpSpPr>
          <a:xfrm>
            <a:off x="139065" y="139065"/>
            <a:ext cx="2217420" cy="256145"/>
            <a:chOff x="0" y="0"/>
            <a:chExt cx="3760139" cy="434353"/>
          </a:xfrm>
        </p:grpSpPr>
        <p:sp>
          <p:nvSpPr>
            <p:cNvPr id="4" name="Freeform 4"/>
            <p:cNvSpPr/>
            <p:nvPr/>
          </p:nvSpPr>
          <p:spPr>
            <a:xfrm>
              <a:off x="0" y="0"/>
              <a:ext cx="3760139" cy="434353"/>
            </a:xfrm>
            <a:custGeom>
              <a:avLst/>
              <a:gdLst/>
              <a:ahLst/>
              <a:cxnLst/>
              <a:rect l="l" t="t" r="r" b="b"/>
              <a:pathLst>
                <a:path w="3760139" h="434353">
                  <a:moveTo>
                    <a:pt x="0" y="0"/>
                  </a:moveTo>
                  <a:lnTo>
                    <a:pt x="3760139" y="0"/>
                  </a:lnTo>
                  <a:lnTo>
                    <a:pt x="3760139" y="434353"/>
                  </a:lnTo>
                  <a:lnTo>
                    <a:pt x="0" y="434353"/>
                  </a:lnTo>
                  <a:close/>
                </a:path>
              </a:pathLst>
            </a:custGeom>
            <a:solidFill>
              <a:srgbClr val="EF3220">
                <a:alpha val="73725"/>
              </a:srgbClr>
            </a:solidFill>
          </p:spPr>
          <p:txBody>
            <a:bodyPr/>
            <a:lstStyle/>
            <a:p>
              <a:endParaRPr lang="en-US"/>
            </a:p>
          </p:txBody>
        </p:sp>
        <p:sp>
          <p:nvSpPr>
            <p:cNvPr id="5" name="TextBox 5"/>
            <p:cNvSpPr txBox="1"/>
            <p:nvPr/>
          </p:nvSpPr>
          <p:spPr>
            <a:xfrm>
              <a:off x="0" y="-19050"/>
              <a:ext cx="3760139" cy="453403"/>
            </a:xfrm>
            <a:prstGeom prst="rect">
              <a:avLst/>
            </a:prstGeom>
          </p:spPr>
          <p:txBody>
            <a:bodyPr lIns="7890" tIns="7890" rIns="7890" bIns="7890" rtlCol="0" anchor="ctr"/>
            <a:lstStyle/>
            <a:p>
              <a:pPr marL="0" lvl="0" indent="0" algn="ctr">
                <a:lnSpc>
                  <a:spcPts val="1530"/>
                </a:lnSpc>
                <a:spcBef>
                  <a:spcPct val="0"/>
                </a:spcBef>
              </a:pPr>
              <a:endParaRPr/>
            </a:p>
          </p:txBody>
        </p:sp>
      </p:grpSp>
      <p:sp>
        <p:nvSpPr>
          <p:cNvPr id="6" name="Freeform 6"/>
          <p:cNvSpPr/>
          <p:nvPr/>
        </p:nvSpPr>
        <p:spPr>
          <a:xfrm rot="-3780990">
            <a:off x="1170908" y="-119387"/>
            <a:ext cx="345718" cy="401414"/>
          </a:xfrm>
          <a:custGeom>
            <a:avLst/>
            <a:gdLst/>
            <a:ahLst/>
            <a:cxnLst/>
            <a:rect l="l" t="t" r="r" b="b"/>
            <a:pathLst>
              <a:path w="345718" h="401414">
                <a:moveTo>
                  <a:pt x="0" y="0"/>
                </a:moveTo>
                <a:lnTo>
                  <a:pt x="345718" y="0"/>
                </a:lnTo>
                <a:lnTo>
                  <a:pt x="345718" y="401414"/>
                </a:lnTo>
                <a:lnTo>
                  <a:pt x="0" y="401414"/>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7" name="Freeform 7"/>
          <p:cNvSpPr/>
          <p:nvPr/>
        </p:nvSpPr>
        <p:spPr>
          <a:xfrm rot="6701426">
            <a:off x="660485" y="1114661"/>
            <a:ext cx="347965" cy="404023"/>
          </a:xfrm>
          <a:custGeom>
            <a:avLst/>
            <a:gdLst/>
            <a:ahLst/>
            <a:cxnLst/>
            <a:rect l="l" t="t" r="r" b="b"/>
            <a:pathLst>
              <a:path w="347965" h="404023">
                <a:moveTo>
                  <a:pt x="0" y="0"/>
                </a:moveTo>
                <a:lnTo>
                  <a:pt x="347965" y="0"/>
                </a:lnTo>
                <a:lnTo>
                  <a:pt x="347965" y="404022"/>
                </a:lnTo>
                <a:lnTo>
                  <a:pt x="0" y="404022"/>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en-US"/>
          </a:p>
        </p:txBody>
      </p:sp>
      <p:sp>
        <p:nvSpPr>
          <p:cNvPr id="8" name="Freeform 8"/>
          <p:cNvSpPr/>
          <p:nvPr/>
        </p:nvSpPr>
        <p:spPr>
          <a:xfrm rot="7895916">
            <a:off x="590448" y="-145353"/>
            <a:ext cx="345718" cy="401414"/>
          </a:xfrm>
          <a:custGeom>
            <a:avLst/>
            <a:gdLst/>
            <a:ahLst/>
            <a:cxnLst/>
            <a:rect l="l" t="t" r="r" b="b"/>
            <a:pathLst>
              <a:path w="345718" h="401414">
                <a:moveTo>
                  <a:pt x="0" y="0"/>
                </a:moveTo>
                <a:lnTo>
                  <a:pt x="345718" y="0"/>
                </a:lnTo>
                <a:lnTo>
                  <a:pt x="345718" y="401414"/>
                </a:lnTo>
                <a:lnTo>
                  <a:pt x="0" y="401414"/>
                </a:lnTo>
                <a:lnTo>
                  <a:pt x="0" y="0"/>
                </a:lnTo>
                <a:close/>
              </a:path>
            </a:pathLst>
          </a:custGeom>
          <a:blipFill>
            <a:blip r:embed="rId6">
              <a:extLst>
                <a:ext uri="{96DAC541-7B7A-43D3-8B79-37D633B846F1}">
                  <asvg:svgBlip xmlns:asvg="http://schemas.microsoft.com/office/drawing/2016/SVG/main" r:embed="rId7"/>
                </a:ext>
              </a:extLst>
            </a:blip>
            <a:stretch>
              <a:fillRect/>
            </a:stretch>
          </a:blipFill>
        </p:spPr>
        <p:txBody>
          <a:bodyPr/>
          <a:lstStyle/>
          <a:p>
            <a:endParaRPr lang="en-US"/>
          </a:p>
        </p:txBody>
      </p:sp>
      <p:sp>
        <p:nvSpPr>
          <p:cNvPr id="9" name="Freeform 9"/>
          <p:cNvSpPr/>
          <p:nvPr/>
        </p:nvSpPr>
        <p:spPr>
          <a:xfrm rot="6284488">
            <a:off x="-22418" y="-67962"/>
            <a:ext cx="345718" cy="401414"/>
          </a:xfrm>
          <a:custGeom>
            <a:avLst/>
            <a:gdLst/>
            <a:ahLst/>
            <a:cxnLst/>
            <a:rect l="l" t="t" r="r" b="b"/>
            <a:pathLst>
              <a:path w="345718" h="401414">
                <a:moveTo>
                  <a:pt x="0" y="0"/>
                </a:moveTo>
                <a:lnTo>
                  <a:pt x="345718" y="0"/>
                </a:lnTo>
                <a:lnTo>
                  <a:pt x="345718" y="401414"/>
                </a:lnTo>
                <a:lnTo>
                  <a:pt x="0" y="401414"/>
                </a:lnTo>
                <a:lnTo>
                  <a:pt x="0" y="0"/>
                </a:lnTo>
                <a:close/>
              </a:path>
            </a:pathLst>
          </a:custGeom>
          <a:blipFill>
            <a:blip r:embed="rId8">
              <a:extLst>
                <a:ext uri="{96DAC541-7B7A-43D3-8B79-37D633B846F1}">
                  <asvg:svgBlip xmlns:asvg="http://schemas.microsoft.com/office/drawing/2016/SVG/main" r:embed="rId9"/>
                </a:ext>
              </a:extLst>
            </a:blip>
            <a:stretch>
              <a:fillRect/>
            </a:stretch>
          </a:blipFill>
        </p:spPr>
        <p:txBody>
          <a:bodyPr/>
          <a:lstStyle/>
          <a:p>
            <a:endParaRPr lang="en-US"/>
          </a:p>
        </p:txBody>
      </p:sp>
      <p:sp>
        <p:nvSpPr>
          <p:cNvPr id="10" name="Freeform 10"/>
          <p:cNvSpPr/>
          <p:nvPr/>
        </p:nvSpPr>
        <p:spPr>
          <a:xfrm rot="-7538693">
            <a:off x="2246184" y="551753"/>
            <a:ext cx="333713" cy="387475"/>
          </a:xfrm>
          <a:custGeom>
            <a:avLst/>
            <a:gdLst/>
            <a:ahLst/>
            <a:cxnLst/>
            <a:rect l="l" t="t" r="r" b="b"/>
            <a:pathLst>
              <a:path w="333713" h="387475">
                <a:moveTo>
                  <a:pt x="0" y="0"/>
                </a:moveTo>
                <a:lnTo>
                  <a:pt x="333713" y="0"/>
                </a:lnTo>
                <a:lnTo>
                  <a:pt x="333713" y="387475"/>
                </a:lnTo>
                <a:lnTo>
                  <a:pt x="0" y="38747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11" name="Freeform 11"/>
          <p:cNvSpPr/>
          <p:nvPr/>
        </p:nvSpPr>
        <p:spPr>
          <a:xfrm rot="-2700000">
            <a:off x="4509" y="1046814"/>
            <a:ext cx="348983" cy="405205"/>
          </a:xfrm>
          <a:custGeom>
            <a:avLst/>
            <a:gdLst/>
            <a:ahLst/>
            <a:cxnLst/>
            <a:rect l="l" t="t" r="r" b="b"/>
            <a:pathLst>
              <a:path w="348983" h="405205">
                <a:moveTo>
                  <a:pt x="0" y="0"/>
                </a:moveTo>
                <a:lnTo>
                  <a:pt x="348983" y="0"/>
                </a:lnTo>
                <a:lnTo>
                  <a:pt x="348983" y="405205"/>
                </a:lnTo>
                <a:lnTo>
                  <a:pt x="0" y="405205"/>
                </a:lnTo>
                <a:lnTo>
                  <a:pt x="0" y="0"/>
                </a:lnTo>
                <a:close/>
              </a:path>
            </a:pathLst>
          </a:custGeom>
          <a:blipFill>
            <a:blip r:embed="rId10">
              <a:extLst>
                <a:ext uri="{96DAC541-7B7A-43D3-8B79-37D633B846F1}">
                  <asvg:svgBlip xmlns:asvg="http://schemas.microsoft.com/office/drawing/2016/SVG/main" r:embed="rId11"/>
                </a:ext>
              </a:extLst>
            </a:blip>
            <a:stretch>
              <a:fillRect/>
            </a:stretch>
          </a:blipFill>
        </p:spPr>
        <p:txBody>
          <a:bodyPr/>
          <a:lstStyle/>
          <a:p>
            <a:endParaRPr lang="en-US"/>
          </a:p>
        </p:txBody>
      </p:sp>
      <p:sp>
        <p:nvSpPr>
          <p:cNvPr id="12" name="Freeform 12"/>
          <p:cNvSpPr/>
          <p:nvPr/>
        </p:nvSpPr>
        <p:spPr>
          <a:xfrm rot="-2700000">
            <a:off x="1408584" y="1141912"/>
            <a:ext cx="335479" cy="389526"/>
          </a:xfrm>
          <a:custGeom>
            <a:avLst/>
            <a:gdLst/>
            <a:ahLst/>
            <a:cxnLst/>
            <a:rect l="l" t="t" r="r" b="b"/>
            <a:pathLst>
              <a:path w="335479" h="389526">
                <a:moveTo>
                  <a:pt x="0" y="0"/>
                </a:moveTo>
                <a:lnTo>
                  <a:pt x="335479" y="0"/>
                </a:lnTo>
                <a:lnTo>
                  <a:pt x="335479" y="389526"/>
                </a:lnTo>
                <a:lnTo>
                  <a:pt x="0" y="389526"/>
                </a:lnTo>
                <a:lnTo>
                  <a:pt x="0" y="0"/>
                </a:lnTo>
                <a:close/>
              </a:path>
            </a:pathLst>
          </a:custGeom>
          <a:blipFill>
            <a:blip r:embed="rId6">
              <a:extLst>
                <a:ext uri="{96DAC541-7B7A-43D3-8B79-37D633B846F1}">
                  <asvg:svgBlip xmlns:asvg="http://schemas.microsoft.com/office/drawing/2016/SVG/main" r:embed="rId7"/>
                </a:ext>
              </a:extLst>
            </a:blip>
            <a:stretch>
              <a:fillRect/>
            </a:stretch>
          </a:blipFill>
        </p:spPr>
        <p:txBody>
          <a:bodyPr/>
          <a:lstStyle/>
          <a:p>
            <a:endParaRPr lang="en-US"/>
          </a:p>
        </p:txBody>
      </p:sp>
      <p:sp>
        <p:nvSpPr>
          <p:cNvPr id="13" name="Freeform 13"/>
          <p:cNvSpPr/>
          <p:nvPr/>
        </p:nvSpPr>
        <p:spPr>
          <a:xfrm rot="6187151">
            <a:off x="1765590" y="-148036"/>
            <a:ext cx="350338" cy="406779"/>
          </a:xfrm>
          <a:custGeom>
            <a:avLst/>
            <a:gdLst/>
            <a:ahLst/>
            <a:cxnLst/>
            <a:rect l="l" t="t" r="r" b="b"/>
            <a:pathLst>
              <a:path w="350338" h="406779">
                <a:moveTo>
                  <a:pt x="0" y="0"/>
                </a:moveTo>
                <a:lnTo>
                  <a:pt x="350338" y="0"/>
                </a:lnTo>
                <a:lnTo>
                  <a:pt x="350338" y="406779"/>
                </a:lnTo>
                <a:lnTo>
                  <a:pt x="0" y="406779"/>
                </a:lnTo>
                <a:lnTo>
                  <a:pt x="0" y="0"/>
                </a:lnTo>
                <a:close/>
              </a:path>
            </a:pathLst>
          </a:custGeom>
          <a:blipFill>
            <a:blip r:embed="rId10">
              <a:extLst>
                <a:ext uri="{96DAC541-7B7A-43D3-8B79-37D633B846F1}">
                  <asvg:svgBlip xmlns:asvg="http://schemas.microsoft.com/office/drawing/2016/SVG/main" r:embed="rId11"/>
                </a:ext>
              </a:extLst>
            </a:blip>
            <a:stretch>
              <a:fillRect/>
            </a:stretch>
          </a:blipFill>
        </p:spPr>
        <p:txBody>
          <a:bodyPr/>
          <a:lstStyle/>
          <a:p>
            <a:endParaRPr lang="en-US"/>
          </a:p>
        </p:txBody>
      </p:sp>
      <p:sp>
        <p:nvSpPr>
          <p:cNvPr id="14" name="Freeform 14"/>
          <p:cNvSpPr/>
          <p:nvPr/>
        </p:nvSpPr>
        <p:spPr>
          <a:xfrm rot="-2700000">
            <a:off x="2291818" y="11665"/>
            <a:ext cx="242444" cy="227898"/>
          </a:xfrm>
          <a:custGeom>
            <a:avLst/>
            <a:gdLst/>
            <a:ahLst/>
            <a:cxnLst/>
            <a:rect l="l" t="t" r="r" b="b"/>
            <a:pathLst>
              <a:path w="242444" h="227898">
                <a:moveTo>
                  <a:pt x="0" y="0"/>
                </a:moveTo>
                <a:lnTo>
                  <a:pt x="242445" y="0"/>
                </a:lnTo>
                <a:lnTo>
                  <a:pt x="242445" y="227898"/>
                </a:lnTo>
                <a:lnTo>
                  <a:pt x="0" y="227898"/>
                </a:lnTo>
                <a:lnTo>
                  <a:pt x="0" y="0"/>
                </a:lnTo>
                <a:close/>
              </a:path>
            </a:pathLst>
          </a:custGeom>
          <a:blipFill>
            <a:blip r:embed="rId12">
              <a:extLst>
                <a:ext uri="{96DAC541-7B7A-43D3-8B79-37D633B846F1}">
                  <asvg:svgBlip xmlns:asvg="http://schemas.microsoft.com/office/drawing/2016/SVG/main" r:embed="rId13"/>
                </a:ext>
              </a:extLst>
            </a:blip>
            <a:stretch>
              <a:fillRect/>
            </a:stretch>
          </a:blipFill>
        </p:spPr>
        <p:txBody>
          <a:bodyPr/>
          <a:lstStyle/>
          <a:p>
            <a:endParaRPr lang="en-US"/>
          </a:p>
        </p:txBody>
      </p:sp>
      <p:sp>
        <p:nvSpPr>
          <p:cNvPr id="15" name="Freeform 15"/>
          <p:cNvSpPr/>
          <p:nvPr/>
        </p:nvSpPr>
        <p:spPr>
          <a:xfrm rot="2700000" flipH="1">
            <a:off x="-18115" y="580248"/>
            <a:ext cx="244844" cy="230153"/>
          </a:xfrm>
          <a:custGeom>
            <a:avLst/>
            <a:gdLst/>
            <a:ahLst/>
            <a:cxnLst/>
            <a:rect l="l" t="t" r="r" b="b"/>
            <a:pathLst>
              <a:path w="244844" h="230153">
                <a:moveTo>
                  <a:pt x="244844" y="0"/>
                </a:moveTo>
                <a:lnTo>
                  <a:pt x="0" y="0"/>
                </a:lnTo>
                <a:lnTo>
                  <a:pt x="0" y="230154"/>
                </a:lnTo>
                <a:lnTo>
                  <a:pt x="244844" y="230154"/>
                </a:lnTo>
                <a:lnTo>
                  <a:pt x="244844" y="0"/>
                </a:lnTo>
                <a:close/>
              </a:path>
            </a:pathLst>
          </a:custGeom>
          <a:blipFill>
            <a:blip r:embed="rId14">
              <a:extLst>
                <a:ext uri="{96DAC541-7B7A-43D3-8B79-37D633B846F1}">
                  <asvg:svgBlip xmlns:asvg="http://schemas.microsoft.com/office/drawing/2016/SVG/main" r:embed="rId15"/>
                </a:ext>
              </a:extLst>
            </a:blip>
            <a:stretch>
              <a:fillRect/>
            </a:stretch>
          </a:blipFill>
        </p:spPr>
        <p:txBody>
          <a:bodyPr/>
          <a:lstStyle/>
          <a:p>
            <a:endParaRPr lang="en-US"/>
          </a:p>
        </p:txBody>
      </p:sp>
      <p:sp>
        <p:nvSpPr>
          <p:cNvPr id="16" name="Freeform 16"/>
          <p:cNvSpPr/>
          <p:nvPr/>
        </p:nvSpPr>
        <p:spPr>
          <a:xfrm rot="-2895308">
            <a:off x="2127970" y="1086312"/>
            <a:ext cx="339705" cy="394432"/>
          </a:xfrm>
          <a:custGeom>
            <a:avLst/>
            <a:gdLst/>
            <a:ahLst/>
            <a:cxnLst/>
            <a:rect l="l" t="t" r="r" b="b"/>
            <a:pathLst>
              <a:path w="339705" h="394432">
                <a:moveTo>
                  <a:pt x="0" y="0"/>
                </a:moveTo>
                <a:lnTo>
                  <a:pt x="339705" y="0"/>
                </a:lnTo>
                <a:lnTo>
                  <a:pt x="339705" y="394433"/>
                </a:lnTo>
                <a:lnTo>
                  <a:pt x="0" y="394433"/>
                </a:lnTo>
                <a:lnTo>
                  <a:pt x="0" y="0"/>
                </a:lnTo>
                <a:close/>
              </a:path>
            </a:pathLst>
          </a:custGeom>
          <a:blipFill>
            <a:blip r:embed="rId8">
              <a:extLst>
                <a:ext uri="{96DAC541-7B7A-43D3-8B79-37D633B846F1}">
                  <asvg:svgBlip xmlns:asvg="http://schemas.microsoft.com/office/drawing/2016/SVG/main" r:embed="rId9"/>
                </a:ext>
              </a:extLst>
            </a:blip>
            <a:stretch>
              <a:fillRect/>
            </a:stretch>
          </a:blipFill>
        </p:spPr>
        <p:txBody>
          <a:bodyPr/>
          <a:lstStyle/>
          <a:p>
            <a:endParaRPr lang="en-US"/>
          </a:p>
        </p:txBody>
      </p:sp>
      <p:sp>
        <p:nvSpPr>
          <p:cNvPr id="17" name="TextBox 17"/>
          <p:cNvSpPr txBox="1"/>
          <p:nvPr/>
        </p:nvSpPr>
        <p:spPr>
          <a:xfrm>
            <a:off x="179000" y="171570"/>
            <a:ext cx="2130516" cy="181610"/>
          </a:xfrm>
          <a:prstGeom prst="rect">
            <a:avLst/>
          </a:prstGeom>
        </p:spPr>
        <p:txBody>
          <a:bodyPr lIns="0" tIns="0" rIns="0" bIns="0" rtlCol="0" anchor="t">
            <a:spAutoFit/>
          </a:bodyPr>
          <a:lstStyle/>
          <a:p>
            <a:pPr marL="0" lvl="0" indent="0" algn="ctr">
              <a:lnSpc>
                <a:spcPts val="1375"/>
              </a:lnSpc>
            </a:pPr>
            <a:r>
              <a:rPr lang="en-US" sz="1100" b="1">
                <a:solidFill>
                  <a:srgbClr val="001A31"/>
                </a:solidFill>
                <a:latin typeface="Now Heavy"/>
                <a:ea typeface="Now Heavy"/>
                <a:cs typeface="Now Heavy"/>
                <a:sym typeface="Now Heavy"/>
              </a:rPr>
              <a:t>Questions</a:t>
            </a:r>
          </a:p>
        </p:txBody>
      </p:sp>
      <p:sp>
        <p:nvSpPr>
          <p:cNvPr id="18" name="TextBox 18"/>
          <p:cNvSpPr txBox="1"/>
          <p:nvPr/>
        </p:nvSpPr>
        <p:spPr>
          <a:xfrm>
            <a:off x="179000" y="381000"/>
            <a:ext cx="2089785" cy="167354"/>
          </a:xfrm>
          <a:prstGeom prst="rect">
            <a:avLst/>
          </a:prstGeom>
        </p:spPr>
        <p:txBody>
          <a:bodyPr lIns="0" tIns="0" rIns="0" bIns="0" rtlCol="0" anchor="t">
            <a:spAutoFit/>
          </a:bodyPr>
          <a:lstStyle/>
          <a:p>
            <a:pPr algn="ctr">
              <a:lnSpc>
                <a:spcPts val="1354"/>
              </a:lnSpc>
            </a:pPr>
            <a:r>
              <a:rPr lang="en-US" sz="850" b="1" dirty="0">
                <a:solidFill>
                  <a:srgbClr val="001A31"/>
                </a:solidFill>
                <a:latin typeface="Now Bold"/>
                <a:ea typeface="Now Bold"/>
                <a:cs typeface="Now Bold"/>
              </a:rPr>
              <a:t>Back to </a:t>
            </a:r>
            <a:r>
              <a:rPr lang="en-US" sz="850" b="1" dirty="0" err="1">
                <a:solidFill>
                  <a:srgbClr val="001A31"/>
                </a:solidFill>
                <a:latin typeface="Now Bold"/>
                <a:ea typeface="Now Bold"/>
                <a:cs typeface="Now Bold"/>
              </a:rPr>
              <a:t>MentiMeter</a:t>
            </a:r>
            <a:r>
              <a:rPr lang="en-US" sz="850" b="1" dirty="0">
                <a:solidFill>
                  <a:srgbClr val="001A31"/>
                </a:solidFill>
                <a:latin typeface="Now Bold"/>
                <a:ea typeface="Now Bold"/>
                <a:cs typeface="Now Bold"/>
              </a:rPr>
              <a:t>!</a:t>
            </a:r>
          </a:p>
        </p:txBody>
      </p:sp>
      <p:pic>
        <p:nvPicPr>
          <p:cNvPr id="19" name="Picture 18" descr="A qr code on a white background&#10;&#10;Description automatically generated">
            <a:extLst>
              <a:ext uri="{FF2B5EF4-FFF2-40B4-BE49-F238E27FC236}">
                <a16:creationId xmlns:a16="http://schemas.microsoft.com/office/drawing/2014/main" id="{3EE9C297-A7B8-8158-B0BD-4BC5F3EB95E0}"/>
              </a:ext>
            </a:extLst>
          </p:cNvPr>
          <p:cNvPicPr>
            <a:picLocks noChangeAspect="1"/>
          </p:cNvPicPr>
          <p:nvPr/>
        </p:nvPicPr>
        <p:blipFill>
          <a:blip r:embed="rId16"/>
          <a:stretch>
            <a:fillRect/>
          </a:stretch>
        </p:blipFill>
        <p:spPr>
          <a:xfrm>
            <a:off x="764465" y="516254"/>
            <a:ext cx="724795" cy="69484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5AC9E5"/>
        </a:solidFill>
        <a:effectLst/>
      </p:bgPr>
    </p:bg>
    <p:spTree>
      <p:nvGrpSpPr>
        <p:cNvPr id="1" name=""/>
        <p:cNvGrpSpPr/>
        <p:nvPr/>
      </p:nvGrpSpPr>
      <p:grpSpPr>
        <a:xfrm>
          <a:off x="0" y="0"/>
          <a:ext cx="0" cy="0"/>
          <a:chOff x="0" y="0"/>
          <a:chExt cx="0" cy="0"/>
        </a:xfrm>
      </p:grpSpPr>
      <p:sp>
        <p:nvSpPr>
          <p:cNvPr id="2" name="AutoShape 2"/>
          <p:cNvSpPr/>
          <p:nvPr/>
        </p:nvSpPr>
        <p:spPr>
          <a:xfrm>
            <a:off x="139065" y="139065"/>
            <a:ext cx="2217420" cy="1112520"/>
          </a:xfrm>
          <a:prstGeom prst="rect">
            <a:avLst/>
          </a:prstGeom>
          <a:solidFill>
            <a:srgbClr val="FFFFFF"/>
          </a:solidFill>
        </p:spPr>
        <p:txBody>
          <a:bodyPr/>
          <a:lstStyle/>
          <a:p>
            <a:endParaRPr lang="en-US"/>
          </a:p>
        </p:txBody>
      </p:sp>
      <p:grpSp>
        <p:nvGrpSpPr>
          <p:cNvPr id="3" name="Group 3"/>
          <p:cNvGrpSpPr/>
          <p:nvPr/>
        </p:nvGrpSpPr>
        <p:grpSpPr>
          <a:xfrm>
            <a:off x="139065" y="139065"/>
            <a:ext cx="2217420" cy="256145"/>
            <a:chOff x="0" y="0"/>
            <a:chExt cx="3760139" cy="434353"/>
          </a:xfrm>
        </p:grpSpPr>
        <p:sp>
          <p:nvSpPr>
            <p:cNvPr id="4" name="Freeform 4"/>
            <p:cNvSpPr/>
            <p:nvPr/>
          </p:nvSpPr>
          <p:spPr>
            <a:xfrm>
              <a:off x="0" y="0"/>
              <a:ext cx="3760139" cy="434353"/>
            </a:xfrm>
            <a:custGeom>
              <a:avLst/>
              <a:gdLst/>
              <a:ahLst/>
              <a:cxnLst/>
              <a:rect l="l" t="t" r="r" b="b"/>
              <a:pathLst>
                <a:path w="3760139" h="434353">
                  <a:moveTo>
                    <a:pt x="0" y="0"/>
                  </a:moveTo>
                  <a:lnTo>
                    <a:pt x="3760139" y="0"/>
                  </a:lnTo>
                  <a:lnTo>
                    <a:pt x="3760139" y="434353"/>
                  </a:lnTo>
                  <a:lnTo>
                    <a:pt x="0" y="434353"/>
                  </a:lnTo>
                  <a:close/>
                </a:path>
              </a:pathLst>
            </a:custGeom>
            <a:solidFill>
              <a:srgbClr val="007F3E">
                <a:alpha val="73725"/>
              </a:srgbClr>
            </a:solidFill>
          </p:spPr>
          <p:txBody>
            <a:bodyPr/>
            <a:lstStyle/>
            <a:p>
              <a:endParaRPr lang="en-US"/>
            </a:p>
          </p:txBody>
        </p:sp>
        <p:sp>
          <p:nvSpPr>
            <p:cNvPr id="5" name="TextBox 5"/>
            <p:cNvSpPr txBox="1"/>
            <p:nvPr/>
          </p:nvSpPr>
          <p:spPr>
            <a:xfrm>
              <a:off x="0" y="-19050"/>
              <a:ext cx="3760139" cy="453403"/>
            </a:xfrm>
            <a:prstGeom prst="rect">
              <a:avLst/>
            </a:prstGeom>
          </p:spPr>
          <p:txBody>
            <a:bodyPr lIns="7890" tIns="7890" rIns="7890" bIns="7890" rtlCol="0" anchor="ctr"/>
            <a:lstStyle/>
            <a:p>
              <a:pPr marL="0" lvl="0" indent="0" algn="ctr">
                <a:lnSpc>
                  <a:spcPts val="1530"/>
                </a:lnSpc>
                <a:spcBef>
                  <a:spcPct val="0"/>
                </a:spcBef>
              </a:pPr>
              <a:endParaRPr/>
            </a:p>
          </p:txBody>
        </p:sp>
      </p:grpSp>
      <p:sp>
        <p:nvSpPr>
          <p:cNvPr id="6" name="Freeform 6"/>
          <p:cNvSpPr/>
          <p:nvPr/>
        </p:nvSpPr>
        <p:spPr>
          <a:xfrm rot="-3780990">
            <a:off x="1170908" y="-119387"/>
            <a:ext cx="345718" cy="401414"/>
          </a:xfrm>
          <a:custGeom>
            <a:avLst/>
            <a:gdLst/>
            <a:ahLst/>
            <a:cxnLst/>
            <a:rect l="l" t="t" r="r" b="b"/>
            <a:pathLst>
              <a:path w="345718" h="401414">
                <a:moveTo>
                  <a:pt x="0" y="0"/>
                </a:moveTo>
                <a:lnTo>
                  <a:pt x="345718" y="0"/>
                </a:lnTo>
                <a:lnTo>
                  <a:pt x="345718" y="401414"/>
                </a:lnTo>
                <a:lnTo>
                  <a:pt x="0" y="401414"/>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7" name="Freeform 7"/>
          <p:cNvSpPr/>
          <p:nvPr/>
        </p:nvSpPr>
        <p:spPr>
          <a:xfrm rot="6701426">
            <a:off x="660485" y="1114661"/>
            <a:ext cx="347965" cy="404023"/>
          </a:xfrm>
          <a:custGeom>
            <a:avLst/>
            <a:gdLst/>
            <a:ahLst/>
            <a:cxnLst/>
            <a:rect l="l" t="t" r="r" b="b"/>
            <a:pathLst>
              <a:path w="347965" h="404023">
                <a:moveTo>
                  <a:pt x="0" y="0"/>
                </a:moveTo>
                <a:lnTo>
                  <a:pt x="347965" y="0"/>
                </a:lnTo>
                <a:lnTo>
                  <a:pt x="347965" y="404022"/>
                </a:lnTo>
                <a:lnTo>
                  <a:pt x="0" y="404022"/>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en-US"/>
          </a:p>
        </p:txBody>
      </p:sp>
      <p:sp>
        <p:nvSpPr>
          <p:cNvPr id="8" name="Freeform 8"/>
          <p:cNvSpPr/>
          <p:nvPr/>
        </p:nvSpPr>
        <p:spPr>
          <a:xfrm rot="7895916">
            <a:off x="590448" y="-145353"/>
            <a:ext cx="345718" cy="401414"/>
          </a:xfrm>
          <a:custGeom>
            <a:avLst/>
            <a:gdLst/>
            <a:ahLst/>
            <a:cxnLst/>
            <a:rect l="l" t="t" r="r" b="b"/>
            <a:pathLst>
              <a:path w="345718" h="401414">
                <a:moveTo>
                  <a:pt x="0" y="0"/>
                </a:moveTo>
                <a:lnTo>
                  <a:pt x="345718" y="0"/>
                </a:lnTo>
                <a:lnTo>
                  <a:pt x="345718" y="401414"/>
                </a:lnTo>
                <a:lnTo>
                  <a:pt x="0" y="401414"/>
                </a:lnTo>
                <a:lnTo>
                  <a:pt x="0" y="0"/>
                </a:lnTo>
                <a:close/>
              </a:path>
            </a:pathLst>
          </a:custGeom>
          <a:blipFill>
            <a:blip r:embed="rId6">
              <a:extLst>
                <a:ext uri="{96DAC541-7B7A-43D3-8B79-37D633B846F1}">
                  <asvg:svgBlip xmlns:asvg="http://schemas.microsoft.com/office/drawing/2016/SVG/main" r:embed="rId7"/>
                </a:ext>
              </a:extLst>
            </a:blip>
            <a:stretch>
              <a:fillRect/>
            </a:stretch>
          </a:blipFill>
        </p:spPr>
        <p:txBody>
          <a:bodyPr/>
          <a:lstStyle/>
          <a:p>
            <a:endParaRPr lang="en-US"/>
          </a:p>
        </p:txBody>
      </p:sp>
      <p:sp>
        <p:nvSpPr>
          <p:cNvPr id="9" name="Freeform 9"/>
          <p:cNvSpPr/>
          <p:nvPr/>
        </p:nvSpPr>
        <p:spPr>
          <a:xfrm rot="6284488">
            <a:off x="-22418" y="-67962"/>
            <a:ext cx="345718" cy="401414"/>
          </a:xfrm>
          <a:custGeom>
            <a:avLst/>
            <a:gdLst/>
            <a:ahLst/>
            <a:cxnLst/>
            <a:rect l="l" t="t" r="r" b="b"/>
            <a:pathLst>
              <a:path w="345718" h="401414">
                <a:moveTo>
                  <a:pt x="0" y="0"/>
                </a:moveTo>
                <a:lnTo>
                  <a:pt x="345718" y="0"/>
                </a:lnTo>
                <a:lnTo>
                  <a:pt x="345718" y="401414"/>
                </a:lnTo>
                <a:lnTo>
                  <a:pt x="0" y="401414"/>
                </a:lnTo>
                <a:lnTo>
                  <a:pt x="0" y="0"/>
                </a:lnTo>
                <a:close/>
              </a:path>
            </a:pathLst>
          </a:custGeom>
          <a:blipFill>
            <a:blip r:embed="rId8">
              <a:extLst>
                <a:ext uri="{96DAC541-7B7A-43D3-8B79-37D633B846F1}">
                  <asvg:svgBlip xmlns:asvg="http://schemas.microsoft.com/office/drawing/2016/SVG/main" r:embed="rId9"/>
                </a:ext>
              </a:extLst>
            </a:blip>
            <a:stretch>
              <a:fillRect/>
            </a:stretch>
          </a:blipFill>
        </p:spPr>
        <p:txBody>
          <a:bodyPr/>
          <a:lstStyle/>
          <a:p>
            <a:endParaRPr lang="en-US"/>
          </a:p>
        </p:txBody>
      </p:sp>
      <p:sp>
        <p:nvSpPr>
          <p:cNvPr id="10" name="Freeform 10"/>
          <p:cNvSpPr/>
          <p:nvPr/>
        </p:nvSpPr>
        <p:spPr>
          <a:xfrm rot="-7538693">
            <a:off x="2246184" y="551753"/>
            <a:ext cx="333713" cy="387475"/>
          </a:xfrm>
          <a:custGeom>
            <a:avLst/>
            <a:gdLst/>
            <a:ahLst/>
            <a:cxnLst/>
            <a:rect l="l" t="t" r="r" b="b"/>
            <a:pathLst>
              <a:path w="333713" h="387475">
                <a:moveTo>
                  <a:pt x="0" y="0"/>
                </a:moveTo>
                <a:lnTo>
                  <a:pt x="333713" y="0"/>
                </a:lnTo>
                <a:lnTo>
                  <a:pt x="333713" y="387475"/>
                </a:lnTo>
                <a:lnTo>
                  <a:pt x="0" y="38747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11" name="Freeform 11"/>
          <p:cNvSpPr/>
          <p:nvPr/>
        </p:nvSpPr>
        <p:spPr>
          <a:xfrm rot="-2700000">
            <a:off x="-10731" y="1123754"/>
            <a:ext cx="348983" cy="405205"/>
          </a:xfrm>
          <a:custGeom>
            <a:avLst/>
            <a:gdLst/>
            <a:ahLst/>
            <a:cxnLst/>
            <a:rect l="l" t="t" r="r" b="b"/>
            <a:pathLst>
              <a:path w="348983" h="405205">
                <a:moveTo>
                  <a:pt x="0" y="0"/>
                </a:moveTo>
                <a:lnTo>
                  <a:pt x="348983" y="0"/>
                </a:lnTo>
                <a:lnTo>
                  <a:pt x="348983" y="405205"/>
                </a:lnTo>
                <a:lnTo>
                  <a:pt x="0" y="405205"/>
                </a:lnTo>
                <a:lnTo>
                  <a:pt x="0" y="0"/>
                </a:lnTo>
                <a:close/>
              </a:path>
            </a:pathLst>
          </a:custGeom>
          <a:blipFill>
            <a:blip r:embed="rId10">
              <a:extLst>
                <a:ext uri="{96DAC541-7B7A-43D3-8B79-37D633B846F1}">
                  <asvg:svgBlip xmlns:asvg="http://schemas.microsoft.com/office/drawing/2016/SVG/main" r:embed="rId11"/>
                </a:ext>
              </a:extLst>
            </a:blip>
            <a:stretch>
              <a:fillRect/>
            </a:stretch>
          </a:blipFill>
        </p:spPr>
        <p:txBody>
          <a:bodyPr/>
          <a:lstStyle/>
          <a:p>
            <a:endParaRPr lang="en-US"/>
          </a:p>
        </p:txBody>
      </p:sp>
      <p:sp>
        <p:nvSpPr>
          <p:cNvPr id="12" name="Freeform 12"/>
          <p:cNvSpPr/>
          <p:nvPr/>
        </p:nvSpPr>
        <p:spPr>
          <a:xfrm rot="-2700000">
            <a:off x="1408584" y="1141912"/>
            <a:ext cx="335479" cy="389526"/>
          </a:xfrm>
          <a:custGeom>
            <a:avLst/>
            <a:gdLst/>
            <a:ahLst/>
            <a:cxnLst/>
            <a:rect l="l" t="t" r="r" b="b"/>
            <a:pathLst>
              <a:path w="335479" h="389526">
                <a:moveTo>
                  <a:pt x="0" y="0"/>
                </a:moveTo>
                <a:lnTo>
                  <a:pt x="335479" y="0"/>
                </a:lnTo>
                <a:lnTo>
                  <a:pt x="335479" y="389526"/>
                </a:lnTo>
                <a:lnTo>
                  <a:pt x="0" y="389526"/>
                </a:lnTo>
                <a:lnTo>
                  <a:pt x="0" y="0"/>
                </a:lnTo>
                <a:close/>
              </a:path>
            </a:pathLst>
          </a:custGeom>
          <a:blipFill>
            <a:blip r:embed="rId6">
              <a:extLst>
                <a:ext uri="{96DAC541-7B7A-43D3-8B79-37D633B846F1}">
                  <asvg:svgBlip xmlns:asvg="http://schemas.microsoft.com/office/drawing/2016/SVG/main" r:embed="rId7"/>
                </a:ext>
              </a:extLst>
            </a:blip>
            <a:stretch>
              <a:fillRect/>
            </a:stretch>
          </a:blipFill>
        </p:spPr>
        <p:txBody>
          <a:bodyPr/>
          <a:lstStyle/>
          <a:p>
            <a:endParaRPr lang="en-US"/>
          </a:p>
        </p:txBody>
      </p:sp>
      <p:sp>
        <p:nvSpPr>
          <p:cNvPr id="13" name="Freeform 13"/>
          <p:cNvSpPr/>
          <p:nvPr/>
        </p:nvSpPr>
        <p:spPr>
          <a:xfrm rot="6187151">
            <a:off x="1765590" y="-148036"/>
            <a:ext cx="350338" cy="406779"/>
          </a:xfrm>
          <a:custGeom>
            <a:avLst/>
            <a:gdLst/>
            <a:ahLst/>
            <a:cxnLst/>
            <a:rect l="l" t="t" r="r" b="b"/>
            <a:pathLst>
              <a:path w="350338" h="406779">
                <a:moveTo>
                  <a:pt x="0" y="0"/>
                </a:moveTo>
                <a:lnTo>
                  <a:pt x="350338" y="0"/>
                </a:lnTo>
                <a:lnTo>
                  <a:pt x="350338" y="406779"/>
                </a:lnTo>
                <a:lnTo>
                  <a:pt x="0" y="406779"/>
                </a:lnTo>
                <a:lnTo>
                  <a:pt x="0" y="0"/>
                </a:lnTo>
                <a:close/>
              </a:path>
            </a:pathLst>
          </a:custGeom>
          <a:blipFill>
            <a:blip r:embed="rId10">
              <a:extLst>
                <a:ext uri="{96DAC541-7B7A-43D3-8B79-37D633B846F1}">
                  <asvg:svgBlip xmlns:asvg="http://schemas.microsoft.com/office/drawing/2016/SVG/main" r:embed="rId11"/>
                </a:ext>
              </a:extLst>
            </a:blip>
            <a:stretch>
              <a:fillRect/>
            </a:stretch>
          </a:blipFill>
        </p:spPr>
        <p:txBody>
          <a:bodyPr/>
          <a:lstStyle/>
          <a:p>
            <a:endParaRPr lang="en-US"/>
          </a:p>
        </p:txBody>
      </p:sp>
      <p:sp>
        <p:nvSpPr>
          <p:cNvPr id="14" name="Freeform 14"/>
          <p:cNvSpPr/>
          <p:nvPr/>
        </p:nvSpPr>
        <p:spPr>
          <a:xfrm rot="-2700000">
            <a:off x="2291818" y="11665"/>
            <a:ext cx="242444" cy="227898"/>
          </a:xfrm>
          <a:custGeom>
            <a:avLst/>
            <a:gdLst/>
            <a:ahLst/>
            <a:cxnLst/>
            <a:rect l="l" t="t" r="r" b="b"/>
            <a:pathLst>
              <a:path w="242444" h="227898">
                <a:moveTo>
                  <a:pt x="0" y="0"/>
                </a:moveTo>
                <a:lnTo>
                  <a:pt x="242445" y="0"/>
                </a:lnTo>
                <a:lnTo>
                  <a:pt x="242445" y="227898"/>
                </a:lnTo>
                <a:lnTo>
                  <a:pt x="0" y="227898"/>
                </a:lnTo>
                <a:lnTo>
                  <a:pt x="0" y="0"/>
                </a:lnTo>
                <a:close/>
              </a:path>
            </a:pathLst>
          </a:custGeom>
          <a:blipFill>
            <a:blip r:embed="rId12">
              <a:extLst>
                <a:ext uri="{96DAC541-7B7A-43D3-8B79-37D633B846F1}">
                  <asvg:svgBlip xmlns:asvg="http://schemas.microsoft.com/office/drawing/2016/SVG/main" r:embed="rId13"/>
                </a:ext>
              </a:extLst>
            </a:blip>
            <a:stretch>
              <a:fillRect/>
            </a:stretch>
          </a:blipFill>
        </p:spPr>
        <p:txBody>
          <a:bodyPr/>
          <a:lstStyle/>
          <a:p>
            <a:endParaRPr lang="en-US"/>
          </a:p>
        </p:txBody>
      </p:sp>
      <p:sp>
        <p:nvSpPr>
          <p:cNvPr id="15" name="Freeform 15"/>
          <p:cNvSpPr/>
          <p:nvPr/>
        </p:nvSpPr>
        <p:spPr>
          <a:xfrm rot="2700000" flipH="1">
            <a:off x="-79075" y="590272"/>
            <a:ext cx="244844" cy="230153"/>
          </a:xfrm>
          <a:custGeom>
            <a:avLst/>
            <a:gdLst/>
            <a:ahLst/>
            <a:cxnLst/>
            <a:rect l="l" t="t" r="r" b="b"/>
            <a:pathLst>
              <a:path w="244844" h="230153">
                <a:moveTo>
                  <a:pt x="244844" y="0"/>
                </a:moveTo>
                <a:lnTo>
                  <a:pt x="0" y="0"/>
                </a:lnTo>
                <a:lnTo>
                  <a:pt x="0" y="230153"/>
                </a:lnTo>
                <a:lnTo>
                  <a:pt x="244844" y="230153"/>
                </a:lnTo>
                <a:lnTo>
                  <a:pt x="244844" y="0"/>
                </a:lnTo>
                <a:close/>
              </a:path>
            </a:pathLst>
          </a:custGeom>
          <a:blipFill>
            <a:blip r:embed="rId14">
              <a:extLst>
                <a:ext uri="{96DAC541-7B7A-43D3-8B79-37D633B846F1}">
                  <asvg:svgBlip xmlns:asvg="http://schemas.microsoft.com/office/drawing/2016/SVG/main" r:embed="rId15"/>
                </a:ext>
              </a:extLst>
            </a:blip>
            <a:stretch>
              <a:fillRect/>
            </a:stretch>
          </a:blipFill>
        </p:spPr>
        <p:txBody>
          <a:bodyPr/>
          <a:lstStyle/>
          <a:p>
            <a:endParaRPr lang="en-US"/>
          </a:p>
        </p:txBody>
      </p:sp>
      <p:sp>
        <p:nvSpPr>
          <p:cNvPr id="16" name="Freeform 16"/>
          <p:cNvSpPr/>
          <p:nvPr/>
        </p:nvSpPr>
        <p:spPr>
          <a:xfrm rot="-2895308">
            <a:off x="2127970" y="1086312"/>
            <a:ext cx="339705" cy="394432"/>
          </a:xfrm>
          <a:custGeom>
            <a:avLst/>
            <a:gdLst/>
            <a:ahLst/>
            <a:cxnLst/>
            <a:rect l="l" t="t" r="r" b="b"/>
            <a:pathLst>
              <a:path w="339705" h="394432">
                <a:moveTo>
                  <a:pt x="0" y="0"/>
                </a:moveTo>
                <a:lnTo>
                  <a:pt x="339705" y="0"/>
                </a:lnTo>
                <a:lnTo>
                  <a:pt x="339705" y="394433"/>
                </a:lnTo>
                <a:lnTo>
                  <a:pt x="0" y="394433"/>
                </a:lnTo>
                <a:lnTo>
                  <a:pt x="0" y="0"/>
                </a:lnTo>
                <a:close/>
              </a:path>
            </a:pathLst>
          </a:custGeom>
          <a:blipFill>
            <a:blip r:embed="rId8">
              <a:extLst>
                <a:ext uri="{96DAC541-7B7A-43D3-8B79-37D633B846F1}">
                  <asvg:svgBlip xmlns:asvg="http://schemas.microsoft.com/office/drawing/2016/SVG/main" r:embed="rId9"/>
                </a:ext>
              </a:extLst>
            </a:blip>
            <a:stretch>
              <a:fillRect/>
            </a:stretch>
          </a:blipFill>
        </p:spPr>
        <p:txBody>
          <a:bodyPr/>
          <a:lstStyle/>
          <a:p>
            <a:endParaRPr lang="en-US"/>
          </a:p>
        </p:txBody>
      </p:sp>
      <p:sp>
        <p:nvSpPr>
          <p:cNvPr id="17" name="Freeform 17"/>
          <p:cNvSpPr/>
          <p:nvPr/>
        </p:nvSpPr>
        <p:spPr>
          <a:xfrm>
            <a:off x="1437437" y="482014"/>
            <a:ext cx="790428" cy="526952"/>
          </a:xfrm>
          <a:custGeom>
            <a:avLst/>
            <a:gdLst/>
            <a:ahLst/>
            <a:cxnLst/>
            <a:rect l="l" t="t" r="r" b="b"/>
            <a:pathLst>
              <a:path w="790428" h="526952">
                <a:moveTo>
                  <a:pt x="0" y="0"/>
                </a:moveTo>
                <a:lnTo>
                  <a:pt x="790429" y="0"/>
                </a:lnTo>
                <a:lnTo>
                  <a:pt x="790429" y="526953"/>
                </a:lnTo>
                <a:lnTo>
                  <a:pt x="0" y="526953"/>
                </a:lnTo>
                <a:lnTo>
                  <a:pt x="0" y="0"/>
                </a:lnTo>
                <a:close/>
              </a:path>
            </a:pathLst>
          </a:custGeom>
          <a:blipFill>
            <a:blip r:embed="rId16"/>
            <a:stretch>
              <a:fillRect/>
            </a:stretch>
          </a:blipFill>
        </p:spPr>
        <p:txBody>
          <a:bodyPr/>
          <a:lstStyle/>
          <a:p>
            <a:endParaRPr lang="en-US"/>
          </a:p>
        </p:txBody>
      </p:sp>
      <p:sp>
        <p:nvSpPr>
          <p:cNvPr id="18" name="TextBox 18"/>
          <p:cNvSpPr txBox="1"/>
          <p:nvPr/>
        </p:nvSpPr>
        <p:spPr>
          <a:xfrm>
            <a:off x="238055" y="432435"/>
            <a:ext cx="1445895" cy="762765"/>
          </a:xfrm>
          <a:prstGeom prst="rect">
            <a:avLst/>
          </a:prstGeom>
        </p:spPr>
        <p:txBody>
          <a:bodyPr lIns="0" tIns="0" rIns="0" bIns="0" rtlCol="0" anchor="t">
            <a:spAutoFit/>
          </a:bodyPr>
          <a:lstStyle/>
          <a:p>
            <a:pPr marL="86360" lvl="1" indent="-43180" algn="l">
              <a:lnSpc>
                <a:spcPts val="624"/>
              </a:lnSpc>
              <a:buFont typeface="Arial"/>
              <a:buChar char="•"/>
            </a:pPr>
            <a:r>
              <a:rPr lang="en-US" sz="400" b="1">
                <a:solidFill>
                  <a:srgbClr val="001A31"/>
                </a:solidFill>
                <a:latin typeface="Now Bold"/>
                <a:ea typeface="Now Bold"/>
                <a:cs typeface="Now Bold"/>
                <a:sym typeface="Now Bold"/>
              </a:rPr>
              <a:t>Learning Outcomes</a:t>
            </a:r>
          </a:p>
          <a:p>
            <a:pPr marL="86360" lvl="1" indent="-43180" algn="l">
              <a:lnSpc>
                <a:spcPts val="624"/>
              </a:lnSpc>
              <a:buFont typeface="Arial"/>
              <a:buChar char="•"/>
            </a:pPr>
            <a:r>
              <a:rPr lang="en-US" sz="400" b="1">
                <a:solidFill>
                  <a:srgbClr val="001A31"/>
                </a:solidFill>
                <a:latin typeface="Now Bold"/>
                <a:ea typeface="Now Bold"/>
                <a:cs typeface="Now Bold"/>
                <a:sym typeface="Now Bold"/>
              </a:rPr>
              <a:t>Presenter Bios</a:t>
            </a:r>
          </a:p>
          <a:p>
            <a:pPr marL="86360" lvl="1" indent="-43180" algn="l">
              <a:lnSpc>
                <a:spcPts val="624"/>
              </a:lnSpc>
              <a:buFont typeface="Arial"/>
              <a:buChar char="•"/>
            </a:pPr>
            <a:r>
              <a:rPr lang="en-US" sz="400" b="1">
                <a:solidFill>
                  <a:srgbClr val="001A31"/>
                </a:solidFill>
                <a:latin typeface="Now Bold"/>
                <a:ea typeface="Now Bold"/>
                <a:cs typeface="Now Bold"/>
                <a:sym typeface="Now Bold"/>
              </a:rPr>
              <a:t>Who is Here?</a:t>
            </a:r>
          </a:p>
          <a:p>
            <a:pPr marL="86360" lvl="1" indent="-43180" algn="l">
              <a:lnSpc>
                <a:spcPts val="624"/>
              </a:lnSpc>
              <a:buFont typeface="Arial"/>
              <a:buChar char="•"/>
            </a:pPr>
            <a:r>
              <a:rPr lang="en-US" sz="400" b="1">
                <a:solidFill>
                  <a:srgbClr val="001A31"/>
                </a:solidFill>
                <a:latin typeface="Now Bold"/>
                <a:ea typeface="Now Bold"/>
                <a:cs typeface="Now Bold"/>
                <a:sym typeface="Now Bold"/>
              </a:rPr>
              <a:t>Circle of Influence</a:t>
            </a:r>
          </a:p>
          <a:p>
            <a:pPr marL="86360" lvl="1" indent="-43180" algn="l">
              <a:lnSpc>
                <a:spcPts val="624"/>
              </a:lnSpc>
              <a:buFont typeface="Arial"/>
              <a:buChar char="•"/>
            </a:pPr>
            <a:r>
              <a:rPr lang="en-US" sz="400" b="1">
                <a:solidFill>
                  <a:srgbClr val="001A31"/>
                </a:solidFill>
                <a:latin typeface="Now Bold"/>
                <a:ea typeface="Now Bold"/>
                <a:cs typeface="Now Bold"/>
                <a:sym typeface="Now Bold"/>
              </a:rPr>
              <a:t>Mentorship</a:t>
            </a:r>
          </a:p>
          <a:p>
            <a:pPr marL="86360" lvl="1" indent="-43180" algn="l">
              <a:lnSpc>
                <a:spcPts val="624"/>
              </a:lnSpc>
              <a:buFont typeface="Arial"/>
              <a:buChar char="•"/>
            </a:pPr>
            <a:r>
              <a:rPr lang="en-US" sz="400" b="1">
                <a:solidFill>
                  <a:srgbClr val="001A31"/>
                </a:solidFill>
                <a:latin typeface="Now Bold"/>
                <a:ea typeface="Now Bold"/>
                <a:cs typeface="Now Bold"/>
                <a:sym typeface="Now Bold"/>
              </a:rPr>
              <a:t>Next Steps Up</a:t>
            </a:r>
          </a:p>
          <a:p>
            <a:pPr marL="86360" lvl="1" indent="-43180" algn="l">
              <a:lnSpc>
                <a:spcPts val="624"/>
              </a:lnSpc>
              <a:buFont typeface="Arial"/>
              <a:buChar char="•"/>
            </a:pPr>
            <a:r>
              <a:rPr lang="en-US" sz="400" b="1">
                <a:solidFill>
                  <a:srgbClr val="001A31"/>
                </a:solidFill>
                <a:latin typeface="Now Bold"/>
                <a:ea typeface="Now Bold"/>
                <a:cs typeface="Now Bold"/>
                <a:sym typeface="Now Bold"/>
              </a:rPr>
              <a:t>Team Management</a:t>
            </a:r>
          </a:p>
          <a:p>
            <a:pPr marL="86360" lvl="1" indent="-43180" algn="l">
              <a:lnSpc>
                <a:spcPts val="624"/>
              </a:lnSpc>
              <a:buFont typeface="Arial"/>
              <a:buChar char="•"/>
            </a:pPr>
            <a:r>
              <a:rPr lang="en-US" sz="400" b="1">
                <a:solidFill>
                  <a:srgbClr val="001A31"/>
                </a:solidFill>
                <a:latin typeface="Now Bold"/>
                <a:ea typeface="Now Bold"/>
                <a:cs typeface="Now Bold"/>
                <a:sym typeface="Now Bold"/>
              </a:rPr>
              <a:t>Know Your Benefits...And Use Them</a:t>
            </a:r>
          </a:p>
          <a:p>
            <a:pPr marL="86360" lvl="1" indent="-43180" algn="l">
              <a:lnSpc>
                <a:spcPts val="624"/>
              </a:lnSpc>
              <a:buFont typeface="Arial"/>
              <a:buChar char="•"/>
            </a:pPr>
            <a:r>
              <a:rPr lang="en-US" sz="400" b="1">
                <a:solidFill>
                  <a:srgbClr val="001A31"/>
                </a:solidFill>
                <a:latin typeface="Now Bold"/>
                <a:ea typeface="Now Bold"/>
                <a:cs typeface="Now Bold"/>
                <a:sym typeface="Now Bold"/>
              </a:rPr>
              <a:t>Professional Development Opportunities</a:t>
            </a:r>
          </a:p>
          <a:p>
            <a:pPr marL="86360" lvl="1" indent="-43180" algn="l">
              <a:lnSpc>
                <a:spcPts val="624"/>
              </a:lnSpc>
              <a:buFont typeface="Arial"/>
              <a:buChar char="•"/>
            </a:pPr>
            <a:r>
              <a:rPr lang="en-US" sz="400" b="1">
                <a:solidFill>
                  <a:srgbClr val="001A31"/>
                </a:solidFill>
                <a:latin typeface="Now Bold"/>
                <a:ea typeface="Now Bold"/>
                <a:cs typeface="Now Bold"/>
                <a:sym typeface="Now Bold"/>
              </a:rPr>
              <a:t>Questions</a:t>
            </a:r>
          </a:p>
        </p:txBody>
      </p:sp>
      <p:sp>
        <p:nvSpPr>
          <p:cNvPr id="19" name="TextBox 19"/>
          <p:cNvSpPr txBox="1"/>
          <p:nvPr/>
        </p:nvSpPr>
        <p:spPr>
          <a:xfrm>
            <a:off x="498453" y="143313"/>
            <a:ext cx="1498644" cy="238125"/>
          </a:xfrm>
          <a:prstGeom prst="rect">
            <a:avLst/>
          </a:prstGeom>
        </p:spPr>
        <p:txBody>
          <a:bodyPr lIns="0" tIns="0" rIns="0" bIns="0" rtlCol="0" anchor="t">
            <a:spAutoFit/>
          </a:bodyPr>
          <a:lstStyle/>
          <a:p>
            <a:pPr marL="0" lvl="0" indent="0" algn="ctr">
              <a:lnSpc>
                <a:spcPts val="1875"/>
              </a:lnSpc>
            </a:pPr>
            <a:r>
              <a:rPr lang="en-US" sz="1500" b="1">
                <a:solidFill>
                  <a:srgbClr val="001A31"/>
                </a:solidFill>
                <a:latin typeface="Now Heavy"/>
                <a:ea typeface="Now Heavy"/>
                <a:cs typeface="Now Heavy"/>
                <a:sym typeface="Now Heavy"/>
              </a:rPr>
              <a:t>Agenda</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5AC9E5"/>
        </a:solidFill>
        <a:effectLst/>
      </p:bgPr>
    </p:bg>
    <p:spTree>
      <p:nvGrpSpPr>
        <p:cNvPr id="1" name=""/>
        <p:cNvGrpSpPr/>
        <p:nvPr/>
      </p:nvGrpSpPr>
      <p:grpSpPr>
        <a:xfrm>
          <a:off x="0" y="0"/>
          <a:ext cx="0" cy="0"/>
          <a:chOff x="0" y="0"/>
          <a:chExt cx="0" cy="0"/>
        </a:xfrm>
      </p:grpSpPr>
      <p:sp>
        <p:nvSpPr>
          <p:cNvPr id="2" name="AutoShape 2"/>
          <p:cNvSpPr/>
          <p:nvPr/>
        </p:nvSpPr>
        <p:spPr>
          <a:xfrm>
            <a:off x="139065" y="139065"/>
            <a:ext cx="2217420" cy="1112520"/>
          </a:xfrm>
          <a:prstGeom prst="rect">
            <a:avLst/>
          </a:prstGeom>
          <a:solidFill>
            <a:srgbClr val="FFFFFF"/>
          </a:solidFill>
        </p:spPr>
        <p:txBody>
          <a:bodyPr/>
          <a:lstStyle/>
          <a:p>
            <a:endParaRPr lang="en-US"/>
          </a:p>
        </p:txBody>
      </p:sp>
      <p:grpSp>
        <p:nvGrpSpPr>
          <p:cNvPr id="3" name="Group 3"/>
          <p:cNvGrpSpPr/>
          <p:nvPr/>
        </p:nvGrpSpPr>
        <p:grpSpPr>
          <a:xfrm>
            <a:off x="139065" y="139065"/>
            <a:ext cx="2217420" cy="256145"/>
            <a:chOff x="0" y="0"/>
            <a:chExt cx="3760139" cy="434353"/>
          </a:xfrm>
        </p:grpSpPr>
        <p:sp>
          <p:nvSpPr>
            <p:cNvPr id="4" name="Freeform 4"/>
            <p:cNvSpPr/>
            <p:nvPr/>
          </p:nvSpPr>
          <p:spPr>
            <a:xfrm>
              <a:off x="0" y="0"/>
              <a:ext cx="3760139" cy="434353"/>
            </a:xfrm>
            <a:custGeom>
              <a:avLst/>
              <a:gdLst/>
              <a:ahLst/>
              <a:cxnLst/>
              <a:rect l="l" t="t" r="r" b="b"/>
              <a:pathLst>
                <a:path w="3760139" h="434353">
                  <a:moveTo>
                    <a:pt x="0" y="0"/>
                  </a:moveTo>
                  <a:lnTo>
                    <a:pt x="3760139" y="0"/>
                  </a:lnTo>
                  <a:lnTo>
                    <a:pt x="3760139" y="434353"/>
                  </a:lnTo>
                  <a:lnTo>
                    <a:pt x="0" y="434353"/>
                  </a:lnTo>
                  <a:close/>
                </a:path>
              </a:pathLst>
            </a:custGeom>
            <a:solidFill>
              <a:srgbClr val="0067C5">
                <a:alpha val="73725"/>
              </a:srgbClr>
            </a:solidFill>
          </p:spPr>
          <p:txBody>
            <a:bodyPr/>
            <a:lstStyle/>
            <a:p>
              <a:endParaRPr lang="en-US"/>
            </a:p>
          </p:txBody>
        </p:sp>
        <p:sp>
          <p:nvSpPr>
            <p:cNvPr id="5" name="TextBox 5"/>
            <p:cNvSpPr txBox="1"/>
            <p:nvPr/>
          </p:nvSpPr>
          <p:spPr>
            <a:xfrm>
              <a:off x="0" y="-19050"/>
              <a:ext cx="3760139" cy="453403"/>
            </a:xfrm>
            <a:prstGeom prst="rect">
              <a:avLst/>
            </a:prstGeom>
          </p:spPr>
          <p:txBody>
            <a:bodyPr lIns="7890" tIns="7890" rIns="7890" bIns="7890" rtlCol="0" anchor="ctr"/>
            <a:lstStyle/>
            <a:p>
              <a:pPr marL="0" lvl="0" indent="0" algn="ctr">
                <a:lnSpc>
                  <a:spcPts val="1530"/>
                </a:lnSpc>
                <a:spcBef>
                  <a:spcPct val="0"/>
                </a:spcBef>
              </a:pPr>
              <a:endParaRPr/>
            </a:p>
          </p:txBody>
        </p:sp>
      </p:grpSp>
      <p:sp>
        <p:nvSpPr>
          <p:cNvPr id="6" name="Freeform 6"/>
          <p:cNvSpPr/>
          <p:nvPr/>
        </p:nvSpPr>
        <p:spPr>
          <a:xfrm rot="-3780990">
            <a:off x="1170908" y="-119387"/>
            <a:ext cx="345718" cy="401414"/>
          </a:xfrm>
          <a:custGeom>
            <a:avLst/>
            <a:gdLst/>
            <a:ahLst/>
            <a:cxnLst/>
            <a:rect l="l" t="t" r="r" b="b"/>
            <a:pathLst>
              <a:path w="345718" h="401414">
                <a:moveTo>
                  <a:pt x="0" y="0"/>
                </a:moveTo>
                <a:lnTo>
                  <a:pt x="345718" y="0"/>
                </a:lnTo>
                <a:lnTo>
                  <a:pt x="345718" y="401414"/>
                </a:lnTo>
                <a:lnTo>
                  <a:pt x="0" y="401414"/>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7" name="Freeform 7"/>
          <p:cNvSpPr/>
          <p:nvPr/>
        </p:nvSpPr>
        <p:spPr>
          <a:xfrm rot="6701426">
            <a:off x="660485" y="1114661"/>
            <a:ext cx="347965" cy="404023"/>
          </a:xfrm>
          <a:custGeom>
            <a:avLst/>
            <a:gdLst/>
            <a:ahLst/>
            <a:cxnLst/>
            <a:rect l="l" t="t" r="r" b="b"/>
            <a:pathLst>
              <a:path w="347965" h="404023">
                <a:moveTo>
                  <a:pt x="0" y="0"/>
                </a:moveTo>
                <a:lnTo>
                  <a:pt x="347965" y="0"/>
                </a:lnTo>
                <a:lnTo>
                  <a:pt x="347965" y="404022"/>
                </a:lnTo>
                <a:lnTo>
                  <a:pt x="0" y="404022"/>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en-US"/>
          </a:p>
        </p:txBody>
      </p:sp>
      <p:sp>
        <p:nvSpPr>
          <p:cNvPr id="8" name="Freeform 8"/>
          <p:cNvSpPr/>
          <p:nvPr/>
        </p:nvSpPr>
        <p:spPr>
          <a:xfrm rot="7895916">
            <a:off x="590448" y="-145353"/>
            <a:ext cx="345718" cy="401414"/>
          </a:xfrm>
          <a:custGeom>
            <a:avLst/>
            <a:gdLst/>
            <a:ahLst/>
            <a:cxnLst/>
            <a:rect l="l" t="t" r="r" b="b"/>
            <a:pathLst>
              <a:path w="345718" h="401414">
                <a:moveTo>
                  <a:pt x="0" y="0"/>
                </a:moveTo>
                <a:lnTo>
                  <a:pt x="345718" y="0"/>
                </a:lnTo>
                <a:lnTo>
                  <a:pt x="345718" y="401414"/>
                </a:lnTo>
                <a:lnTo>
                  <a:pt x="0" y="401414"/>
                </a:lnTo>
                <a:lnTo>
                  <a:pt x="0" y="0"/>
                </a:lnTo>
                <a:close/>
              </a:path>
            </a:pathLst>
          </a:custGeom>
          <a:blipFill>
            <a:blip r:embed="rId6">
              <a:extLst>
                <a:ext uri="{96DAC541-7B7A-43D3-8B79-37D633B846F1}">
                  <asvg:svgBlip xmlns:asvg="http://schemas.microsoft.com/office/drawing/2016/SVG/main" r:embed="rId7"/>
                </a:ext>
              </a:extLst>
            </a:blip>
            <a:stretch>
              <a:fillRect/>
            </a:stretch>
          </a:blipFill>
        </p:spPr>
        <p:txBody>
          <a:bodyPr/>
          <a:lstStyle/>
          <a:p>
            <a:endParaRPr lang="en-US"/>
          </a:p>
        </p:txBody>
      </p:sp>
      <p:sp>
        <p:nvSpPr>
          <p:cNvPr id="9" name="Freeform 9"/>
          <p:cNvSpPr/>
          <p:nvPr/>
        </p:nvSpPr>
        <p:spPr>
          <a:xfrm rot="6284488">
            <a:off x="-22418" y="-67962"/>
            <a:ext cx="345718" cy="401414"/>
          </a:xfrm>
          <a:custGeom>
            <a:avLst/>
            <a:gdLst/>
            <a:ahLst/>
            <a:cxnLst/>
            <a:rect l="l" t="t" r="r" b="b"/>
            <a:pathLst>
              <a:path w="345718" h="401414">
                <a:moveTo>
                  <a:pt x="0" y="0"/>
                </a:moveTo>
                <a:lnTo>
                  <a:pt x="345718" y="0"/>
                </a:lnTo>
                <a:lnTo>
                  <a:pt x="345718" y="401414"/>
                </a:lnTo>
                <a:lnTo>
                  <a:pt x="0" y="401414"/>
                </a:lnTo>
                <a:lnTo>
                  <a:pt x="0" y="0"/>
                </a:lnTo>
                <a:close/>
              </a:path>
            </a:pathLst>
          </a:custGeom>
          <a:blipFill>
            <a:blip r:embed="rId8">
              <a:extLst>
                <a:ext uri="{96DAC541-7B7A-43D3-8B79-37D633B846F1}">
                  <asvg:svgBlip xmlns:asvg="http://schemas.microsoft.com/office/drawing/2016/SVG/main" r:embed="rId9"/>
                </a:ext>
              </a:extLst>
            </a:blip>
            <a:stretch>
              <a:fillRect/>
            </a:stretch>
          </a:blipFill>
        </p:spPr>
        <p:txBody>
          <a:bodyPr/>
          <a:lstStyle/>
          <a:p>
            <a:endParaRPr lang="en-US"/>
          </a:p>
        </p:txBody>
      </p:sp>
      <p:sp>
        <p:nvSpPr>
          <p:cNvPr id="10" name="Freeform 10"/>
          <p:cNvSpPr/>
          <p:nvPr/>
        </p:nvSpPr>
        <p:spPr>
          <a:xfrm rot="-7538693">
            <a:off x="2246184" y="551753"/>
            <a:ext cx="333713" cy="387475"/>
          </a:xfrm>
          <a:custGeom>
            <a:avLst/>
            <a:gdLst/>
            <a:ahLst/>
            <a:cxnLst/>
            <a:rect l="l" t="t" r="r" b="b"/>
            <a:pathLst>
              <a:path w="333713" h="387475">
                <a:moveTo>
                  <a:pt x="0" y="0"/>
                </a:moveTo>
                <a:lnTo>
                  <a:pt x="333713" y="0"/>
                </a:lnTo>
                <a:lnTo>
                  <a:pt x="333713" y="387475"/>
                </a:lnTo>
                <a:lnTo>
                  <a:pt x="0" y="38747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11" name="Freeform 11"/>
          <p:cNvSpPr/>
          <p:nvPr/>
        </p:nvSpPr>
        <p:spPr>
          <a:xfrm rot="-2700000">
            <a:off x="4509" y="1046814"/>
            <a:ext cx="348983" cy="405205"/>
          </a:xfrm>
          <a:custGeom>
            <a:avLst/>
            <a:gdLst/>
            <a:ahLst/>
            <a:cxnLst/>
            <a:rect l="l" t="t" r="r" b="b"/>
            <a:pathLst>
              <a:path w="348983" h="405205">
                <a:moveTo>
                  <a:pt x="0" y="0"/>
                </a:moveTo>
                <a:lnTo>
                  <a:pt x="348983" y="0"/>
                </a:lnTo>
                <a:lnTo>
                  <a:pt x="348983" y="405205"/>
                </a:lnTo>
                <a:lnTo>
                  <a:pt x="0" y="405205"/>
                </a:lnTo>
                <a:lnTo>
                  <a:pt x="0" y="0"/>
                </a:lnTo>
                <a:close/>
              </a:path>
            </a:pathLst>
          </a:custGeom>
          <a:blipFill>
            <a:blip r:embed="rId10">
              <a:extLst>
                <a:ext uri="{96DAC541-7B7A-43D3-8B79-37D633B846F1}">
                  <asvg:svgBlip xmlns:asvg="http://schemas.microsoft.com/office/drawing/2016/SVG/main" r:embed="rId11"/>
                </a:ext>
              </a:extLst>
            </a:blip>
            <a:stretch>
              <a:fillRect/>
            </a:stretch>
          </a:blipFill>
        </p:spPr>
        <p:txBody>
          <a:bodyPr/>
          <a:lstStyle/>
          <a:p>
            <a:endParaRPr lang="en-US"/>
          </a:p>
        </p:txBody>
      </p:sp>
      <p:sp>
        <p:nvSpPr>
          <p:cNvPr id="12" name="Freeform 12"/>
          <p:cNvSpPr/>
          <p:nvPr/>
        </p:nvSpPr>
        <p:spPr>
          <a:xfrm rot="-2700000">
            <a:off x="1408584" y="1141912"/>
            <a:ext cx="335479" cy="389526"/>
          </a:xfrm>
          <a:custGeom>
            <a:avLst/>
            <a:gdLst/>
            <a:ahLst/>
            <a:cxnLst/>
            <a:rect l="l" t="t" r="r" b="b"/>
            <a:pathLst>
              <a:path w="335479" h="389526">
                <a:moveTo>
                  <a:pt x="0" y="0"/>
                </a:moveTo>
                <a:lnTo>
                  <a:pt x="335479" y="0"/>
                </a:lnTo>
                <a:lnTo>
                  <a:pt x="335479" y="389526"/>
                </a:lnTo>
                <a:lnTo>
                  <a:pt x="0" y="389526"/>
                </a:lnTo>
                <a:lnTo>
                  <a:pt x="0" y="0"/>
                </a:lnTo>
                <a:close/>
              </a:path>
            </a:pathLst>
          </a:custGeom>
          <a:blipFill>
            <a:blip r:embed="rId6">
              <a:extLst>
                <a:ext uri="{96DAC541-7B7A-43D3-8B79-37D633B846F1}">
                  <asvg:svgBlip xmlns:asvg="http://schemas.microsoft.com/office/drawing/2016/SVG/main" r:embed="rId7"/>
                </a:ext>
              </a:extLst>
            </a:blip>
            <a:stretch>
              <a:fillRect/>
            </a:stretch>
          </a:blipFill>
        </p:spPr>
        <p:txBody>
          <a:bodyPr/>
          <a:lstStyle/>
          <a:p>
            <a:endParaRPr lang="en-US"/>
          </a:p>
        </p:txBody>
      </p:sp>
      <p:sp>
        <p:nvSpPr>
          <p:cNvPr id="13" name="Freeform 13"/>
          <p:cNvSpPr/>
          <p:nvPr/>
        </p:nvSpPr>
        <p:spPr>
          <a:xfrm rot="6187151">
            <a:off x="1765590" y="-148036"/>
            <a:ext cx="350338" cy="406779"/>
          </a:xfrm>
          <a:custGeom>
            <a:avLst/>
            <a:gdLst/>
            <a:ahLst/>
            <a:cxnLst/>
            <a:rect l="l" t="t" r="r" b="b"/>
            <a:pathLst>
              <a:path w="350338" h="406779">
                <a:moveTo>
                  <a:pt x="0" y="0"/>
                </a:moveTo>
                <a:lnTo>
                  <a:pt x="350338" y="0"/>
                </a:lnTo>
                <a:lnTo>
                  <a:pt x="350338" y="406779"/>
                </a:lnTo>
                <a:lnTo>
                  <a:pt x="0" y="406779"/>
                </a:lnTo>
                <a:lnTo>
                  <a:pt x="0" y="0"/>
                </a:lnTo>
                <a:close/>
              </a:path>
            </a:pathLst>
          </a:custGeom>
          <a:blipFill>
            <a:blip r:embed="rId10">
              <a:extLst>
                <a:ext uri="{96DAC541-7B7A-43D3-8B79-37D633B846F1}">
                  <asvg:svgBlip xmlns:asvg="http://schemas.microsoft.com/office/drawing/2016/SVG/main" r:embed="rId11"/>
                </a:ext>
              </a:extLst>
            </a:blip>
            <a:stretch>
              <a:fillRect/>
            </a:stretch>
          </a:blipFill>
        </p:spPr>
        <p:txBody>
          <a:bodyPr/>
          <a:lstStyle/>
          <a:p>
            <a:endParaRPr lang="en-US"/>
          </a:p>
        </p:txBody>
      </p:sp>
      <p:sp>
        <p:nvSpPr>
          <p:cNvPr id="14" name="Freeform 14"/>
          <p:cNvSpPr/>
          <p:nvPr/>
        </p:nvSpPr>
        <p:spPr>
          <a:xfrm rot="-2700000">
            <a:off x="2291818" y="11665"/>
            <a:ext cx="242444" cy="227898"/>
          </a:xfrm>
          <a:custGeom>
            <a:avLst/>
            <a:gdLst/>
            <a:ahLst/>
            <a:cxnLst/>
            <a:rect l="l" t="t" r="r" b="b"/>
            <a:pathLst>
              <a:path w="242444" h="227898">
                <a:moveTo>
                  <a:pt x="0" y="0"/>
                </a:moveTo>
                <a:lnTo>
                  <a:pt x="242445" y="0"/>
                </a:lnTo>
                <a:lnTo>
                  <a:pt x="242445" y="227898"/>
                </a:lnTo>
                <a:lnTo>
                  <a:pt x="0" y="227898"/>
                </a:lnTo>
                <a:lnTo>
                  <a:pt x="0" y="0"/>
                </a:lnTo>
                <a:close/>
              </a:path>
            </a:pathLst>
          </a:custGeom>
          <a:blipFill>
            <a:blip r:embed="rId12">
              <a:extLst>
                <a:ext uri="{96DAC541-7B7A-43D3-8B79-37D633B846F1}">
                  <asvg:svgBlip xmlns:asvg="http://schemas.microsoft.com/office/drawing/2016/SVG/main" r:embed="rId13"/>
                </a:ext>
              </a:extLst>
            </a:blip>
            <a:stretch>
              <a:fillRect/>
            </a:stretch>
          </a:blipFill>
        </p:spPr>
        <p:txBody>
          <a:bodyPr/>
          <a:lstStyle/>
          <a:p>
            <a:endParaRPr lang="en-US"/>
          </a:p>
        </p:txBody>
      </p:sp>
      <p:sp>
        <p:nvSpPr>
          <p:cNvPr id="15" name="Freeform 15"/>
          <p:cNvSpPr/>
          <p:nvPr/>
        </p:nvSpPr>
        <p:spPr>
          <a:xfrm rot="2700000" flipH="1">
            <a:off x="-18115" y="580248"/>
            <a:ext cx="244844" cy="230153"/>
          </a:xfrm>
          <a:custGeom>
            <a:avLst/>
            <a:gdLst/>
            <a:ahLst/>
            <a:cxnLst/>
            <a:rect l="l" t="t" r="r" b="b"/>
            <a:pathLst>
              <a:path w="244844" h="230153">
                <a:moveTo>
                  <a:pt x="244844" y="0"/>
                </a:moveTo>
                <a:lnTo>
                  <a:pt x="0" y="0"/>
                </a:lnTo>
                <a:lnTo>
                  <a:pt x="0" y="230154"/>
                </a:lnTo>
                <a:lnTo>
                  <a:pt x="244844" y="230154"/>
                </a:lnTo>
                <a:lnTo>
                  <a:pt x="244844" y="0"/>
                </a:lnTo>
                <a:close/>
              </a:path>
            </a:pathLst>
          </a:custGeom>
          <a:blipFill>
            <a:blip r:embed="rId14">
              <a:extLst>
                <a:ext uri="{96DAC541-7B7A-43D3-8B79-37D633B846F1}">
                  <asvg:svgBlip xmlns:asvg="http://schemas.microsoft.com/office/drawing/2016/SVG/main" r:embed="rId15"/>
                </a:ext>
              </a:extLst>
            </a:blip>
            <a:stretch>
              <a:fillRect/>
            </a:stretch>
          </a:blipFill>
        </p:spPr>
        <p:txBody>
          <a:bodyPr/>
          <a:lstStyle/>
          <a:p>
            <a:endParaRPr lang="en-US"/>
          </a:p>
        </p:txBody>
      </p:sp>
      <p:sp>
        <p:nvSpPr>
          <p:cNvPr id="16" name="Freeform 16"/>
          <p:cNvSpPr/>
          <p:nvPr/>
        </p:nvSpPr>
        <p:spPr>
          <a:xfrm rot="-2895308">
            <a:off x="2127970" y="1086312"/>
            <a:ext cx="339705" cy="394432"/>
          </a:xfrm>
          <a:custGeom>
            <a:avLst/>
            <a:gdLst/>
            <a:ahLst/>
            <a:cxnLst/>
            <a:rect l="l" t="t" r="r" b="b"/>
            <a:pathLst>
              <a:path w="339705" h="394432">
                <a:moveTo>
                  <a:pt x="0" y="0"/>
                </a:moveTo>
                <a:lnTo>
                  <a:pt x="339705" y="0"/>
                </a:lnTo>
                <a:lnTo>
                  <a:pt x="339705" y="394433"/>
                </a:lnTo>
                <a:lnTo>
                  <a:pt x="0" y="394433"/>
                </a:lnTo>
                <a:lnTo>
                  <a:pt x="0" y="0"/>
                </a:lnTo>
                <a:close/>
              </a:path>
            </a:pathLst>
          </a:custGeom>
          <a:blipFill>
            <a:blip r:embed="rId8">
              <a:extLst>
                <a:ext uri="{96DAC541-7B7A-43D3-8B79-37D633B846F1}">
                  <asvg:svgBlip xmlns:asvg="http://schemas.microsoft.com/office/drawing/2016/SVG/main" r:embed="rId9"/>
                </a:ext>
              </a:extLst>
            </a:blip>
            <a:stretch>
              <a:fillRect/>
            </a:stretch>
          </a:blipFill>
        </p:spPr>
        <p:txBody>
          <a:bodyPr/>
          <a:lstStyle/>
          <a:p>
            <a:endParaRPr lang="en-US"/>
          </a:p>
        </p:txBody>
      </p:sp>
      <p:sp>
        <p:nvSpPr>
          <p:cNvPr id="17" name="TextBox 17"/>
          <p:cNvSpPr txBox="1"/>
          <p:nvPr/>
        </p:nvSpPr>
        <p:spPr>
          <a:xfrm>
            <a:off x="498453" y="171570"/>
            <a:ext cx="1498644" cy="181610"/>
          </a:xfrm>
          <a:prstGeom prst="rect">
            <a:avLst/>
          </a:prstGeom>
        </p:spPr>
        <p:txBody>
          <a:bodyPr lIns="0" tIns="0" rIns="0" bIns="0" rtlCol="0" anchor="t">
            <a:spAutoFit/>
          </a:bodyPr>
          <a:lstStyle/>
          <a:p>
            <a:pPr marL="0" lvl="0" indent="0" algn="ctr">
              <a:lnSpc>
                <a:spcPts val="1375"/>
              </a:lnSpc>
            </a:pPr>
            <a:r>
              <a:rPr lang="en-US" sz="1100" b="1">
                <a:solidFill>
                  <a:srgbClr val="001A31"/>
                </a:solidFill>
                <a:latin typeface="Now Heavy"/>
                <a:ea typeface="Now Heavy"/>
                <a:cs typeface="Now Heavy"/>
                <a:sym typeface="Now Heavy"/>
              </a:rPr>
              <a:t>Learning Outcomes</a:t>
            </a:r>
          </a:p>
        </p:txBody>
      </p:sp>
      <p:sp>
        <p:nvSpPr>
          <p:cNvPr id="18" name="TextBox 18"/>
          <p:cNvSpPr txBox="1"/>
          <p:nvPr/>
        </p:nvSpPr>
        <p:spPr>
          <a:xfrm>
            <a:off x="179000" y="432435"/>
            <a:ext cx="2089785" cy="800219"/>
          </a:xfrm>
          <a:prstGeom prst="rect">
            <a:avLst/>
          </a:prstGeom>
        </p:spPr>
        <p:txBody>
          <a:bodyPr lIns="0" tIns="0" rIns="0" bIns="0" rtlCol="0" anchor="t">
            <a:spAutoFit/>
          </a:bodyPr>
          <a:lstStyle/>
          <a:p>
            <a:pPr marL="122555" lvl="1" indent="-60960" algn="l">
              <a:lnSpc>
                <a:spcPts val="886"/>
              </a:lnSpc>
              <a:buFont typeface="Arial"/>
              <a:buChar char="•"/>
            </a:pPr>
            <a:r>
              <a:rPr lang="en-US" sz="550" b="1" u="none" dirty="0">
                <a:solidFill>
                  <a:srgbClr val="001A31"/>
                </a:solidFill>
                <a:latin typeface="Now Bold"/>
                <a:ea typeface="Now Bold"/>
                <a:cs typeface="Now Bold"/>
                <a:sym typeface="Now Bold"/>
              </a:rPr>
              <a:t>By attending this session, new professionals will learn how to set boundaries with those around them. </a:t>
            </a:r>
            <a:endParaRPr lang="en-US" sz="550" dirty="0"/>
          </a:p>
          <a:p>
            <a:pPr marL="122555" lvl="1" indent="-60960" algn="l">
              <a:lnSpc>
                <a:spcPts val="886"/>
              </a:lnSpc>
              <a:buFont typeface="Arial"/>
              <a:buChar char="•"/>
            </a:pPr>
            <a:r>
              <a:rPr lang="en-US" sz="550" b="1" u="none" dirty="0">
                <a:solidFill>
                  <a:srgbClr val="001A31"/>
                </a:solidFill>
                <a:latin typeface="Now Bold"/>
                <a:ea typeface="Now Bold"/>
                <a:cs typeface="Now Bold"/>
                <a:sym typeface="Now Bold"/>
              </a:rPr>
              <a:t> By attending this session, new professionals will learn what resources are available to them at TAMU-CC and outside.</a:t>
            </a:r>
            <a:endParaRPr lang="en-US" sz="550" b="1" u="none" dirty="0">
              <a:solidFill>
                <a:srgbClr val="001A31"/>
              </a:solidFill>
              <a:latin typeface="Now Bold"/>
              <a:ea typeface="Now Bold"/>
              <a:cs typeface="Now Bold"/>
            </a:endParaRPr>
          </a:p>
          <a:p>
            <a:pPr marL="122555" lvl="1" indent="-60960">
              <a:lnSpc>
                <a:spcPts val="886"/>
              </a:lnSpc>
              <a:buFont typeface="Arial"/>
              <a:buChar char="•"/>
            </a:pPr>
            <a:r>
              <a:rPr lang="en-US" sz="550" b="1" dirty="0">
                <a:solidFill>
                  <a:srgbClr val="001A31"/>
                </a:solidFill>
                <a:latin typeface="Now Bold"/>
                <a:ea typeface="Now Bold"/>
                <a:cs typeface="Now Bold"/>
              </a:rPr>
              <a:t>We hope you meet someone in this session that you didn't know before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5AC9E5"/>
        </a:solidFill>
        <a:effectLst/>
      </p:bgPr>
    </p:bg>
    <p:spTree>
      <p:nvGrpSpPr>
        <p:cNvPr id="1" name=""/>
        <p:cNvGrpSpPr/>
        <p:nvPr/>
      </p:nvGrpSpPr>
      <p:grpSpPr>
        <a:xfrm>
          <a:off x="0" y="0"/>
          <a:ext cx="0" cy="0"/>
          <a:chOff x="0" y="0"/>
          <a:chExt cx="0" cy="0"/>
        </a:xfrm>
      </p:grpSpPr>
      <p:sp>
        <p:nvSpPr>
          <p:cNvPr id="2" name="AutoShape 2"/>
          <p:cNvSpPr/>
          <p:nvPr/>
        </p:nvSpPr>
        <p:spPr>
          <a:xfrm>
            <a:off x="139065" y="139065"/>
            <a:ext cx="2217420" cy="1112520"/>
          </a:xfrm>
          <a:prstGeom prst="rect">
            <a:avLst/>
          </a:prstGeom>
          <a:solidFill>
            <a:srgbClr val="FFFFFF"/>
          </a:solidFill>
        </p:spPr>
        <p:txBody>
          <a:bodyPr/>
          <a:lstStyle/>
          <a:p>
            <a:endParaRPr lang="en-US"/>
          </a:p>
        </p:txBody>
      </p:sp>
      <p:grpSp>
        <p:nvGrpSpPr>
          <p:cNvPr id="3" name="Group 3"/>
          <p:cNvGrpSpPr/>
          <p:nvPr/>
        </p:nvGrpSpPr>
        <p:grpSpPr>
          <a:xfrm>
            <a:off x="139065" y="139065"/>
            <a:ext cx="1108710" cy="256145"/>
            <a:chOff x="0" y="0"/>
            <a:chExt cx="1880069" cy="434353"/>
          </a:xfrm>
        </p:grpSpPr>
        <p:sp>
          <p:nvSpPr>
            <p:cNvPr id="4" name="Freeform 4"/>
            <p:cNvSpPr/>
            <p:nvPr/>
          </p:nvSpPr>
          <p:spPr>
            <a:xfrm>
              <a:off x="0" y="0"/>
              <a:ext cx="1880069" cy="434353"/>
            </a:xfrm>
            <a:custGeom>
              <a:avLst/>
              <a:gdLst/>
              <a:ahLst/>
              <a:cxnLst/>
              <a:rect l="l" t="t" r="r" b="b"/>
              <a:pathLst>
                <a:path w="1880069" h="434353">
                  <a:moveTo>
                    <a:pt x="0" y="0"/>
                  </a:moveTo>
                  <a:lnTo>
                    <a:pt x="1880069" y="0"/>
                  </a:lnTo>
                  <a:lnTo>
                    <a:pt x="1880069" y="434353"/>
                  </a:lnTo>
                  <a:lnTo>
                    <a:pt x="0" y="434353"/>
                  </a:lnTo>
                  <a:close/>
                </a:path>
              </a:pathLst>
            </a:custGeom>
            <a:solidFill>
              <a:srgbClr val="FBC02D"/>
            </a:solidFill>
          </p:spPr>
          <p:txBody>
            <a:bodyPr/>
            <a:lstStyle/>
            <a:p>
              <a:endParaRPr lang="en-US"/>
            </a:p>
          </p:txBody>
        </p:sp>
        <p:sp>
          <p:nvSpPr>
            <p:cNvPr id="5" name="TextBox 5"/>
            <p:cNvSpPr txBox="1"/>
            <p:nvPr/>
          </p:nvSpPr>
          <p:spPr>
            <a:xfrm>
              <a:off x="0" y="-19050"/>
              <a:ext cx="1880069" cy="453403"/>
            </a:xfrm>
            <a:prstGeom prst="rect">
              <a:avLst/>
            </a:prstGeom>
          </p:spPr>
          <p:txBody>
            <a:bodyPr lIns="7890" tIns="7890" rIns="7890" bIns="7890" rtlCol="0" anchor="ctr"/>
            <a:lstStyle/>
            <a:p>
              <a:pPr marL="0" lvl="0" indent="0" algn="ctr">
                <a:lnSpc>
                  <a:spcPts val="1530"/>
                </a:lnSpc>
                <a:spcBef>
                  <a:spcPct val="0"/>
                </a:spcBef>
              </a:pPr>
              <a:r>
                <a:rPr lang="en-US" sz="1133" b="1">
                  <a:solidFill>
                    <a:srgbClr val="001A31"/>
                  </a:solidFill>
                  <a:latin typeface="Now Heavy"/>
                  <a:ea typeface="Now Heavy"/>
                  <a:cs typeface="Now Heavy"/>
                  <a:sym typeface="Now Heavy"/>
                </a:rPr>
                <a:t>Devon Wilde</a:t>
              </a:r>
            </a:p>
          </p:txBody>
        </p:sp>
      </p:grpSp>
      <p:grpSp>
        <p:nvGrpSpPr>
          <p:cNvPr id="6" name="Group 6"/>
          <p:cNvGrpSpPr/>
          <p:nvPr/>
        </p:nvGrpSpPr>
        <p:grpSpPr>
          <a:xfrm>
            <a:off x="1247775" y="139065"/>
            <a:ext cx="1108710" cy="256145"/>
            <a:chOff x="0" y="0"/>
            <a:chExt cx="1880069" cy="434353"/>
          </a:xfrm>
        </p:grpSpPr>
        <p:sp>
          <p:nvSpPr>
            <p:cNvPr id="7" name="Freeform 7"/>
            <p:cNvSpPr/>
            <p:nvPr/>
          </p:nvSpPr>
          <p:spPr>
            <a:xfrm>
              <a:off x="0" y="0"/>
              <a:ext cx="1880069" cy="434353"/>
            </a:xfrm>
            <a:custGeom>
              <a:avLst/>
              <a:gdLst/>
              <a:ahLst/>
              <a:cxnLst/>
              <a:rect l="l" t="t" r="r" b="b"/>
              <a:pathLst>
                <a:path w="1880069" h="434353">
                  <a:moveTo>
                    <a:pt x="0" y="0"/>
                  </a:moveTo>
                  <a:lnTo>
                    <a:pt x="1880069" y="0"/>
                  </a:lnTo>
                  <a:lnTo>
                    <a:pt x="1880069" y="434353"/>
                  </a:lnTo>
                  <a:lnTo>
                    <a:pt x="0" y="434353"/>
                  </a:lnTo>
                  <a:close/>
                </a:path>
              </a:pathLst>
            </a:custGeom>
            <a:solidFill>
              <a:srgbClr val="FF738E"/>
            </a:solidFill>
          </p:spPr>
          <p:txBody>
            <a:bodyPr/>
            <a:lstStyle/>
            <a:p>
              <a:endParaRPr lang="en-US"/>
            </a:p>
          </p:txBody>
        </p:sp>
        <p:sp>
          <p:nvSpPr>
            <p:cNvPr id="8" name="TextBox 8"/>
            <p:cNvSpPr txBox="1"/>
            <p:nvPr/>
          </p:nvSpPr>
          <p:spPr>
            <a:xfrm>
              <a:off x="0" y="-9525"/>
              <a:ext cx="1880069" cy="443878"/>
            </a:xfrm>
            <a:prstGeom prst="rect">
              <a:avLst/>
            </a:prstGeom>
          </p:spPr>
          <p:txBody>
            <a:bodyPr lIns="7890" tIns="7890" rIns="7890" bIns="7890" rtlCol="0" anchor="ctr"/>
            <a:lstStyle/>
            <a:p>
              <a:pPr marL="0" lvl="0" indent="0" algn="ctr">
                <a:lnSpc>
                  <a:spcPts val="1395"/>
                </a:lnSpc>
                <a:spcBef>
                  <a:spcPct val="0"/>
                </a:spcBef>
              </a:pPr>
              <a:r>
                <a:rPr lang="en-US" sz="1033" b="1">
                  <a:solidFill>
                    <a:srgbClr val="001A31"/>
                  </a:solidFill>
                  <a:latin typeface="Now Heavy"/>
                  <a:ea typeface="Now Heavy"/>
                  <a:cs typeface="Now Heavy"/>
                  <a:sym typeface="Now Heavy"/>
                </a:rPr>
                <a:t>Laura Glasgow</a:t>
              </a:r>
            </a:p>
          </p:txBody>
        </p:sp>
      </p:grpSp>
      <p:sp>
        <p:nvSpPr>
          <p:cNvPr id="9" name="Freeform 9"/>
          <p:cNvSpPr/>
          <p:nvPr/>
        </p:nvSpPr>
        <p:spPr>
          <a:xfrm rot="2700000" flipH="1">
            <a:off x="-85086" y="549854"/>
            <a:ext cx="244844" cy="230153"/>
          </a:xfrm>
          <a:custGeom>
            <a:avLst/>
            <a:gdLst/>
            <a:ahLst/>
            <a:cxnLst/>
            <a:rect l="l" t="t" r="r" b="b"/>
            <a:pathLst>
              <a:path w="244844" h="230153">
                <a:moveTo>
                  <a:pt x="244844" y="0"/>
                </a:moveTo>
                <a:lnTo>
                  <a:pt x="0" y="0"/>
                </a:lnTo>
                <a:lnTo>
                  <a:pt x="0" y="230153"/>
                </a:lnTo>
                <a:lnTo>
                  <a:pt x="244844" y="230153"/>
                </a:lnTo>
                <a:lnTo>
                  <a:pt x="244844"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10" name="Freeform 10"/>
          <p:cNvSpPr/>
          <p:nvPr/>
        </p:nvSpPr>
        <p:spPr>
          <a:xfrm rot="7895916">
            <a:off x="1629271" y="1189943"/>
            <a:ext cx="345718" cy="401414"/>
          </a:xfrm>
          <a:custGeom>
            <a:avLst/>
            <a:gdLst/>
            <a:ahLst/>
            <a:cxnLst/>
            <a:rect l="l" t="t" r="r" b="b"/>
            <a:pathLst>
              <a:path w="345718" h="401414">
                <a:moveTo>
                  <a:pt x="0" y="0"/>
                </a:moveTo>
                <a:lnTo>
                  <a:pt x="345718" y="0"/>
                </a:lnTo>
                <a:lnTo>
                  <a:pt x="345718" y="401414"/>
                </a:lnTo>
                <a:lnTo>
                  <a:pt x="0" y="401414"/>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en-US"/>
          </a:p>
        </p:txBody>
      </p:sp>
      <p:sp>
        <p:nvSpPr>
          <p:cNvPr id="11" name="Freeform 11"/>
          <p:cNvSpPr/>
          <p:nvPr/>
        </p:nvSpPr>
        <p:spPr>
          <a:xfrm rot="-2895308">
            <a:off x="127720" y="1098961"/>
            <a:ext cx="339705" cy="394432"/>
          </a:xfrm>
          <a:custGeom>
            <a:avLst/>
            <a:gdLst/>
            <a:ahLst/>
            <a:cxnLst/>
            <a:rect l="l" t="t" r="r" b="b"/>
            <a:pathLst>
              <a:path w="339705" h="394432">
                <a:moveTo>
                  <a:pt x="0" y="0"/>
                </a:moveTo>
                <a:lnTo>
                  <a:pt x="339705" y="0"/>
                </a:lnTo>
                <a:lnTo>
                  <a:pt x="339705" y="394432"/>
                </a:lnTo>
                <a:lnTo>
                  <a:pt x="0" y="394432"/>
                </a:lnTo>
                <a:lnTo>
                  <a:pt x="0" y="0"/>
                </a:lnTo>
                <a:close/>
              </a:path>
            </a:pathLst>
          </a:custGeom>
          <a:blipFill>
            <a:blip r:embed="rId6">
              <a:extLst>
                <a:ext uri="{96DAC541-7B7A-43D3-8B79-37D633B846F1}">
                  <asvg:svgBlip xmlns:asvg="http://schemas.microsoft.com/office/drawing/2016/SVG/main" r:embed="rId7"/>
                </a:ext>
              </a:extLst>
            </a:blip>
            <a:stretch>
              <a:fillRect/>
            </a:stretch>
          </a:blipFill>
        </p:spPr>
        <p:txBody>
          <a:bodyPr/>
          <a:lstStyle/>
          <a:p>
            <a:endParaRPr lang="en-US"/>
          </a:p>
        </p:txBody>
      </p:sp>
      <p:sp>
        <p:nvSpPr>
          <p:cNvPr id="12" name="Freeform 12"/>
          <p:cNvSpPr/>
          <p:nvPr/>
        </p:nvSpPr>
        <p:spPr>
          <a:xfrm rot="-7538693">
            <a:off x="2328694" y="550710"/>
            <a:ext cx="333713" cy="387475"/>
          </a:xfrm>
          <a:custGeom>
            <a:avLst/>
            <a:gdLst/>
            <a:ahLst/>
            <a:cxnLst/>
            <a:rect l="l" t="t" r="r" b="b"/>
            <a:pathLst>
              <a:path w="333713" h="387475">
                <a:moveTo>
                  <a:pt x="0" y="0"/>
                </a:moveTo>
                <a:lnTo>
                  <a:pt x="333712" y="0"/>
                </a:lnTo>
                <a:lnTo>
                  <a:pt x="333712" y="387474"/>
                </a:lnTo>
                <a:lnTo>
                  <a:pt x="0" y="387474"/>
                </a:lnTo>
                <a:lnTo>
                  <a:pt x="0" y="0"/>
                </a:lnTo>
                <a:close/>
              </a:path>
            </a:pathLst>
          </a:custGeom>
          <a:blipFill>
            <a:blip r:embed="rId8">
              <a:extLst>
                <a:ext uri="{96DAC541-7B7A-43D3-8B79-37D633B846F1}">
                  <asvg:svgBlip xmlns:asvg="http://schemas.microsoft.com/office/drawing/2016/SVG/main" r:embed="rId9"/>
                </a:ext>
              </a:extLst>
            </a:blip>
            <a:stretch>
              <a:fillRect/>
            </a:stretch>
          </a:blipFill>
        </p:spPr>
        <p:txBody>
          <a:bodyPr/>
          <a:lstStyle/>
          <a:p>
            <a:endParaRPr lang="en-US"/>
          </a:p>
        </p:txBody>
      </p:sp>
      <p:sp>
        <p:nvSpPr>
          <p:cNvPr id="13" name="Freeform 13"/>
          <p:cNvSpPr/>
          <p:nvPr/>
        </p:nvSpPr>
        <p:spPr>
          <a:xfrm rot="-2700000">
            <a:off x="2291818" y="11665"/>
            <a:ext cx="242444" cy="227898"/>
          </a:xfrm>
          <a:custGeom>
            <a:avLst/>
            <a:gdLst/>
            <a:ahLst/>
            <a:cxnLst/>
            <a:rect l="l" t="t" r="r" b="b"/>
            <a:pathLst>
              <a:path w="242444" h="227898">
                <a:moveTo>
                  <a:pt x="0" y="0"/>
                </a:moveTo>
                <a:lnTo>
                  <a:pt x="242445" y="0"/>
                </a:lnTo>
                <a:lnTo>
                  <a:pt x="242445" y="227898"/>
                </a:lnTo>
                <a:lnTo>
                  <a:pt x="0" y="227898"/>
                </a:lnTo>
                <a:lnTo>
                  <a:pt x="0" y="0"/>
                </a:lnTo>
                <a:close/>
              </a:path>
            </a:pathLst>
          </a:custGeom>
          <a:blipFill>
            <a:blip r:embed="rId10">
              <a:extLst>
                <a:ext uri="{96DAC541-7B7A-43D3-8B79-37D633B846F1}">
                  <asvg:svgBlip xmlns:asvg="http://schemas.microsoft.com/office/drawing/2016/SVG/main" r:embed="rId11"/>
                </a:ext>
              </a:extLst>
            </a:blip>
            <a:stretch>
              <a:fillRect/>
            </a:stretch>
          </a:blipFill>
        </p:spPr>
        <p:txBody>
          <a:bodyPr/>
          <a:lstStyle/>
          <a:p>
            <a:endParaRPr lang="en-US"/>
          </a:p>
        </p:txBody>
      </p:sp>
      <p:sp>
        <p:nvSpPr>
          <p:cNvPr id="14" name="Freeform 14"/>
          <p:cNvSpPr/>
          <p:nvPr/>
        </p:nvSpPr>
        <p:spPr>
          <a:xfrm>
            <a:off x="297573" y="406041"/>
            <a:ext cx="834390" cy="517779"/>
          </a:xfrm>
          <a:custGeom>
            <a:avLst/>
            <a:gdLst/>
            <a:ahLst/>
            <a:cxnLst/>
            <a:rect l="l" t="t" r="r" b="b"/>
            <a:pathLst>
              <a:path w="834390" h="517779">
                <a:moveTo>
                  <a:pt x="0" y="0"/>
                </a:moveTo>
                <a:lnTo>
                  <a:pt x="834390" y="0"/>
                </a:lnTo>
                <a:lnTo>
                  <a:pt x="834390" y="517779"/>
                </a:lnTo>
                <a:lnTo>
                  <a:pt x="0" y="517779"/>
                </a:lnTo>
                <a:lnTo>
                  <a:pt x="0" y="0"/>
                </a:lnTo>
                <a:close/>
              </a:path>
            </a:pathLst>
          </a:custGeom>
          <a:blipFill>
            <a:blip r:embed="rId12"/>
            <a:stretch>
              <a:fillRect b="-61147"/>
            </a:stretch>
          </a:blipFill>
        </p:spPr>
        <p:txBody>
          <a:bodyPr/>
          <a:lstStyle/>
          <a:p>
            <a:endParaRPr lang="en-US"/>
          </a:p>
        </p:txBody>
      </p:sp>
      <p:sp>
        <p:nvSpPr>
          <p:cNvPr id="15" name="Freeform 15"/>
          <p:cNvSpPr/>
          <p:nvPr/>
        </p:nvSpPr>
        <p:spPr>
          <a:xfrm>
            <a:off x="1414466" y="432520"/>
            <a:ext cx="727704" cy="464820"/>
          </a:xfrm>
          <a:custGeom>
            <a:avLst/>
            <a:gdLst/>
            <a:ahLst/>
            <a:cxnLst/>
            <a:rect l="l" t="t" r="r" b="b"/>
            <a:pathLst>
              <a:path w="727704" h="464820">
                <a:moveTo>
                  <a:pt x="0" y="0"/>
                </a:moveTo>
                <a:lnTo>
                  <a:pt x="727703" y="0"/>
                </a:lnTo>
                <a:lnTo>
                  <a:pt x="727703" y="464820"/>
                </a:lnTo>
                <a:lnTo>
                  <a:pt x="0" y="464820"/>
                </a:lnTo>
                <a:lnTo>
                  <a:pt x="0" y="0"/>
                </a:lnTo>
                <a:close/>
              </a:path>
            </a:pathLst>
          </a:custGeom>
          <a:blipFill>
            <a:blip r:embed="rId13"/>
            <a:stretch>
              <a:fillRect t="-13383" r="-2355" b="-46859"/>
            </a:stretch>
          </a:blipFill>
        </p:spPr>
        <p:txBody>
          <a:bodyPr/>
          <a:lstStyle/>
          <a:p>
            <a:endParaRPr lang="en-US"/>
          </a:p>
        </p:txBody>
      </p:sp>
      <p:sp>
        <p:nvSpPr>
          <p:cNvPr id="16" name="TextBox 16"/>
          <p:cNvSpPr txBox="1"/>
          <p:nvPr/>
        </p:nvSpPr>
        <p:spPr>
          <a:xfrm>
            <a:off x="185738" y="923056"/>
            <a:ext cx="1015365" cy="201978"/>
          </a:xfrm>
          <a:prstGeom prst="rect">
            <a:avLst/>
          </a:prstGeom>
        </p:spPr>
        <p:txBody>
          <a:bodyPr lIns="0" tIns="0" rIns="0" bIns="0" rtlCol="0" anchor="t">
            <a:spAutoFit/>
          </a:bodyPr>
          <a:lstStyle/>
          <a:p>
            <a:pPr algn="ctr">
              <a:lnSpc>
                <a:spcPts val="418"/>
              </a:lnSpc>
            </a:pPr>
            <a:r>
              <a:rPr lang="en-US" sz="250" b="1" dirty="0">
                <a:solidFill>
                  <a:srgbClr val="001A31"/>
                </a:solidFill>
                <a:latin typeface="Now Bold"/>
                <a:ea typeface="Now Bold"/>
                <a:cs typeface="Now Bold"/>
                <a:sym typeface="Now Bold"/>
              </a:rPr>
              <a:t>Devon Wilde, ABD, is the Associate Athletics Director for Student-Athlete Development. Devon has worked for TAMU-CC in various roles since June 2017, working with many students and new professionals. </a:t>
            </a:r>
          </a:p>
        </p:txBody>
      </p:sp>
      <p:sp>
        <p:nvSpPr>
          <p:cNvPr id="17" name="TextBox 17"/>
          <p:cNvSpPr txBox="1"/>
          <p:nvPr/>
        </p:nvSpPr>
        <p:spPr>
          <a:xfrm>
            <a:off x="1270635" y="923056"/>
            <a:ext cx="1015365" cy="302361"/>
          </a:xfrm>
          <a:prstGeom prst="rect">
            <a:avLst/>
          </a:prstGeom>
        </p:spPr>
        <p:txBody>
          <a:bodyPr lIns="0" tIns="0" rIns="0" bIns="0" rtlCol="0" anchor="t">
            <a:spAutoFit/>
          </a:bodyPr>
          <a:lstStyle/>
          <a:p>
            <a:pPr algn="l">
              <a:lnSpc>
                <a:spcPts val="343"/>
              </a:lnSpc>
            </a:pPr>
            <a:r>
              <a:rPr lang="en-US" sz="219" b="1">
                <a:solidFill>
                  <a:srgbClr val="001A31"/>
                </a:solidFill>
                <a:latin typeface="Now Bold"/>
                <a:ea typeface="Now Bold"/>
                <a:cs typeface="Now Bold"/>
                <a:sym typeface="Now Bold"/>
              </a:rPr>
              <a:t>Laura Glasgow, M.Ed (she/her/hers), is the Associate Director of Residence Life with Islander Housing. She has worked at TAMU-CC since July of 2023 when the university took over the operation of Islander Housing. Throughout the years, Laura has supervised many new professionals and development numerous new professional development plans to help her new staff be successful within their new roles.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5AC9E5"/>
        </a:solidFill>
        <a:effectLst/>
      </p:bgPr>
    </p:bg>
    <p:spTree>
      <p:nvGrpSpPr>
        <p:cNvPr id="1" name=""/>
        <p:cNvGrpSpPr/>
        <p:nvPr/>
      </p:nvGrpSpPr>
      <p:grpSpPr>
        <a:xfrm>
          <a:off x="0" y="0"/>
          <a:ext cx="0" cy="0"/>
          <a:chOff x="0" y="0"/>
          <a:chExt cx="0" cy="0"/>
        </a:xfrm>
      </p:grpSpPr>
      <p:sp>
        <p:nvSpPr>
          <p:cNvPr id="2" name="AutoShape 2"/>
          <p:cNvSpPr/>
          <p:nvPr/>
        </p:nvSpPr>
        <p:spPr>
          <a:xfrm>
            <a:off x="139065" y="139065"/>
            <a:ext cx="2217420" cy="1112520"/>
          </a:xfrm>
          <a:prstGeom prst="rect">
            <a:avLst/>
          </a:prstGeom>
          <a:solidFill>
            <a:srgbClr val="FFFFFF"/>
          </a:solidFill>
        </p:spPr>
        <p:txBody>
          <a:bodyPr/>
          <a:lstStyle/>
          <a:p>
            <a:endParaRPr lang="en-US"/>
          </a:p>
        </p:txBody>
      </p:sp>
      <p:grpSp>
        <p:nvGrpSpPr>
          <p:cNvPr id="3" name="Group 3"/>
          <p:cNvGrpSpPr/>
          <p:nvPr/>
        </p:nvGrpSpPr>
        <p:grpSpPr>
          <a:xfrm>
            <a:off x="139065" y="139065"/>
            <a:ext cx="2217420" cy="256145"/>
            <a:chOff x="0" y="0"/>
            <a:chExt cx="3760139" cy="434353"/>
          </a:xfrm>
        </p:grpSpPr>
        <p:sp>
          <p:nvSpPr>
            <p:cNvPr id="4" name="Freeform 4"/>
            <p:cNvSpPr/>
            <p:nvPr/>
          </p:nvSpPr>
          <p:spPr>
            <a:xfrm>
              <a:off x="0" y="0"/>
              <a:ext cx="3760139" cy="434353"/>
            </a:xfrm>
            <a:custGeom>
              <a:avLst/>
              <a:gdLst/>
              <a:ahLst/>
              <a:cxnLst/>
              <a:rect l="l" t="t" r="r" b="b"/>
              <a:pathLst>
                <a:path w="3760139" h="434353">
                  <a:moveTo>
                    <a:pt x="0" y="0"/>
                  </a:moveTo>
                  <a:lnTo>
                    <a:pt x="3760139" y="0"/>
                  </a:lnTo>
                  <a:lnTo>
                    <a:pt x="3760139" y="434353"/>
                  </a:lnTo>
                  <a:lnTo>
                    <a:pt x="0" y="434353"/>
                  </a:lnTo>
                  <a:close/>
                </a:path>
              </a:pathLst>
            </a:custGeom>
            <a:solidFill>
              <a:srgbClr val="FBC02D">
                <a:alpha val="73725"/>
              </a:srgbClr>
            </a:solidFill>
          </p:spPr>
          <p:txBody>
            <a:bodyPr/>
            <a:lstStyle/>
            <a:p>
              <a:endParaRPr lang="en-US"/>
            </a:p>
          </p:txBody>
        </p:sp>
        <p:sp>
          <p:nvSpPr>
            <p:cNvPr id="5" name="TextBox 5"/>
            <p:cNvSpPr txBox="1"/>
            <p:nvPr/>
          </p:nvSpPr>
          <p:spPr>
            <a:xfrm>
              <a:off x="0" y="-19050"/>
              <a:ext cx="3760139" cy="453403"/>
            </a:xfrm>
            <a:prstGeom prst="rect">
              <a:avLst/>
            </a:prstGeom>
          </p:spPr>
          <p:txBody>
            <a:bodyPr lIns="7890" tIns="7890" rIns="7890" bIns="7890" rtlCol="0" anchor="ctr"/>
            <a:lstStyle/>
            <a:p>
              <a:pPr marL="0" lvl="0" indent="0" algn="ctr">
                <a:lnSpc>
                  <a:spcPts val="1530"/>
                </a:lnSpc>
                <a:spcBef>
                  <a:spcPct val="0"/>
                </a:spcBef>
              </a:pPr>
              <a:endParaRPr/>
            </a:p>
          </p:txBody>
        </p:sp>
      </p:grpSp>
      <p:sp>
        <p:nvSpPr>
          <p:cNvPr id="6" name="Freeform 6"/>
          <p:cNvSpPr/>
          <p:nvPr/>
        </p:nvSpPr>
        <p:spPr>
          <a:xfrm rot="-3780990">
            <a:off x="1170908" y="-119387"/>
            <a:ext cx="345718" cy="401414"/>
          </a:xfrm>
          <a:custGeom>
            <a:avLst/>
            <a:gdLst/>
            <a:ahLst/>
            <a:cxnLst/>
            <a:rect l="l" t="t" r="r" b="b"/>
            <a:pathLst>
              <a:path w="345718" h="401414">
                <a:moveTo>
                  <a:pt x="0" y="0"/>
                </a:moveTo>
                <a:lnTo>
                  <a:pt x="345718" y="0"/>
                </a:lnTo>
                <a:lnTo>
                  <a:pt x="345718" y="401414"/>
                </a:lnTo>
                <a:lnTo>
                  <a:pt x="0" y="401414"/>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7" name="Freeform 7"/>
          <p:cNvSpPr/>
          <p:nvPr/>
        </p:nvSpPr>
        <p:spPr>
          <a:xfrm rot="6701426">
            <a:off x="660485" y="1114661"/>
            <a:ext cx="347965" cy="404023"/>
          </a:xfrm>
          <a:custGeom>
            <a:avLst/>
            <a:gdLst/>
            <a:ahLst/>
            <a:cxnLst/>
            <a:rect l="l" t="t" r="r" b="b"/>
            <a:pathLst>
              <a:path w="347965" h="404023">
                <a:moveTo>
                  <a:pt x="0" y="0"/>
                </a:moveTo>
                <a:lnTo>
                  <a:pt x="347965" y="0"/>
                </a:lnTo>
                <a:lnTo>
                  <a:pt x="347965" y="404022"/>
                </a:lnTo>
                <a:lnTo>
                  <a:pt x="0" y="404022"/>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en-US"/>
          </a:p>
        </p:txBody>
      </p:sp>
      <p:sp>
        <p:nvSpPr>
          <p:cNvPr id="8" name="Freeform 8"/>
          <p:cNvSpPr/>
          <p:nvPr/>
        </p:nvSpPr>
        <p:spPr>
          <a:xfrm rot="7895916">
            <a:off x="590448" y="-145353"/>
            <a:ext cx="345718" cy="401414"/>
          </a:xfrm>
          <a:custGeom>
            <a:avLst/>
            <a:gdLst/>
            <a:ahLst/>
            <a:cxnLst/>
            <a:rect l="l" t="t" r="r" b="b"/>
            <a:pathLst>
              <a:path w="345718" h="401414">
                <a:moveTo>
                  <a:pt x="0" y="0"/>
                </a:moveTo>
                <a:lnTo>
                  <a:pt x="345718" y="0"/>
                </a:lnTo>
                <a:lnTo>
                  <a:pt x="345718" y="401414"/>
                </a:lnTo>
                <a:lnTo>
                  <a:pt x="0" y="401414"/>
                </a:lnTo>
                <a:lnTo>
                  <a:pt x="0" y="0"/>
                </a:lnTo>
                <a:close/>
              </a:path>
            </a:pathLst>
          </a:custGeom>
          <a:blipFill>
            <a:blip r:embed="rId6">
              <a:extLst>
                <a:ext uri="{96DAC541-7B7A-43D3-8B79-37D633B846F1}">
                  <asvg:svgBlip xmlns:asvg="http://schemas.microsoft.com/office/drawing/2016/SVG/main" r:embed="rId7"/>
                </a:ext>
              </a:extLst>
            </a:blip>
            <a:stretch>
              <a:fillRect/>
            </a:stretch>
          </a:blipFill>
        </p:spPr>
        <p:txBody>
          <a:bodyPr/>
          <a:lstStyle/>
          <a:p>
            <a:endParaRPr lang="en-US"/>
          </a:p>
        </p:txBody>
      </p:sp>
      <p:sp>
        <p:nvSpPr>
          <p:cNvPr id="9" name="Freeform 9"/>
          <p:cNvSpPr/>
          <p:nvPr/>
        </p:nvSpPr>
        <p:spPr>
          <a:xfrm rot="6284488">
            <a:off x="-22418" y="-67962"/>
            <a:ext cx="345718" cy="401414"/>
          </a:xfrm>
          <a:custGeom>
            <a:avLst/>
            <a:gdLst/>
            <a:ahLst/>
            <a:cxnLst/>
            <a:rect l="l" t="t" r="r" b="b"/>
            <a:pathLst>
              <a:path w="345718" h="401414">
                <a:moveTo>
                  <a:pt x="0" y="0"/>
                </a:moveTo>
                <a:lnTo>
                  <a:pt x="345718" y="0"/>
                </a:lnTo>
                <a:lnTo>
                  <a:pt x="345718" y="401414"/>
                </a:lnTo>
                <a:lnTo>
                  <a:pt x="0" y="401414"/>
                </a:lnTo>
                <a:lnTo>
                  <a:pt x="0" y="0"/>
                </a:lnTo>
                <a:close/>
              </a:path>
            </a:pathLst>
          </a:custGeom>
          <a:blipFill>
            <a:blip r:embed="rId8">
              <a:extLst>
                <a:ext uri="{96DAC541-7B7A-43D3-8B79-37D633B846F1}">
                  <asvg:svgBlip xmlns:asvg="http://schemas.microsoft.com/office/drawing/2016/SVG/main" r:embed="rId9"/>
                </a:ext>
              </a:extLst>
            </a:blip>
            <a:stretch>
              <a:fillRect/>
            </a:stretch>
          </a:blipFill>
        </p:spPr>
        <p:txBody>
          <a:bodyPr/>
          <a:lstStyle/>
          <a:p>
            <a:endParaRPr lang="en-US"/>
          </a:p>
        </p:txBody>
      </p:sp>
      <p:sp>
        <p:nvSpPr>
          <p:cNvPr id="10" name="Freeform 10"/>
          <p:cNvSpPr/>
          <p:nvPr/>
        </p:nvSpPr>
        <p:spPr>
          <a:xfrm rot="-7538693">
            <a:off x="2246184" y="551753"/>
            <a:ext cx="333713" cy="387475"/>
          </a:xfrm>
          <a:custGeom>
            <a:avLst/>
            <a:gdLst/>
            <a:ahLst/>
            <a:cxnLst/>
            <a:rect l="l" t="t" r="r" b="b"/>
            <a:pathLst>
              <a:path w="333713" h="387475">
                <a:moveTo>
                  <a:pt x="0" y="0"/>
                </a:moveTo>
                <a:lnTo>
                  <a:pt x="333713" y="0"/>
                </a:lnTo>
                <a:lnTo>
                  <a:pt x="333713" y="387475"/>
                </a:lnTo>
                <a:lnTo>
                  <a:pt x="0" y="38747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11" name="Freeform 11"/>
          <p:cNvSpPr/>
          <p:nvPr/>
        </p:nvSpPr>
        <p:spPr>
          <a:xfrm rot="-2700000">
            <a:off x="4509" y="1046814"/>
            <a:ext cx="348983" cy="405205"/>
          </a:xfrm>
          <a:custGeom>
            <a:avLst/>
            <a:gdLst/>
            <a:ahLst/>
            <a:cxnLst/>
            <a:rect l="l" t="t" r="r" b="b"/>
            <a:pathLst>
              <a:path w="348983" h="405205">
                <a:moveTo>
                  <a:pt x="0" y="0"/>
                </a:moveTo>
                <a:lnTo>
                  <a:pt x="348983" y="0"/>
                </a:lnTo>
                <a:lnTo>
                  <a:pt x="348983" y="405205"/>
                </a:lnTo>
                <a:lnTo>
                  <a:pt x="0" y="405205"/>
                </a:lnTo>
                <a:lnTo>
                  <a:pt x="0" y="0"/>
                </a:lnTo>
                <a:close/>
              </a:path>
            </a:pathLst>
          </a:custGeom>
          <a:blipFill>
            <a:blip r:embed="rId10">
              <a:extLst>
                <a:ext uri="{96DAC541-7B7A-43D3-8B79-37D633B846F1}">
                  <asvg:svgBlip xmlns:asvg="http://schemas.microsoft.com/office/drawing/2016/SVG/main" r:embed="rId11"/>
                </a:ext>
              </a:extLst>
            </a:blip>
            <a:stretch>
              <a:fillRect/>
            </a:stretch>
          </a:blipFill>
        </p:spPr>
        <p:txBody>
          <a:bodyPr/>
          <a:lstStyle/>
          <a:p>
            <a:endParaRPr lang="en-US"/>
          </a:p>
        </p:txBody>
      </p:sp>
      <p:sp>
        <p:nvSpPr>
          <p:cNvPr id="12" name="Freeform 12"/>
          <p:cNvSpPr/>
          <p:nvPr/>
        </p:nvSpPr>
        <p:spPr>
          <a:xfrm rot="-2700000">
            <a:off x="1408584" y="1141912"/>
            <a:ext cx="335479" cy="389526"/>
          </a:xfrm>
          <a:custGeom>
            <a:avLst/>
            <a:gdLst/>
            <a:ahLst/>
            <a:cxnLst/>
            <a:rect l="l" t="t" r="r" b="b"/>
            <a:pathLst>
              <a:path w="335479" h="389526">
                <a:moveTo>
                  <a:pt x="0" y="0"/>
                </a:moveTo>
                <a:lnTo>
                  <a:pt x="335479" y="0"/>
                </a:lnTo>
                <a:lnTo>
                  <a:pt x="335479" y="389526"/>
                </a:lnTo>
                <a:lnTo>
                  <a:pt x="0" y="389526"/>
                </a:lnTo>
                <a:lnTo>
                  <a:pt x="0" y="0"/>
                </a:lnTo>
                <a:close/>
              </a:path>
            </a:pathLst>
          </a:custGeom>
          <a:blipFill>
            <a:blip r:embed="rId6">
              <a:extLst>
                <a:ext uri="{96DAC541-7B7A-43D3-8B79-37D633B846F1}">
                  <asvg:svgBlip xmlns:asvg="http://schemas.microsoft.com/office/drawing/2016/SVG/main" r:embed="rId7"/>
                </a:ext>
              </a:extLst>
            </a:blip>
            <a:stretch>
              <a:fillRect/>
            </a:stretch>
          </a:blipFill>
        </p:spPr>
        <p:txBody>
          <a:bodyPr/>
          <a:lstStyle/>
          <a:p>
            <a:endParaRPr lang="en-US"/>
          </a:p>
        </p:txBody>
      </p:sp>
      <p:sp>
        <p:nvSpPr>
          <p:cNvPr id="13" name="Freeform 13"/>
          <p:cNvSpPr/>
          <p:nvPr/>
        </p:nvSpPr>
        <p:spPr>
          <a:xfrm rot="6187151">
            <a:off x="1765590" y="-148036"/>
            <a:ext cx="350338" cy="406779"/>
          </a:xfrm>
          <a:custGeom>
            <a:avLst/>
            <a:gdLst/>
            <a:ahLst/>
            <a:cxnLst/>
            <a:rect l="l" t="t" r="r" b="b"/>
            <a:pathLst>
              <a:path w="350338" h="406779">
                <a:moveTo>
                  <a:pt x="0" y="0"/>
                </a:moveTo>
                <a:lnTo>
                  <a:pt x="350338" y="0"/>
                </a:lnTo>
                <a:lnTo>
                  <a:pt x="350338" y="406779"/>
                </a:lnTo>
                <a:lnTo>
                  <a:pt x="0" y="406779"/>
                </a:lnTo>
                <a:lnTo>
                  <a:pt x="0" y="0"/>
                </a:lnTo>
                <a:close/>
              </a:path>
            </a:pathLst>
          </a:custGeom>
          <a:blipFill>
            <a:blip r:embed="rId10">
              <a:extLst>
                <a:ext uri="{96DAC541-7B7A-43D3-8B79-37D633B846F1}">
                  <asvg:svgBlip xmlns:asvg="http://schemas.microsoft.com/office/drawing/2016/SVG/main" r:embed="rId11"/>
                </a:ext>
              </a:extLst>
            </a:blip>
            <a:stretch>
              <a:fillRect/>
            </a:stretch>
          </a:blipFill>
        </p:spPr>
        <p:txBody>
          <a:bodyPr/>
          <a:lstStyle/>
          <a:p>
            <a:endParaRPr lang="en-US"/>
          </a:p>
        </p:txBody>
      </p:sp>
      <p:sp>
        <p:nvSpPr>
          <p:cNvPr id="14" name="Freeform 14"/>
          <p:cNvSpPr/>
          <p:nvPr/>
        </p:nvSpPr>
        <p:spPr>
          <a:xfrm rot="-2700000">
            <a:off x="2291818" y="11665"/>
            <a:ext cx="242444" cy="227898"/>
          </a:xfrm>
          <a:custGeom>
            <a:avLst/>
            <a:gdLst/>
            <a:ahLst/>
            <a:cxnLst/>
            <a:rect l="l" t="t" r="r" b="b"/>
            <a:pathLst>
              <a:path w="242444" h="227898">
                <a:moveTo>
                  <a:pt x="0" y="0"/>
                </a:moveTo>
                <a:lnTo>
                  <a:pt x="242445" y="0"/>
                </a:lnTo>
                <a:lnTo>
                  <a:pt x="242445" y="227898"/>
                </a:lnTo>
                <a:lnTo>
                  <a:pt x="0" y="227898"/>
                </a:lnTo>
                <a:lnTo>
                  <a:pt x="0" y="0"/>
                </a:lnTo>
                <a:close/>
              </a:path>
            </a:pathLst>
          </a:custGeom>
          <a:blipFill>
            <a:blip r:embed="rId12">
              <a:extLst>
                <a:ext uri="{96DAC541-7B7A-43D3-8B79-37D633B846F1}">
                  <asvg:svgBlip xmlns:asvg="http://schemas.microsoft.com/office/drawing/2016/SVG/main" r:embed="rId13"/>
                </a:ext>
              </a:extLst>
            </a:blip>
            <a:stretch>
              <a:fillRect/>
            </a:stretch>
          </a:blipFill>
        </p:spPr>
        <p:txBody>
          <a:bodyPr/>
          <a:lstStyle/>
          <a:p>
            <a:endParaRPr lang="en-US"/>
          </a:p>
        </p:txBody>
      </p:sp>
      <p:sp>
        <p:nvSpPr>
          <p:cNvPr id="15" name="Freeform 15"/>
          <p:cNvSpPr/>
          <p:nvPr/>
        </p:nvSpPr>
        <p:spPr>
          <a:xfrm rot="2700000" flipH="1">
            <a:off x="-18115" y="580248"/>
            <a:ext cx="244844" cy="230153"/>
          </a:xfrm>
          <a:custGeom>
            <a:avLst/>
            <a:gdLst/>
            <a:ahLst/>
            <a:cxnLst/>
            <a:rect l="l" t="t" r="r" b="b"/>
            <a:pathLst>
              <a:path w="244844" h="230153">
                <a:moveTo>
                  <a:pt x="244844" y="0"/>
                </a:moveTo>
                <a:lnTo>
                  <a:pt x="0" y="0"/>
                </a:lnTo>
                <a:lnTo>
                  <a:pt x="0" y="230154"/>
                </a:lnTo>
                <a:lnTo>
                  <a:pt x="244844" y="230154"/>
                </a:lnTo>
                <a:lnTo>
                  <a:pt x="244844" y="0"/>
                </a:lnTo>
                <a:close/>
              </a:path>
            </a:pathLst>
          </a:custGeom>
          <a:blipFill>
            <a:blip r:embed="rId14">
              <a:extLst>
                <a:ext uri="{96DAC541-7B7A-43D3-8B79-37D633B846F1}">
                  <asvg:svgBlip xmlns:asvg="http://schemas.microsoft.com/office/drawing/2016/SVG/main" r:embed="rId15"/>
                </a:ext>
              </a:extLst>
            </a:blip>
            <a:stretch>
              <a:fillRect/>
            </a:stretch>
          </a:blipFill>
        </p:spPr>
        <p:txBody>
          <a:bodyPr/>
          <a:lstStyle/>
          <a:p>
            <a:endParaRPr lang="en-US"/>
          </a:p>
        </p:txBody>
      </p:sp>
      <p:sp>
        <p:nvSpPr>
          <p:cNvPr id="16" name="Freeform 16"/>
          <p:cNvSpPr/>
          <p:nvPr/>
        </p:nvSpPr>
        <p:spPr>
          <a:xfrm rot="-2895308">
            <a:off x="2127970" y="1086312"/>
            <a:ext cx="339705" cy="394432"/>
          </a:xfrm>
          <a:custGeom>
            <a:avLst/>
            <a:gdLst/>
            <a:ahLst/>
            <a:cxnLst/>
            <a:rect l="l" t="t" r="r" b="b"/>
            <a:pathLst>
              <a:path w="339705" h="394432">
                <a:moveTo>
                  <a:pt x="0" y="0"/>
                </a:moveTo>
                <a:lnTo>
                  <a:pt x="339705" y="0"/>
                </a:lnTo>
                <a:lnTo>
                  <a:pt x="339705" y="394433"/>
                </a:lnTo>
                <a:lnTo>
                  <a:pt x="0" y="394433"/>
                </a:lnTo>
                <a:lnTo>
                  <a:pt x="0" y="0"/>
                </a:lnTo>
                <a:close/>
              </a:path>
            </a:pathLst>
          </a:custGeom>
          <a:blipFill>
            <a:blip r:embed="rId8">
              <a:extLst>
                <a:ext uri="{96DAC541-7B7A-43D3-8B79-37D633B846F1}">
                  <asvg:svgBlip xmlns:asvg="http://schemas.microsoft.com/office/drawing/2016/SVG/main" r:embed="rId9"/>
                </a:ext>
              </a:extLst>
            </a:blip>
            <a:stretch>
              <a:fillRect/>
            </a:stretch>
          </a:blipFill>
        </p:spPr>
        <p:txBody>
          <a:bodyPr/>
          <a:lstStyle/>
          <a:p>
            <a:endParaRPr lang="en-US"/>
          </a:p>
        </p:txBody>
      </p:sp>
      <p:sp>
        <p:nvSpPr>
          <p:cNvPr id="17" name="TextBox 17"/>
          <p:cNvSpPr txBox="1"/>
          <p:nvPr/>
        </p:nvSpPr>
        <p:spPr>
          <a:xfrm>
            <a:off x="498453" y="171570"/>
            <a:ext cx="1498644" cy="181610"/>
          </a:xfrm>
          <a:prstGeom prst="rect">
            <a:avLst/>
          </a:prstGeom>
        </p:spPr>
        <p:txBody>
          <a:bodyPr lIns="0" tIns="0" rIns="0" bIns="0" rtlCol="0" anchor="t">
            <a:spAutoFit/>
          </a:bodyPr>
          <a:lstStyle/>
          <a:p>
            <a:pPr marL="0" lvl="0" indent="0" algn="ctr">
              <a:lnSpc>
                <a:spcPts val="1375"/>
              </a:lnSpc>
            </a:pPr>
            <a:r>
              <a:rPr lang="en-US" sz="1100" b="1">
                <a:solidFill>
                  <a:srgbClr val="001A31"/>
                </a:solidFill>
                <a:latin typeface="Now Heavy"/>
                <a:ea typeface="Now Heavy"/>
                <a:cs typeface="Now Heavy"/>
                <a:sym typeface="Now Heavy"/>
              </a:rPr>
              <a:t>Who is Here?</a:t>
            </a:r>
          </a:p>
        </p:txBody>
      </p:sp>
      <p:sp>
        <p:nvSpPr>
          <p:cNvPr id="18" name="TextBox 18"/>
          <p:cNvSpPr txBox="1"/>
          <p:nvPr/>
        </p:nvSpPr>
        <p:spPr>
          <a:xfrm>
            <a:off x="240015" y="410454"/>
            <a:ext cx="2089785" cy="76962"/>
          </a:xfrm>
          <a:prstGeom prst="rect">
            <a:avLst/>
          </a:prstGeom>
        </p:spPr>
        <p:txBody>
          <a:bodyPr lIns="0" tIns="0" rIns="0" bIns="0" rtlCol="0" anchor="t">
            <a:spAutoFit/>
          </a:bodyPr>
          <a:lstStyle/>
          <a:p>
            <a:pPr marL="86360" lvl="1" indent="-43180" algn="l">
              <a:lnSpc>
                <a:spcPts val="624"/>
              </a:lnSpc>
              <a:buFont typeface="Arial"/>
              <a:buChar char="•"/>
            </a:pPr>
            <a:r>
              <a:rPr lang="en-US" sz="400" b="1">
                <a:solidFill>
                  <a:srgbClr val="001A31"/>
                </a:solidFill>
                <a:latin typeface="Now Bold"/>
                <a:ea typeface="Now Bold"/>
                <a:cs typeface="Now Bold"/>
                <a:sym typeface="Now Bold"/>
              </a:rPr>
              <a:t>Menti Meter </a:t>
            </a:r>
          </a:p>
        </p:txBody>
      </p:sp>
      <p:pic>
        <p:nvPicPr>
          <p:cNvPr id="19" name="Picture 18" descr="A qr code on a white background&#10;&#10;Description automatically generated">
            <a:extLst>
              <a:ext uri="{FF2B5EF4-FFF2-40B4-BE49-F238E27FC236}">
                <a16:creationId xmlns:a16="http://schemas.microsoft.com/office/drawing/2014/main" id="{8CCF2BEF-F31F-1FA0-0A10-B5853FABBE6F}"/>
              </a:ext>
            </a:extLst>
          </p:cNvPr>
          <p:cNvPicPr>
            <a:picLocks noChangeAspect="1"/>
          </p:cNvPicPr>
          <p:nvPr/>
        </p:nvPicPr>
        <p:blipFill>
          <a:blip r:embed="rId16"/>
          <a:stretch>
            <a:fillRect/>
          </a:stretch>
        </p:blipFill>
        <p:spPr>
          <a:xfrm>
            <a:off x="796757" y="448842"/>
            <a:ext cx="804050" cy="75643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5AC9E5"/>
        </a:solidFill>
        <a:effectLst/>
      </p:bgPr>
    </p:bg>
    <p:spTree>
      <p:nvGrpSpPr>
        <p:cNvPr id="1" name=""/>
        <p:cNvGrpSpPr/>
        <p:nvPr/>
      </p:nvGrpSpPr>
      <p:grpSpPr>
        <a:xfrm>
          <a:off x="0" y="0"/>
          <a:ext cx="0" cy="0"/>
          <a:chOff x="0" y="0"/>
          <a:chExt cx="0" cy="0"/>
        </a:xfrm>
      </p:grpSpPr>
      <p:sp>
        <p:nvSpPr>
          <p:cNvPr id="2" name="AutoShape 2"/>
          <p:cNvSpPr/>
          <p:nvPr/>
        </p:nvSpPr>
        <p:spPr>
          <a:xfrm>
            <a:off x="139065" y="139065"/>
            <a:ext cx="2217420" cy="1112520"/>
          </a:xfrm>
          <a:prstGeom prst="rect">
            <a:avLst/>
          </a:prstGeom>
          <a:solidFill>
            <a:srgbClr val="FFFFFF"/>
          </a:solidFill>
        </p:spPr>
        <p:txBody>
          <a:bodyPr/>
          <a:lstStyle/>
          <a:p>
            <a:endParaRPr lang="en-US"/>
          </a:p>
        </p:txBody>
      </p:sp>
      <p:grpSp>
        <p:nvGrpSpPr>
          <p:cNvPr id="3" name="Group 3"/>
          <p:cNvGrpSpPr/>
          <p:nvPr/>
        </p:nvGrpSpPr>
        <p:grpSpPr>
          <a:xfrm>
            <a:off x="139065" y="139065"/>
            <a:ext cx="2217420" cy="256145"/>
            <a:chOff x="0" y="0"/>
            <a:chExt cx="3760139" cy="434353"/>
          </a:xfrm>
        </p:grpSpPr>
        <p:sp>
          <p:nvSpPr>
            <p:cNvPr id="4" name="Freeform 4"/>
            <p:cNvSpPr/>
            <p:nvPr/>
          </p:nvSpPr>
          <p:spPr>
            <a:xfrm>
              <a:off x="0" y="0"/>
              <a:ext cx="3760139" cy="434353"/>
            </a:xfrm>
            <a:custGeom>
              <a:avLst/>
              <a:gdLst/>
              <a:ahLst/>
              <a:cxnLst/>
              <a:rect l="l" t="t" r="r" b="b"/>
              <a:pathLst>
                <a:path w="3760139" h="434353">
                  <a:moveTo>
                    <a:pt x="0" y="0"/>
                  </a:moveTo>
                  <a:lnTo>
                    <a:pt x="3760139" y="0"/>
                  </a:lnTo>
                  <a:lnTo>
                    <a:pt x="3760139" y="434353"/>
                  </a:lnTo>
                  <a:lnTo>
                    <a:pt x="0" y="434353"/>
                  </a:lnTo>
                  <a:close/>
                </a:path>
              </a:pathLst>
            </a:custGeom>
            <a:solidFill>
              <a:srgbClr val="EF3220">
                <a:alpha val="73725"/>
              </a:srgbClr>
            </a:solidFill>
          </p:spPr>
          <p:txBody>
            <a:bodyPr/>
            <a:lstStyle/>
            <a:p>
              <a:endParaRPr lang="en-US"/>
            </a:p>
          </p:txBody>
        </p:sp>
        <p:sp>
          <p:nvSpPr>
            <p:cNvPr id="5" name="TextBox 5"/>
            <p:cNvSpPr txBox="1"/>
            <p:nvPr/>
          </p:nvSpPr>
          <p:spPr>
            <a:xfrm>
              <a:off x="0" y="-19050"/>
              <a:ext cx="3760139" cy="453403"/>
            </a:xfrm>
            <a:prstGeom prst="rect">
              <a:avLst/>
            </a:prstGeom>
          </p:spPr>
          <p:txBody>
            <a:bodyPr lIns="7890" tIns="7890" rIns="7890" bIns="7890" rtlCol="0" anchor="ctr"/>
            <a:lstStyle/>
            <a:p>
              <a:pPr marL="0" lvl="0" indent="0" algn="ctr">
                <a:lnSpc>
                  <a:spcPts val="1530"/>
                </a:lnSpc>
                <a:spcBef>
                  <a:spcPct val="0"/>
                </a:spcBef>
              </a:pPr>
              <a:endParaRPr/>
            </a:p>
          </p:txBody>
        </p:sp>
      </p:grpSp>
      <p:sp>
        <p:nvSpPr>
          <p:cNvPr id="6" name="Freeform 6"/>
          <p:cNvSpPr/>
          <p:nvPr/>
        </p:nvSpPr>
        <p:spPr>
          <a:xfrm rot="-3780990">
            <a:off x="1170908" y="-119387"/>
            <a:ext cx="345718" cy="401414"/>
          </a:xfrm>
          <a:custGeom>
            <a:avLst/>
            <a:gdLst/>
            <a:ahLst/>
            <a:cxnLst/>
            <a:rect l="l" t="t" r="r" b="b"/>
            <a:pathLst>
              <a:path w="345718" h="401414">
                <a:moveTo>
                  <a:pt x="0" y="0"/>
                </a:moveTo>
                <a:lnTo>
                  <a:pt x="345718" y="0"/>
                </a:lnTo>
                <a:lnTo>
                  <a:pt x="345718" y="401414"/>
                </a:lnTo>
                <a:lnTo>
                  <a:pt x="0" y="401414"/>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7" name="Freeform 7"/>
          <p:cNvSpPr/>
          <p:nvPr/>
        </p:nvSpPr>
        <p:spPr>
          <a:xfrm rot="6701426">
            <a:off x="660485" y="1114661"/>
            <a:ext cx="347965" cy="404023"/>
          </a:xfrm>
          <a:custGeom>
            <a:avLst/>
            <a:gdLst/>
            <a:ahLst/>
            <a:cxnLst/>
            <a:rect l="l" t="t" r="r" b="b"/>
            <a:pathLst>
              <a:path w="347965" h="404023">
                <a:moveTo>
                  <a:pt x="0" y="0"/>
                </a:moveTo>
                <a:lnTo>
                  <a:pt x="347965" y="0"/>
                </a:lnTo>
                <a:lnTo>
                  <a:pt x="347965" y="404022"/>
                </a:lnTo>
                <a:lnTo>
                  <a:pt x="0" y="404022"/>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en-US"/>
          </a:p>
        </p:txBody>
      </p:sp>
      <p:sp>
        <p:nvSpPr>
          <p:cNvPr id="8" name="Freeform 8"/>
          <p:cNvSpPr/>
          <p:nvPr/>
        </p:nvSpPr>
        <p:spPr>
          <a:xfrm rot="7895916">
            <a:off x="590448" y="-145353"/>
            <a:ext cx="345718" cy="401414"/>
          </a:xfrm>
          <a:custGeom>
            <a:avLst/>
            <a:gdLst/>
            <a:ahLst/>
            <a:cxnLst/>
            <a:rect l="l" t="t" r="r" b="b"/>
            <a:pathLst>
              <a:path w="345718" h="401414">
                <a:moveTo>
                  <a:pt x="0" y="0"/>
                </a:moveTo>
                <a:lnTo>
                  <a:pt x="345718" y="0"/>
                </a:lnTo>
                <a:lnTo>
                  <a:pt x="345718" y="401414"/>
                </a:lnTo>
                <a:lnTo>
                  <a:pt x="0" y="401414"/>
                </a:lnTo>
                <a:lnTo>
                  <a:pt x="0" y="0"/>
                </a:lnTo>
                <a:close/>
              </a:path>
            </a:pathLst>
          </a:custGeom>
          <a:blipFill>
            <a:blip r:embed="rId6">
              <a:extLst>
                <a:ext uri="{96DAC541-7B7A-43D3-8B79-37D633B846F1}">
                  <asvg:svgBlip xmlns:asvg="http://schemas.microsoft.com/office/drawing/2016/SVG/main" r:embed="rId7"/>
                </a:ext>
              </a:extLst>
            </a:blip>
            <a:stretch>
              <a:fillRect/>
            </a:stretch>
          </a:blipFill>
        </p:spPr>
        <p:txBody>
          <a:bodyPr/>
          <a:lstStyle/>
          <a:p>
            <a:endParaRPr lang="en-US"/>
          </a:p>
        </p:txBody>
      </p:sp>
      <p:sp>
        <p:nvSpPr>
          <p:cNvPr id="9" name="Freeform 9"/>
          <p:cNvSpPr/>
          <p:nvPr/>
        </p:nvSpPr>
        <p:spPr>
          <a:xfrm rot="6284488">
            <a:off x="-22418" y="-67962"/>
            <a:ext cx="345718" cy="401414"/>
          </a:xfrm>
          <a:custGeom>
            <a:avLst/>
            <a:gdLst/>
            <a:ahLst/>
            <a:cxnLst/>
            <a:rect l="l" t="t" r="r" b="b"/>
            <a:pathLst>
              <a:path w="345718" h="401414">
                <a:moveTo>
                  <a:pt x="0" y="0"/>
                </a:moveTo>
                <a:lnTo>
                  <a:pt x="345718" y="0"/>
                </a:lnTo>
                <a:lnTo>
                  <a:pt x="345718" y="401414"/>
                </a:lnTo>
                <a:lnTo>
                  <a:pt x="0" y="401414"/>
                </a:lnTo>
                <a:lnTo>
                  <a:pt x="0" y="0"/>
                </a:lnTo>
                <a:close/>
              </a:path>
            </a:pathLst>
          </a:custGeom>
          <a:blipFill>
            <a:blip r:embed="rId8">
              <a:extLst>
                <a:ext uri="{96DAC541-7B7A-43D3-8B79-37D633B846F1}">
                  <asvg:svgBlip xmlns:asvg="http://schemas.microsoft.com/office/drawing/2016/SVG/main" r:embed="rId9"/>
                </a:ext>
              </a:extLst>
            </a:blip>
            <a:stretch>
              <a:fillRect/>
            </a:stretch>
          </a:blipFill>
        </p:spPr>
        <p:txBody>
          <a:bodyPr/>
          <a:lstStyle/>
          <a:p>
            <a:endParaRPr lang="en-US"/>
          </a:p>
        </p:txBody>
      </p:sp>
      <p:sp>
        <p:nvSpPr>
          <p:cNvPr id="10" name="Freeform 10"/>
          <p:cNvSpPr/>
          <p:nvPr/>
        </p:nvSpPr>
        <p:spPr>
          <a:xfrm rot="-7538693">
            <a:off x="2246184" y="551753"/>
            <a:ext cx="333713" cy="387475"/>
          </a:xfrm>
          <a:custGeom>
            <a:avLst/>
            <a:gdLst/>
            <a:ahLst/>
            <a:cxnLst/>
            <a:rect l="l" t="t" r="r" b="b"/>
            <a:pathLst>
              <a:path w="333713" h="387475">
                <a:moveTo>
                  <a:pt x="0" y="0"/>
                </a:moveTo>
                <a:lnTo>
                  <a:pt x="333713" y="0"/>
                </a:lnTo>
                <a:lnTo>
                  <a:pt x="333713" y="387475"/>
                </a:lnTo>
                <a:lnTo>
                  <a:pt x="0" y="38747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11" name="Freeform 11"/>
          <p:cNvSpPr/>
          <p:nvPr/>
        </p:nvSpPr>
        <p:spPr>
          <a:xfrm rot="-2700000">
            <a:off x="4509" y="1046814"/>
            <a:ext cx="348983" cy="405205"/>
          </a:xfrm>
          <a:custGeom>
            <a:avLst/>
            <a:gdLst/>
            <a:ahLst/>
            <a:cxnLst/>
            <a:rect l="l" t="t" r="r" b="b"/>
            <a:pathLst>
              <a:path w="348983" h="405205">
                <a:moveTo>
                  <a:pt x="0" y="0"/>
                </a:moveTo>
                <a:lnTo>
                  <a:pt x="348983" y="0"/>
                </a:lnTo>
                <a:lnTo>
                  <a:pt x="348983" y="405205"/>
                </a:lnTo>
                <a:lnTo>
                  <a:pt x="0" y="405205"/>
                </a:lnTo>
                <a:lnTo>
                  <a:pt x="0" y="0"/>
                </a:lnTo>
                <a:close/>
              </a:path>
            </a:pathLst>
          </a:custGeom>
          <a:blipFill>
            <a:blip r:embed="rId10">
              <a:extLst>
                <a:ext uri="{96DAC541-7B7A-43D3-8B79-37D633B846F1}">
                  <asvg:svgBlip xmlns:asvg="http://schemas.microsoft.com/office/drawing/2016/SVG/main" r:embed="rId11"/>
                </a:ext>
              </a:extLst>
            </a:blip>
            <a:stretch>
              <a:fillRect/>
            </a:stretch>
          </a:blipFill>
        </p:spPr>
        <p:txBody>
          <a:bodyPr/>
          <a:lstStyle/>
          <a:p>
            <a:endParaRPr lang="en-US"/>
          </a:p>
        </p:txBody>
      </p:sp>
      <p:sp>
        <p:nvSpPr>
          <p:cNvPr id="12" name="Freeform 12"/>
          <p:cNvSpPr/>
          <p:nvPr/>
        </p:nvSpPr>
        <p:spPr>
          <a:xfrm rot="-2700000">
            <a:off x="1408584" y="1141912"/>
            <a:ext cx="335479" cy="389526"/>
          </a:xfrm>
          <a:custGeom>
            <a:avLst/>
            <a:gdLst/>
            <a:ahLst/>
            <a:cxnLst/>
            <a:rect l="l" t="t" r="r" b="b"/>
            <a:pathLst>
              <a:path w="335479" h="389526">
                <a:moveTo>
                  <a:pt x="0" y="0"/>
                </a:moveTo>
                <a:lnTo>
                  <a:pt x="335479" y="0"/>
                </a:lnTo>
                <a:lnTo>
                  <a:pt x="335479" y="389526"/>
                </a:lnTo>
                <a:lnTo>
                  <a:pt x="0" y="389526"/>
                </a:lnTo>
                <a:lnTo>
                  <a:pt x="0" y="0"/>
                </a:lnTo>
                <a:close/>
              </a:path>
            </a:pathLst>
          </a:custGeom>
          <a:blipFill>
            <a:blip r:embed="rId6">
              <a:extLst>
                <a:ext uri="{96DAC541-7B7A-43D3-8B79-37D633B846F1}">
                  <asvg:svgBlip xmlns:asvg="http://schemas.microsoft.com/office/drawing/2016/SVG/main" r:embed="rId7"/>
                </a:ext>
              </a:extLst>
            </a:blip>
            <a:stretch>
              <a:fillRect/>
            </a:stretch>
          </a:blipFill>
        </p:spPr>
        <p:txBody>
          <a:bodyPr/>
          <a:lstStyle/>
          <a:p>
            <a:endParaRPr lang="en-US"/>
          </a:p>
        </p:txBody>
      </p:sp>
      <p:sp>
        <p:nvSpPr>
          <p:cNvPr id="13" name="Freeform 13"/>
          <p:cNvSpPr/>
          <p:nvPr/>
        </p:nvSpPr>
        <p:spPr>
          <a:xfrm rot="6187151">
            <a:off x="1765590" y="-148036"/>
            <a:ext cx="350338" cy="406779"/>
          </a:xfrm>
          <a:custGeom>
            <a:avLst/>
            <a:gdLst/>
            <a:ahLst/>
            <a:cxnLst/>
            <a:rect l="l" t="t" r="r" b="b"/>
            <a:pathLst>
              <a:path w="350338" h="406779">
                <a:moveTo>
                  <a:pt x="0" y="0"/>
                </a:moveTo>
                <a:lnTo>
                  <a:pt x="350338" y="0"/>
                </a:lnTo>
                <a:lnTo>
                  <a:pt x="350338" y="406779"/>
                </a:lnTo>
                <a:lnTo>
                  <a:pt x="0" y="406779"/>
                </a:lnTo>
                <a:lnTo>
                  <a:pt x="0" y="0"/>
                </a:lnTo>
                <a:close/>
              </a:path>
            </a:pathLst>
          </a:custGeom>
          <a:blipFill>
            <a:blip r:embed="rId10">
              <a:extLst>
                <a:ext uri="{96DAC541-7B7A-43D3-8B79-37D633B846F1}">
                  <asvg:svgBlip xmlns:asvg="http://schemas.microsoft.com/office/drawing/2016/SVG/main" r:embed="rId11"/>
                </a:ext>
              </a:extLst>
            </a:blip>
            <a:stretch>
              <a:fillRect/>
            </a:stretch>
          </a:blipFill>
        </p:spPr>
        <p:txBody>
          <a:bodyPr/>
          <a:lstStyle/>
          <a:p>
            <a:endParaRPr lang="en-US"/>
          </a:p>
        </p:txBody>
      </p:sp>
      <p:sp>
        <p:nvSpPr>
          <p:cNvPr id="14" name="Freeform 14"/>
          <p:cNvSpPr/>
          <p:nvPr/>
        </p:nvSpPr>
        <p:spPr>
          <a:xfrm rot="-2700000">
            <a:off x="2291818" y="11665"/>
            <a:ext cx="242444" cy="227898"/>
          </a:xfrm>
          <a:custGeom>
            <a:avLst/>
            <a:gdLst/>
            <a:ahLst/>
            <a:cxnLst/>
            <a:rect l="l" t="t" r="r" b="b"/>
            <a:pathLst>
              <a:path w="242444" h="227898">
                <a:moveTo>
                  <a:pt x="0" y="0"/>
                </a:moveTo>
                <a:lnTo>
                  <a:pt x="242445" y="0"/>
                </a:lnTo>
                <a:lnTo>
                  <a:pt x="242445" y="227898"/>
                </a:lnTo>
                <a:lnTo>
                  <a:pt x="0" y="227898"/>
                </a:lnTo>
                <a:lnTo>
                  <a:pt x="0" y="0"/>
                </a:lnTo>
                <a:close/>
              </a:path>
            </a:pathLst>
          </a:custGeom>
          <a:blipFill>
            <a:blip r:embed="rId12">
              <a:extLst>
                <a:ext uri="{96DAC541-7B7A-43D3-8B79-37D633B846F1}">
                  <asvg:svgBlip xmlns:asvg="http://schemas.microsoft.com/office/drawing/2016/SVG/main" r:embed="rId13"/>
                </a:ext>
              </a:extLst>
            </a:blip>
            <a:stretch>
              <a:fillRect/>
            </a:stretch>
          </a:blipFill>
        </p:spPr>
        <p:txBody>
          <a:bodyPr/>
          <a:lstStyle/>
          <a:p>
            <a:endParaRPr lang="en-US"/>
          </a:p>
        </p:txBody>
      </p:sp>
      <p:sp>
        <p:nvSpPr>
          <p:cNvPr id="15" name="Freeform 15"/>
          <p:cNvSpPr/>
          <p:nvPr/>
        </p:nvSpPr>
        <p:spPr>
          <a:xfrm rot="2700000" flipH="1">
            <a:off x="-18115" y="580248"/>
            <a:ext cx="244844" cy="230153"/>
          </a:xfrm>
          <a:custGeom>
            <a:avLst/>
            <a:gdLst/>
            <a:ahLst/>
            <a:cxnLst/>
            <a:rect l="l" t="t" r="r" b="b"/>
            <a:pathLst>
              <a:path w="244844" h="230153">
                <a:moveTo>
                  <a:pt x="244844" y="0"/>
                </a:moveTo>
                <a:lnTo>
                  <a:pt x="0" y="0"/>
                </a:lnTo>
                <a:lnTo>
                  <a:pt x="0" y="230154"/>
                </a:lnTo>
                <a:lnTo>
                  <a:pt x="244844" y="230154"/>
                </a:lnTo>
                <a:lnTo>
                  <a:pt x="244844" y="0"/>
                </a:lnTo>
                <a:close/>
              </a:path>
            </a:pathLst>
          </a:custGeom>
          <a:blipFill>
            <a:blip r:embed="rId14">
              <a:extLst>
                <a:ext uri="{96DAC541-7B7A-43D3-8B79-37D633B846F1}">
                  <asvg:svgBlip xmlns:asvg="http://schemas.microsoft.com/office/drawing/2016/SVG/main" r:embed="rId15"/>
                </a:ext>
              </a:extLst>
            </a:blip>
            <a:stretch>
              <a:fillRect/>
            </a:stretch>
          </a:blipFill>
        </p:spPr>
        <p:txBody>
          <a:bodyPr/>
          <a:lstStyle/>
          <a:p>
            <a:endParaRPr lang="en-US"/>
          </a:p>
        </p:txBody>
      </p:sp>
      <p:sp>
        <p:nvSpPr>
          <p:cNvPr id="16" name="Freeform 16"/>
          <p:cNvSpPr/>
          <p:nvPr/>
        </p:nvSpPr>
        <p:spPr>
          <a:xfrm rot="-2895308">
            <a:off x="2127970" y="1086312"/>
            <a:ext cx="339705" cy="394432"/>
          </a:xfrm>
          <a:custGeom>
            <a:avLst/>
            <a:gdLst/>
            <a:ahLst/>
            <a:cxnLst/>
            <a:rect l="l" t="t" r="r" b="b"/>
            <a:pathLst>
              <a:path w="339705" h="394432">
                <a:moveTo>
                  <a:pt x="0" y="0"/>
                </a:moveTo>
                <a:lnTo>
                  <a:pt x="339705" y="0"/>
                </a:lnTo>
                <a:lnTo>
                  <a:pt x="339705" y="394433"/>
                </a:lnTo>
                <a:lnTo>
                  <a:pt x="0" y="394433"/>
                </a:lnTo>
                <a:lnTo>
                  <a:pt x="0" y="0"/>
                </a:lnTo>
                <a:close/>
              </a:path>
            </a:pathLst>
          </a:custGeom>
          <a:blipFill>
            <a:blip r:embed="rId8">
              <a:extLst>
                <a:ext uri="{96DAC541-7B7A-43D3-8B79-37D633B846F1}">
                  <asvg:svgBlip xmlns:asvg="http://schemas.microsoft.com/office/drawing/2016/SVG/main" r:embed="rId9"/>
                </a:ext>
              </a:extLst>
            </a:blip>
            <a:stretch>
              <a:fillRect/>
            </a:stretch>
          </a:blipFill>
        </p:spPr>
        <p:txBody>
          <a:bodyPr/>
          <a:lstStyle/>
          <a:p>
            <a:endParaRPr lang="en-US"/>
          </a:p>
        </p:txBody>
      </p:sp>
      <p:sp>
        <p:nvSpPr>
          <p:cNvPr id="17" name="Freeform 17"/>
          <p:cNvSpPr/>
          <p:nvPr/>
        </p:nvSpPr>
        <p:spPr>
          <a:xfrm>
            <a:off x="1352159" y="527388"/>
            <a:ext cx="826441" cy="526512"/>
          </a:xfrm>
          <a:custGeom>
            <a:avLst/>
            <a:gdLst/>
            <a:ahLst/>
            <a:cxnLst/>
            <a:rect l="l" t="t" r="r" b="b"/>
            <a:pathLst>
              <a:path w="826441" h="526512">
                <a:moveTo>
                  <a:pt x="0" y="0"/>
                </a:moveTo>
                <a:lnTo>
                  <a:pt x="826441" y="0"/>
                </a:lnTo>
                <a:lnTo>
                  <a:pt x="826441" y="526512"/>
                </a:lnTo>
                <a:lnTo>
                  <a:pt x="0" y="526512"/>
                </a:lnTo>
                <a:lnTo>
                  <a:pt x="0" y="0"/>
                </a:lnTo>
                <a:close/>
              </a:path>
            </a:pathLst>
          </a:custGeom>
          <a:blipFill>
            <a:blip r:embed="rId16"/>
            <a:stretch>
              <a:fillRect/>
            </a:stretch>
          </a:blipFill>
        </p:spPr>
        <p:txBody>
          <a:bodyPr/>
          <a:lstStyle/>
          <a:p>
            <a:endParaRPr lang="en-US"/>
          </a:p>
        </p:txBody>
      </p:sp>
      <p:sp>
        <p:nvSpPr>
          <p:cNvPr id="18" name="TextBox 18"/>
          <p:cNvSpPr txBox="1"/>
          <p:nvPr/>
        </p:nvSpPr>
        <p:spPr>
          <a:xfrm>
            <a:off x="498453" y="171570"/>
            <a:ext cx="1498644" cy="181610"/>
          </a:xfrm>
          <a:prstGeom prst="rect">
            <a:avLst/>
          </a:prstGeom>
        </p:spPr>
        <p:txBody>
          <a:bodyPr lIns="0" tIns="0" rIns="0" bIns="0" rtlCol="0" anchor="t">
            <a:spAutoFit/>
          </a:bodyPr>
          <a:lstStyle/>
          <a:p>
            <a:pPr marL="0" lvl="0" indent="0" algn="ctr">
              <a:lnSpc>
                <a:spcPts val="1375"/>
              </a:lnSpc>
            </a:pPr>
            <a:r>
              <a:rPr lang="en-US" sz="1100" b="1">
                <a:solidFill>
                  <a:srgbClr val="001A31"/>
                </a:solidFill>
                <a:latin typeface="Now Heavy"/>
                <a:ea typeface="Now Heavy"/>
                <a:cs typeface="Now Heavy"/>
                <a:sym typeface="Now Heavy"/>
              </a:rPr>
              <a:t>Circle of Influence</a:t>
            </a:r>
          </a:p>
        </p:txBody>
      </p:sp>
      <p:sp>
        <p:nvSpPr>
          <p:cNvPr id="19" name="TextBox 19"/>
          <p:cNvSpPr txBox="1"/>
          <p:nvPr/>
        </p:nvSpPr>
        <p:spPr>
          <a:xfrm>
            <a:off x="179000" y="432435"/>
            <a:ext cx="2089785" cy="762762"/>
          </a:xfrm>
          <a:prstGeom prst="rect">
            <a:avLst/>
          </a:prstGeom>
        </p:spPr>
        <p:txBody>
          <a:bodyPr lIns="0" tIns="0" rIns="0" bIns="0" rtlCol="0" anchor="t">
            <a:spAutoFit/>
          </a:bodyPr>
          <a:lstStyle/>
          <a:p>
            <a:pPr marL="86360" lvl="1" indent="-43180" algn="l">
              <a:lnSpc>
                <a:spcPts val="624"/>
              </a:lnSpc>
              <a:buFont typeface="Arial"/>
              <a:buChar char="•"/>
            </a:pPr>
            <a:r>
              <a:rPr lang="en-US" sz="400" b="1" dirty="0">
                <a:solidFill>
                  <a:srgbClr val="001A31"/>
                </a:solidFill>
                <a:latin typeface="Now Bold"/>
                <a:ea typeface="Now Bold"/>
                <a:cs typeface="Now Bold"/>
                <a:sym typeface="Now Bold"/>
              </a:rPr>
              <a:t>Special People to Observe</a:t>
            </a:r>
          </a:p>
          <a:p>
            <a:pPr marL="172720" lvl="2" indent="-57150" algn="l">
              <a:lnSpc>
                <a:spcPts val="624"/>
              </a:lnSpc>
              <a:buFont typeface="Arial"/>
              <a:buChar char="⚬"/>
            </a:pPr>
            <a:r>
              <a:rPr lang="en-US" sz="400" b="1" dirty="0">
                <a:solidFill>
                  <a:srgbClr val="001A31"/>
                </a:solidFill>
                <a:latin typeface="Now Bold"/>
                <a:ea typeface="Now Bold"/>
                <a:cs typeface="Now Bold"/>
                <a:sym typeface="Now Bold"/>
              </a:rPr>
              <a:t>Building relationships </a:t>
            </a:r>
            <a:endParaRPr lang="en-US" sz="400" b="1" dirty="0">
              <a:solidFill>
                <a:srgbClr val="001A31"/>
              </a:solidFill>
              <a:latin typeface="Now Bold"/>
              <a:ea typeface="Now Bold"/>
              <a:cs typeface="Now Bold"/>
            </a:endParaRPr>
          </a:p>
          <a:p>
            <a:pPr marL="172720" lvl="2" indent="-57150" algn="l">
              <a:lnSpc>
                <a:spcPts val="624"/>
              </a:lnSpc>
              <a:buFont typeface="Arial"/>
              <a:buChar char="⚬"/>
            </a:pPr>
            <a:r>
              <a:rPr lang="en-US" sz="400" b="1" dirty="0">
                <a:solidFill>
                  <a:srgbClr val="001A31"/>
                </a:solidFill>
                <a:latin typeface="Now Bold"/>
                <a:ea typeface="Now Bold"/>
                <a:cs typeface="Now Bold"/>
                <a:sym typeface="Now Bold"/>
              </a:rPr>
              <a:t>Attending university events</a:t>
            </a:r>
            <a:endParaRPr lang="en-US" sz="400" b="1" dirty="0">
              <a:solidFill>
                <a:srgbClr val="001A31"/>
              </a:solidFill>
              <a:latin typeface="Now Bold"/>
              <a:ea typeface="Now Bold"/>
              <a:cs typeface="Now Bold"/>
            </a:endParaRPr>
          </a:p>
          <a:p>
            <a:pPr marL="172720" lvl="2" indent="-57150" algn="l">
              <a:lnSpc>
                <a:spcPts val="624"/>
              </a:lnSpc>
              <a:buFont typeface="Arial"/>
              <a:buChar char="⚬"/>
            </a:pPr>
            <a:r>
              <a:rPr lang="en-US" sz="400" b="1" dirty="0">
                <a:solidFill>
                  <a:srgbClr val="001A31"/>
                </a:solidFill>
                <a:latin typeface="Now Bold"/>
                <a:ea typeface="Now Bold"/>
                <a:cs typeface="Now Bold"/>
                <a:sym typeface="Now Bold"/>
              </a:rPr>
              <a:t>Joining organizations/committees</a:t>
            </a:r>
            <a:endParaRPr lang="en-US" sz="400" b="1" dirty="0">
              <a:solidFill>
                <a:srgbClr val="001A31"/>
              </a:solidFill>
              <a:latin typeface="Now Bold"/>
              <a:ea typeface="Now Bold"/>
              <a:cs typeface="Now Bold"/>
            </a:endParaRPr>
          </a:p>
          <a:p>
            <a:pPr marL="86360" lvl="1" indent="-43180" algn="l">
              <a:lnSpc>
                <a:spcPts val="624"/>
              </a:lnSpc>
              <a:buFont typeface="Arial"/>
              <a:buChar char="•"/>
            </a:pPr>
            <a:r>
              <a:rPr lang="en-US" sz="400" b="1" dirty="0">
                <a:solidFill>
                  <a:srgbClr val="001A31"/>
                </a:solidFill>
                <a:latin typeface="Now Bold"/>
                <a:ea typeface="Now Bold"/>
                <a:cs typeface="Now Bold"/>
                <a:sym typeface="Now Bold"/>
              </a:rPr>
              <a:t>Know What You’re Stepping Into</a:t>
            </a:r>
            <a:endParaRPr lang="en-US" sz="400" b="1" dirty="0">
              <a:solidFill>
                <a:srgbClr val="001A31"/>
              </a:solidFill>
              <a:latin typeface="Now Bold"/>
              <a:ea typeface="Now Bold"/>
              <a:cs typeface="Now Bold"/>
            </a:endParaRPr>
          </a:p>
          <a:p>
            <a:pPr marL="172720" lvl="2" indent="-57150">
              <a:lnSpc>
                <a:spcPts val="624"/>
              </a:lnSpc>
              <a:buFont typeface="Arial"/>
              <a:buChar char="⚬"/>
            </a:pPr>
            <a:r>
              <a:rPr lang="en-US" sz="400" b="1" dirty="0">
                <a:solidFill>
                  <a:srgbClr val="001A31"/>
                </a:solidFill>
                <a:latin typeface="Now Bold"/>
                <a:ea typeface="Now Bold"/>
                <a:cs typeface="Now Bold"/>
                <a:sym typeface="Now Bold"/>
              </a:rPr>
              <a:t>Meeting - check the details </a:t>
            </a:r>
            <a:endParaRPr lang="en-US" sz="400" b="1" dirty="0">
              <a:solidFill>
                <a:srgbClr val="001A31"/>
              </a:solidFill>
              <a:latin typeface="Now Bold"/>
              <a:ea typeface="Now Bold"/>
              <a:cs typeface="Now Bold"/>
            </a:endParaRPr>
          </a:p>
          <a:p>
            <a:pPr marL="172720" lvl="2" indent="-57150" algn="l">
              <a:lnSpc>
                <a:spcPts val="624"/>
              </a:lnSpc>
              <a:buFont typeface="Arial"/>
              <a:buChar char="⚬"/>
            </a:pPr>
            <a:r>
              <a:rPr lang="en-US" sz="400" b="1" dirty="0">
                <a:solidFill>
                  <a:srgbClr val="001A31"/>
                </a:solidFill>
                <a:latin typeface="Now Bold"/>
                <a:ea typeface="Now Bold"/>
                <a:cs typeface="Now Bold"/>
                <a:sym typeface="Now Bold"/>
              </a:rPr>
              <a:t>Know who is attending</a:t>
            </a:r>
            <a:endParaRPr lang="en-US" sz="400" b="1" dirty="0">
              <a:solidFill>
                <a:srgbClr val="001A31"/>
              </a:solidFill>
              <a:latin typeface="Now Bold"/>
              <a:ea typeface="Now Bold"/>
              <a:cs typeface="Now Bold"/>
            </a:endParaRPr>
          </a:p>
          <a:p>
            <a:pPr marL="172720" lvl="2" indent="-57150" algn="l">
              <a:lnSpc>
                <a:spcPts val="624"/>
              </a:lnSpc>
              <a:buFont typeface="Arial"/>
              <a:buChar char="⚬"/>
            </a:pPr>
            <a:r>
              <a:rPr lang="en-US" sz="400" b="1" dirty="0">
                <a:solidFill>
                  <a:srgbClr val="001A31"/>
                </a:solidFill>
                <a:latin typeface="Now Bold"/>
                <a:ea typeface="Now Bold"/>
                <a:cs typeface="Now Bold"/>
                <a:sym typeface="Now Bold"/>
              </a:rPr>
              <a:t>Check the weather </a:t>
            </a:r>
            <a:endParaRPr lang="en-US" sz="400" b="1" dirty="0">
              <a:solidFill>
                <a:srgbClr val="001A31"/>
              </a:solidFill>
              <a:latin typeface="Now Bold"/>
              <a:ea typeface="Now Bold"/>
              <a:cs typeface="Now Bold"/>
            </a:endParaRPr>
          </a:p>
          <a:p>
            <a:pPr marL="172720" lvl="2" indent="-57150" algn="l">
              <a:lnSpc>
                <a:spcPts val="624"/>
              </a:lnSpc>
              <a:buFont typeface="Arial"/>
              <a:buChar char="⚬"/>
            </a:pPr>
            <a:r>
              <a:rPr lang="en-US" sz="400" b="1" dirty="0">
                <a:solidFill>
                  <a:srgbClr val="001A31"/>
                </a:solidFill>
                <a:latin typeface="Now Bold"/>
                <a:ea typeface="Now Bold"/>
                <a:cs typeface="Now Bold"/>
                <a:sym typeface="Now Bold"/>
              </a:rPr>
              <a:t>Prepare your content</a:t>
            </a:r>
            <a:endParaRPr lang="en-US" sz="400" b="1" dirty="0">
              <a:solidFill>
                <a:srgbClr val="001A31"/>
              </a:solidFill>
              <a:latin typeface="Now Bold"/>
              <a:ea typeface="Now Bold"/>
              <a:cs typeface="Now Bold"/>
            </a:endParaRPr>
          </a:p>
          <a:p>
            <a:pPr marL="172720" lvl="2" indent="-57150" algn="l">
              <a:lnSpc>
                <a:spcPts val="624"/>
              </a:lnSpc>
              <a:buFont typeface="Arial"/>
              <a:buChar char="⚬"/>
            </a:pPr>
            <a:r>
              <a:rPr lang="en-US" sz="400" b="1" dirty="0">
                <a:solidFill>
                  <a:srgbClr val="001A31"/>
                </a:solidFill>
                <a:latin typeface="Now Bold"/>
                <a:ea typeface="Now Bold"/>
                <a:cs typeface="Now Bold"/>
                <a:sym typeface="Now Bold"/>
              </a:rPr>
              <a:t>Know what role you play in that meeting</a:t>
            </a:r>
            <a:endParaRPr lang="en-US" sz="400" b="1" dirty="0">
              <a:solidFill>
                <a:srgbClr val="001A31"/>
              </a:solidFill>
              <a:latin typeface="Now Bold"/>
              <a:ea typeface="Now Bold"/>
              <a:cs typeface="Now Bold"/>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5AC9E5"/>
        </a:solidFill>
        <a:effectLst/>
      </p:bgPr>
    </p:bg>
    <p:spTree>
      <p:nvGrpSpPr>
        <p:cNvPr id="1" name=""/>
        <p:cNvGrpSpPr/>
        <p:nvPr/>
      </p:nvGrpSpPr>
      <p:grpSpPr>
        <a:xfrm>
          <a:off x="0" y="0"/>
          <a:ext cx="0" cy="0"/>
          <a:chOff x="0" y="0"/>
          <a:chExt cx="0" cy="0"/>
        </a:xfrm>
      </p:grpSpPr>
      <p:sp>
        <p:nvSpPr>
          <p:cNvPr id="2" name="AutoShape 2"/>
          <p:cNvSpPr/>
          <p:nvPr/>
        </p:nvSpPr>
        <p:spPr>
          <a:xfrm>
            <a:off x="139065" y="139065"/>
            <a:ext cx="2217420" cy="1112520"/>
          </a:xfrm>
          <a:prstGeom prst="rect">
            <a:avLst/>
          </a:prstGeom>
          <a:solidFill>
            <a:srgbClr val="FFFFFF"/>
          </a:solidFill>
        </p:spPr>
        <p:txBody>
          <a:bodyPr/>
          <a:lstStyle/>
          <a:p>
            <a:endParaRPr lang="en-US"/>
          </a:p>
        </p:txBody>
      </p:sp>
      <p:grpSp>
        <p:nvGrpSpPr>
          <p:cNvPr id="3" name="Group 3"/>
          <p:cNvGrpSpPr/>
          <p:nvPr/>
        </p:nvGrpSpPr>
        <p:grpSpPr>
          <a:xfrm>
            <a:off x="139065" y="139065"/>
            <a:ext cx="2217420" cy="256145"/>
            <a:chOff x="0" y="0"/>
            <a:chExt cx="3760139" cy="434353"/>
          </a:xfrm>
        </p:grpSpPr>
        <p:sp>
          <p:nvSpPr>
            <p:cNvPr id="4" name="Freeform 4"/>
            <p:cNvSpPr/>
            <p:nvPr/>
          </p:nvSpPr>
          <p:spPr>
            <a:xfrm>
              <a:off x="0" y="0"/>
              <a:ext cx="3760139" cy="434353"/>
            </a:xfrm>
            <a:custGeom>
              <a:avLst/>
              <a:gdLst/>
              <a:ahLst/>
              <a:cxnLst/>
              <a:rect l="l" t="t" r="r" b="b"/>
              <a:pathLst>
                <a:path w="3760139" h="434353">
                  <a:moveTo>
                    <a:pt x="0" y="0"/>
                  </a:moveTo>
                  <a:lnTo>
                    <a:pt x="3760139" y="0"/>
                  </a:lnTo>
                  <a:lnTo>
                    <a:pt x="3760139" y="434353"/>
                  </a:lnTo>
                  <a:lnTo>
                    <a:pt x="0" y="434353"/>
                  </a:lnTo>
                  <a:close/>
                </a:path>
              </a:pathLst>
            </a:custGeom>
            <a:solidFill>
              <a:srgbClr val="EF3220">
                <a:alpha val="73725"/>
              </a:srgbClr>
            </a:solidFill>
          </p:spPr>
          <p:txBody>
            <a:bodyPr/>
            <a:lstStyle/>
            <a:p>
              <a:endParaRPr lang="en-US"/>
            </a:p>
          </p:txBody>
        </p:sp>
        <p:sp>
          <p:nvSpPr>
            <p:cNvPr id="5" name="TextBox 5"/>
            <p:cNvSpPr txBox="1"/>
            <p:nvPr/>
          </p:nvSpPr>
          <p:spPr>
            <a:xfrm>
              <a:off x="0" y="-19050"/>
              <a:ext cx="3760139" cy="453403"/>
            </a:xfrm>
            <a:prstGeom prst="rect">
              <a:avLst/>
            </a:prstGeom>
          </p:spPr>
          <p:txBody>
            <a:bodyPr lIns="7890" tIns="7890" rIns="7890" bIns="7890" rtlCol="0" anchor="ctr"/>
            <a:lstStyle/>
            <a:p>
              <a:pPr marL="0" lvl="0" indent="0" algn="ctr">
                <a:lnSpc>
                  <a:spcPts val="1530"/>
                </a:lnSpc>
                <a:spcBef>
                  <a:spcPct val="0"/>
                </a:spcBef>
              </a:pPr>
              <a:endParaRPr/>
            </a:p>
          </p:txBody>
        </p:sp>
      </p:grpSp>
      <p:sp>
        <p:nvSpPr>
          <p:cNvPr id="6" name="Freeform 6"/>
          <p:cNvSpPr/>
          <p:nvPr/>
        </p:nvSpPr>
        <p:spPr>
          <a:xfrm rot="-3780990">
            <a:off x="1170908" y="-119387"/>
            <a:ext cx="345718" cy="401414"/>
          </a:xfrm>
          <a:custGeom>
            <a:avLst/>
            <a:gdLst/>
            <a:ahLst/>
            <a:cxnLst/>
            <a:rect l="l" t="t" r="r" b="b"/>
            <a:pathLst>
              <a:path w="345718" h="401414">
                <a:moveTo>
                  <a:pt x="0" y="0"/>
                </a:moveTo>
                <a:lnTo>
                  <a:pt x="345718" y="0"/>
                </a:lnTo>
                <a:lnTo>
                  <a:pt x="345718" y="401414"/>
                </a:lnTo>
                <a:lnTo>
                  <a:pt x="0" y="401414"/>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7" name="Freeform 7"/>
          <p:cNvSpPr/>
          <p:nvPr/>
        </p:nvSpPr>
        <p:spPr>
          <a:xfrm rot="6701426">
            <a:off x="660485" y="1114661"/>
            <a:ext cx="347965" cy="404023"/>
          </a:xfrm>
          <a:custGeom>
            <a:avLst/>
            <a:gdLst/>
            <a:ahLst/>
            <a:cxnLst/>
            <a:rect l="l" t="t" r="r" b="b"/>
            <a:pathLst>
              <a:path w="347965" h="404023">
                <a:moveTo>
                  <a:pt x="0" y="0"/>
                </a:moveTo>
                <a:lnTo>
                  <a:pt x="347965" y="0"/>
                </a:lnTo>
                <a:lnTo>
                  <a:pt x="347965" y="404022"/>
                </a:lnTo>
                <a:lnTo>
                  <a:pt x="0" y="404022"/>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en-US"/>
          </a:p>
        </p:txBody>
      </p:sp>
      <p:sp>
        <p:nvSpPr>
          <p:cNvPr id="8" name="Freeform 8"/>
          <p:cNvSpPr/>
          <p:nvPr/>
        </p:nvSpPr>
        <p:spPr>
          <a:xfrm rot="7895916">
            <a:off x="590448" y="-145353"/>
            <a:ext cx="345718" cy="401414"/>
          </a:xfrm>
          <a:custGeom>
            <a:avLst/>
            <a:gdLst/>
            <a:ahLst/>
            <a:cxnLst/>
            <a:rect l="l" t="t" r="r" b="b"/>
            <a:pathLst>
              <a:path w="345718" h="401414">
                <a:moveTo>
                  <a:pt x="0" y="0"/>
                </a:moveTo>
                <a:lnTo>
                  <a:pt x="345718" y="0"/>
                </a:lnTo>
                <a:lnTo>
                  <a:pt x="345718" y="401414"/>
                </a:lnTo>
                <a:lnTo>
                  <a:pt x="0" y="401414"/>
                </a:lnTo>
                <a:lnTo>
                  <a:pt x="0" y="0"/>
                </a:lnTo>
                <a:close/>
              </a:path>
            </a:pathLst>
          </a:custGeom>
          <a:blipFill>
            <a:blip r:embed="rId6">
              <a:extLst>
                <a:ext uri="{96DAC541-7B7A-43D3-8B79-37D633B846F1}">
                  <asvg:svgBlip xmlns:asvg="http://schemas.microsoft.com/office/drawing/2016/SVG/main" r:embed="rId7"/>
                </a:ext>
              </a:extLst>
            </a:blip>
            <a:stretch>
              <a:fillRect/>
            </a:stretch>
          </a:blipFill>
        </p:spPr>
        <p:txBody>
          <a:bodyPr/>
          <a:lstStyle/>
          <a:p>
            <a:endParaRPr lang="en-US"/>
          </a:p>
        </p:txBody>
      </p:sp>
      <p:sp>
        <p:nvSpPr>
          <p:cNvPr id="9" name="Freeform 9"/>
          <p:cNvSpPr/>
          <p:nvPr/>
        </p:nvSpPr>
        <p:spPr>
          <a:xfrm rot="6284488">
            <a:off x="-22418" y="-67962"/>
            <a:ext cx="345718" cy="401414"/>
          </a:xfrm>
          <a:custGeom>
            <a:avLst/>
            <a:gdLst/>
            <a:ahLst/>
            <a:cxnLst/>
            <a:rect l="l" t="t" r="r" b="b"/>
            <a:pathLst>
              <a:path w="345718" h="401414">
                <a:moveTo>
                  <a:pt x="0" y="0"/>
                </a:moveTo>
                <a:lnTo>
                  <a:pt x="345718" y="0"/>
                </a:lnTo>
                <a:lnTo>
                  <a:pt x="345718" y="401414"/>
                </a:lnTo>
                <a:lnTo>
                  <a:pt x="0" y="401414"/>
                </a:lnTo>
                <a:lnTo>
                  <a:pt x="0" y="0"/>
                </a:lnTo>
                <a:close/>
              </a:path>
            </a:pathLst>
          </a:custGeom>
          <a:blipFill>
            <a:blip r:embed="rId8">
              <a:extLst>
                <a:ext uri="{96DAC541-7B7A-43D3-8B79-37D633B846F1}">
                  <asvg:svgBlip xmlns:asvg="http://schemas.microsoft.com/office/drawing/2016/SVG/main" r:embed="rId9"/>
                </a:ext>
              </a:extLst>
            </a:blip>
            <a:stretch>
              <a:fillRect/>
            </a:stretch>
          </a:blipFill>
        </p:spPr>
        <p:txBody>
          <a:bodyPr/>
          <a:lstStyle/>
          <a:p>
            <a:endParaRPr lang="en-US"/>
          </a:p>
        </p:txBody>
      </p:sp>
      <p:sp>
        <p:nvSpPr>
          <p:cNvPr id="10" name="Freeform 10"/>
          <p:cNvSpPr/>
          <p:nvPr/>
        </p:nvSpPr>
        <p:spPr>
          <a:xfrm rot="-7538693">
            <a:off x="2246184" y="551753"/>
            <a:ext cx="333713" cy="387475"/>
          </a:xfrm>
          <a:custGeom>
            <a:avLst/>
            <a:gdLst/>
            <a:ahLst/>
            <a:cxnLst/>
            <a:rect l="l" t="t" r="r" b="b"/>
            <a:pathLst>
              <a:path w="333713" h="387475">
                <a:moveTo>
                  <a:pt x="0" y="0"/>
                </a:moveTo>
                <a:lnTo>
                  <a:pt x="333713" y="0"/>
                </a:lnTo>
                <a:lnTo>
                  <a:pt x="333713" y="387475"/>
                </a:lnTo>
                <a:lnTo>
                  <a:pt x="0" y="38747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11" name="Freeform 11"/>
          <p:cNvSpPr/>
          <p:nvPr/>
        </p:nvSpPr>
        <p:spPr>
          <a:xfrm rot="-2700000">
            <a:off x="4509" y="1046814"/>
            <a:ext cx="348983" cy="405205"/>
          </a:xfrm>
          <a:custGeom>
            <a:avLst/>
            <a:gdLst/>
            <a:ahLst/>
            <a:cxnLst/>
            <a:rect l="l" t="t" r="r" b="b"/>
            <a:pathLst>
              <a:path w="348983" h="405205">
                <a:moveTo>
                  <a:pt x="0" y="0"/>
                </a:moveTo>
                <a:lnTo>
                  <a:pt x="348983" y="0"/>
                </a:lnTo>
                <a:lnTo>
                  <a:pt x="348983" y="405205"/>
                </a:lnTo>
                <a:lnTo>
                  <a:pt x="0" y="405205"/>
                </a:lnTo>
                <a:lnTo>
                  <a:pt x="0" y="0"/>
                </a:lnTo>
                <a:close/>
              </a:path>
            </a:pathLst>
          </a:custGeom>
          <a:blipFill>
            <a:blip r:embed="rId10">
              <a:extLst>
                <a:ext uri="{96DAC541-7B7A-43D3-8B79-37D633B846F1}">
                  <asvg:svgBlip xmlns:asvg="http://schemas.microsoft.com/office/drawing/2016/SVG/main" r:embed="rId11"/>
                </a:ext>
              </a:extLst>
            </a:blip>
            <a:stretch>
              <a:fillRect/>
            </a:stretch>
          </a:blipFill>
        </p:spPr>
        <p:txBody>
          <a:bodyPr/>
          <a:lstStyle/>
          <a:p>
            <a:endParaRPr lang="en-US"/>
          </a:p>
        </p:txBody>
      </p:sp>
      <p:sp>
        <p:nvSpPr>
          <p:cNvPr id="12" name="Freeform 12"/>
          <p:cNvSpPr/>
          <p:nvPr/>
        </p:nvSpPr>
        <p:spPr>
          <a:xfrm rot="-2700000">
            <a:off x="1408584" y="1141912"/>
            <a:ext cx="335479" cy="389526"/>
          </a:xfrm>
          <a:custGeom>
            <a:avLst/>
            <a:gdLst/>
            <a:ahLst/>
            <a:cxnLst/>
            <a:rect l="l" t="t" r="r" b="b"/>
            <a:pathLst>
              <a:path w="335479" h="389526">
                <a:moveTo>
                  <a:pt x="0" y="0"/>
                </a:moveTo>
                <a:lnTo>
                  <a:pt x="335479" y="0"/>
                </a:lnTo>
                <a:lnTo>
                  <a:pt x="335479" y="389526"/>
                </a:lnTo>
                <a:lnTo>
                  <a:pt x="0" y="389526"/>
                </a:lnTo>
                <a:lnTo>
                  <a:pt x="0" y="0"/>
                </a:lnTo>
                <a:close/>
              </a:path>
            </a:pathLst>
          </a:custGeom>
          <a:blipFill>
            <a:blip r:embed="rId6">
              <a:extLst>
                <a:ext uri="{96DAC541-7B7A-43D3-8B79-37D633B846F1}">
                  <asvg:svgBlip xmlns:asvg="http://schemas.microsoft.com/office/drawing/2016/SVG/main" r:embed="rId7"/>
                </a:ext>
              </a:extLst>
            </a:blip>
            <a:stretch>
              <a:fillRect/>
            </a:stretch>
          </a:blipFill>
        </p:spPr>
        <p:txBody>
          <a:bodyPr/>
          <a:lstStyle/>
          <a:p>
            <a:endParaRPr lang="en-US"/>
          </a:p>
        </p:txBody>
      </p:sp>
      <p:sp>
        <p:nvSpPr>
          <p:cNvPr id="13" name="Freeform 13"/>
          <p:cNvSpPr/>
          <p:nvPr/>
        </p:nvSpPr>
        <p:spPr>
          <a:xfrm rot="6187151">
            <a:off x="1765590" y="-148036"/>
            <a:ext cx="350338" cy="406779"/>
          </a:xfrm>
          <a:custGeom>
            <a:avLst/>
            <a:gdLst/>
            <a:ahLst/>
            <a:cxnLst/>
            <a:rect l="l" t="t" r="r" b="b"/>
            <a:pathLst>
              <a:path w="350338" h="406779">
                <a:moveTo>
                  <a:pt x="0" y="0"/>
                </a:moveTo>
                <a:lnTo>
                  <a:pt x="350338" y="0"/>
                </a:lnTo>
                <a:lnTo>
                  <a:pt x="350338" y="406779"/>
                </a:lnTo>
                <a:lnTo>
                  <a:pt x="0" y="406779"/>
                </a:lnTo>
                <a:lnTo>
                  <a:pt x="0" y="0"/>
                </a:lnTo>
                <a:close/>
              </a:path>
            </a:pathLst>
          </a:custGeom>
          <a:blipFill>
            <a:blip r:embed="rId10">
              <a:extLst>
                <a:ext uri="{96DAC541-7B7A-43D3-8B79-37D633B846F1}">
                  <asvg:svgBlip xmlns:asvg="http://schemas.microsoft.com/office/drawing/2016/SVG/main" r:embed="rId11"/>
                </a:ext>
              </a:extLst>
            </a:blip>
            <a:stretch>
              <a:fillRect/>
            </a:stretch>
          </a:blipFill>
        </p:spPr>
        <p:txBody>
          <a:bodyPr/>
          <a:lstStyle/>
          <a:p>
            <a:endParaRPr lang="en-US"/>
          </a:p>
        </p:txBody>
      </p:sp>
      <p:sp>
        <p:nvSpPr>
          <p:cNvPr id="14" name="Freeform 14"/>
          <p:cNvSpPr/>
          <p:nvPr/>
        </p:nvSpPr>
        <p:spPr>
          <a:xfrm rot="-2700000">
            <a:off x="2291818" y="11665"/>
            <a:ext cx="242444" cy="227898"/>
          </a:xfrm>
          <a:custGeom>
            <a:avLst/>
            <a:gdLst/>
            <a:ahLst/>
            <a:cxnLst/>
            <a:rect l="l" t="t" r="r" b="b"/>
            <a:pathLst>
              <a:path w="242444" h="227898">
                <a:moveTo>
                  <a:pt x="0" y="0"/>
                </a:moveTo>
                <a:lnTo>
                  <a:pt x="242445" y="0"/>
                </a:lnTo>
                <a:lnTo>
                  <a:pt x="242445" y="227898"/>
                </a:lnTo>
                <a:lnTo>
                  <a:pt x="0" y="227898"/>
                </a:lnTo>
                <a:lnTo>
                  <a:pt x="0" y="0"/>
                </a:lnTo>
                <a:close/>
              </a:path>
            </a:pathLst>
          </a:custGeom>
          <a:blipFill>
            <a:blip r:embed="rId12">
              <a:extLst>
                <a:ext uri="{96DAC541-7B7A-43D3-8B79-37D633B846F1}">
                  <asvg:svgBlip xmlns:asvg="http://schemas.microsoft.com/office/drawing/2016/SVG/main" r:embed="rId13"/>
                </a:ext>
              </a:extLst>
            </a:blip>
            <a:stretch>
              <a:fillRect/>
            </a:stretch>
          </a:blipFill>
        </p:spPr>
        <p:txBody>
          <a:bodyPr/>
          <a:lstStyle/>
          <a:p>
            <a:endParaRPr lang="en-US"/>
          </a:p>
        </p:txBody>
      </p:sp>
      <p:sp>
        <p:nvSpPr>
          <p:cNvPr id="15" name="Freeform 15"/>
          <p:cNvSpPr/>
          <p:nvPr/>
        </p:nvSpPr>
        <p:spPr>
          <a:xfrm rot="2700000" flipH="1">
            <a:off x="-18115" y="580248"/>
            <a:ext cx="244844" cy="230153"/>
          </a:xfrm>
          <a:custGeom>
            <a:avLst/>
            <a:gdLst/>
            <a:ahLst/>
            <a:cxnLst/>
            <a:rect l="l" t="t" r="r" b="b"/>
            <a:pathLst>
              <a:path w="244844" h="230153">
                <a:moveTo>
                  <a:pt x="244844" y="0"/>
                </a:moveTo>
                <a:lnTo>
                  <a:pt x="0" y="0"/>
                </a:lnTo>
                <a:lnTo>
                  <a:pt x="0" y="230154"/>
                </a:lnTo>
                <a:lnTo>
                  <a:pt x="244844" y="230154"/>
                </a:lnTo>
                <a:lnTo>
                  <a:pt x="244844" y="0"/>
                </a:lnTo>
                <a:close/>
              </a:path>
            </a:pathLst>
          </a:custGeom>
          <a:blipFill>
            <a:blip r:embed="rId14">
              <a:extLst>
                <a:ext uri="{96DAC541-7B7A-43D3-8B79-37D633B846F1}">
                  <asvg:svgBlip xmlns:asvg="http://schemas.microsoft.com/office/drawing/2016/SVG/main" r:embed="rId15"/>
                </a:ext>
              </a:extLst>
            </a:blip>
            <a:stretch>
              <a:fillRect/>
            </a:stretch>
          </a:blipFill>
        </p:spPr>
        <p:txBody>
          <a:bodyPr/>
          <a:lstStyle/>
          <a:p>
            <a:endParaRPr lang="en-US"/>
          </a:p>
        </p:txBody>
      </p:sp>
      <p:sp>
        <p:nvSpPr>
          <p:cNvPr id="16" name="Freeform 16"/>
          <p:cNvSpPr/>
          <p:nvPr/>
        </p:nvSpPr>
        <p:spPr>
          <a:xfrm rot="-2895308">
            <a:off x="2127970" y="1086312"/>
            <a:ext cx="339705" cy="394432"/>
          </a:xfrm>
          <a:custGeom>
            <a:avLst/>
            <a:gdLst/>
            <a:ahLst/>
            <a:cxnLst/>
            <a:rect l="l" t="t" r="r" b="b"/>
            <a:pathLst>
              <a:path w="339705" h="394432">
                <a:moveTo>
                  <a:pt x="0" y="0"/>
                </a:moveTo>
                <a:lnTo>
                  <a:pt x="339705" y="0"/>
                </a:lnTo>
                <a:lnTo>
                  <a:pt x="339705" y="394433"/>
                </a:lnTo>
                <a:lnTo>
                  <a:pt x="0" y="394433"/>
                </a:lnTo>
                <a:lnTo>
                  <a:pt x="0" y="0"/>
                </a:lnTo>
                <a:close/>
              </a:path>
            </a:pathLst>
          </a:custGeom>
          <a:blipFill>
            <a:blip r:embed="rId8">
              <a:extLst>
                <a:ext uri="{96DAC541-7B7A-43D3-8B79-37D633B846F1}">
                  <asvg:svgBlip xmlns:asvg="http://schemas.microsoft.com/office/drawing/2016/SVG/main" r:embed="rId9"/>
                </a:ext>
              </a:extLst>
            </a:blip>
            <a:stretch>
              <a:fillRect/>
            </a:stretch>
          </a:blipFill>
        </p:spPr>
        <p:txBody>
          <a:bodyPr/>
          <a:lstStyle/>
          <a:p>
            <a:endParaRPr lang="en-US"/>
          </a:p>
        </p:txBody>
      </p:sp>
      <p:sp>
        <p:nvSpPr>
          <p:cNvPr id="17" name="TextBox 17"/>
          <p:cNvSpPr txBox="1"/>
          <p:nvPr/>
        </p:nvSpPr>
        <p:spPr>
          <a:xfrm>
            <a:off x="201273" y="171570"/>
            <a:ext cx="2096550" cy="181610"/>
          </a:xfrm>
          <a:prstGeom prst="rect">
            <a:avLst/>
          </a:prstGeom>
        </p:spPr>
        <p:txBody>
          <a:bodyPr lIns="0" tIns="0" rIns="0" bIns="0" rtlCol="0" anchor="t">
            <a:spAutoFit/>
          </a:bodyPr>
          <a:lstStyle/>
          <a:p>
            <a:pPr marL="0" lvl="0" indent="0" algn="ctr">
              <a:lnSpc>
                <a:spcPts val="1375"/>
              </a:lnSpc>
            </a:pPr>
            <a:r>
              <a:rPr lang="en-US" sz="1100" b="1">
                <a:solidFill>
                  <a:srgbClr val="001A31"/>
                </a:solidFill>
                <a:latin typeface="Now Heavy"/>
                <a:ea typeface="Now Heavy"/>
                <a:cs typeface="Now Heavy"/>
                <a:sym typeface="Now Heavy"/>
              </a:rPr>
              <a:t>Circle of Influence Cont.</a:t>
            </a:r>
          </a:p>
        </p:txBody>
      </p:sp>
      <p:sp>
        <p:nvSpPr>
          <p:cNvPr id="18" name="TextBox 18"/>
          <p:cNvSpPr txBox="1"/>
          <p:nvPr/>
        </p:nvSpPr>
        <p:spPr>
          <a:xfrm>
            <a:off x="179000" y="432435"/>
            <a:ext cx="2089785" cy="752190"/>
          </a:xfrm>
          <a:prstGeom prst="rect">
            <a:avLst/>
          </a:prstGeom>
        </p:spPr>
        <p:txBody>
          <a:bodyPr lIns="0" tIns="0" rIns="0" bIns="0" rtlCol="0" anchor="t">
            <a:spAutoFit/>
          </a:bodyPr>
          <a:lstStyle/>
          <a:p>
            <a:pPr marL="144252" lvl="1" indent="-72126" algn="l">
              <a:lnSpc>
                <a:spcPts val="1042"/>
              </a:lnSpc>
              <a:buFont typeface="Arial"/>
              <a:buChar char="•"/>
            </a:pPr>
            <a:r>
              <a:rPr lang="en-US" sz="668" b="1" u="none">
                <a:solidFill>
                  <a:srgbClr val="001A31"/>
                </a:solidFill>
                <a:latin typeface="Now Bold"/>
                <a:ea typeface="Now Bold"/>
                <a:cs typeface="Now Bold"/>
                <a:sym typeface="Now Bold"/>
              </a:rPr>
              <a:t>Leadership above you </a:t>
            </a:r>
          </a:p>
          <a:p>
            <a:pPr marL="144252" lvl="1" indent="-72126" algn="l">
              <a:lnSpc>
                <a:spcPts val="1042"/>
              </a:lnSpc>
              <a:buFont typeface="Arial"/>
              <a:buChar char="•"/>
            </a:pPr>
            <a:r>
              <a:rPr lang="en-US" sz="668" b="1" u="none">
                <a:solidFill>
                  <a:srgbClr val="001A31"/>
                </a:solidFill>
                <a:latin typeface="Now Bold"/>
                <a:ea typeface="Now Bold"/>
                <a:cs typeface="Now Bold"/>
                <a:sym typeface="Now Bold"/>
              </a:rPr>
              <a:t>Professional and personal fish bowls </a:t>
            </a:r>
          </a:p>
          <a:p>
            <a:pPr marL="144252" lvl="1" indent="-72126" algn="l">
              <a:lnSpc>
                <a:spcPts val="1042"/>
              </a:lnSpc>
              <a:buFont typeface="Arial"/>
              <a:buChar char="•"/>
            </a:pPr>
            <a:r>
              <a:rPr lang="en-US" sz="668" b="1" u="none">
                <a:solidFill>
                  <a:srgbClr val="001A31"/>
                </a:solidFill>
                <a:latin typeface="Now Bold"/>
                <a:ea typeface="Now Bold"/>
                <a:cs typeface="Now Bold"/>
                <a:sym typeface="Now Bold"/>
              </a:rPr>
              <a:t>Widening your circle</a:t>
            </a:r>
          </a:p>
          <a:p>
            <a:pPr marL="288504" lvl="2" indent="-96168" algn="l">
              <a:lnSpc>
                <a:spcPts val="1042"/>
              </a:lnSpc>
              <a:buFont typeface="Arial"/>
              <a:buChar char="⚬"/>
            </a:pPr>
            <a:r>
              <a:rPr lang="en-US" sz="668" b="1" u="none">
                <a:solidFill>
                  <a:srgbClr val="001A31"/>
                </a:solidFill>
                <a:latin typeface="Now Bold"/>
                <a:ea typeface="Now Bold"/>
                <a:cs typeface="Now Bold"/>
                <a:sym typeface="Now Bold"/>
              </a:rPr>
              <a:t>Committees</a:t>
            </a:r>
          </a:p>
          <a:p>
            <a:pPr marL="288504" lvl="2" indent="-96168" algn="l">
              <a:lnSpc>
                <a:spcPts val="1042"/>
              </a:lnSpc>
              <a:buFont typeface="Arial"/>
              <a:buChar char="⚬"/>
            </a:pPr>
            <a:r>
              <a:rPr lang="en-US" sz="668" b="1" u="none">
                <a:solidFill>
                  <a:srgbClr val="001A31"/>
                </a:solidFill>
                <a:latin typeface="Now Bold"/>
                <a:ea typeface="Now Bold"/>
                <a:cs typeface="Now Bold"/>
                <a:sym typeface="Now Bold"/>
              </a:rPr>
              <a:t>Partnerships</a:t>
            </a:r>
          </a:p>
          <a:p>
            <a:pPr marL="288504" lvl="2" indent="-96168" algn="l">
              <a:lnSpc>
                <a:spcPts val="1042"/>
              </a:lnSpc>
              <a:buFont typeface="Arial"/>
              <a:buChar char="⚬"/>
            </a:pPr>
            <a:r>
              <a:rPr lang="en-US" sz="668" b="1" u="none">
                <a:solidFill>
                  <a:srgbClr val="001A31"/>
                </a:solidFill>
                <a:latin typeface="Now Bold"/>
                <a:ea typeface="Now Bold"/>
                <a:cs typeface="Now Bold"/>
                <a:sym typeface="Now Bold"/>
              </a:rPr>
              <a:t>Mutual attendance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5AC9E5"/>
        </a:solidFill>
        <a:effectLst/>
      </p:bgPr>
    </p:bg>
    <p:spTree>
      <p:nvGrpSpPr>
        <p:cNvPr id="1" name=""/>
        <p:cNvGrpSpPr/>
        <p:nvPr/>
      </p:nvGrpSpPr>
      <p:grpSpPr>
        <a:xfrm>
          <a:off x="0" y="0"/>
          <a:ext cx="0" cy="0"/>
          <a:chOff x="0" y="0"/>
          <a:chExt cx="0" cy="0"/>
        </a:xfrm>
      </p:grpSpPr>
      <p:sp>
        <p:nvSpPr>
          <p:cNvPr id="2" name="AutoShape 2"/>
          <p:cNvSpPr/>
          <p:nvPr/>
        </p:nvSpPr>
        <p:spPr>
          <a:xfrm>
            <a:off x="139065" y="139065"/>
            <a:ext cx="2217420" cy="1112520"/>
          </a:xfrm>
          <a:prstGeom prst="rect">
            <a:avLst/>
          </a:prstGeom>
          <a:solidFill>
            <a:srgbClr val="FFFFFF"/>
          </a:solidFill>
        </p:spPr>
        <p:txBody>
          <a:bodyPr/>
          <a:lstStyle/>
          <a:p>
            <a:endParaRPr lang="en-US"/>
          </a:p>
        </p:txBody>
      </p:sp>
      <p:grpSp>
        <p:nvGrpSpPr>
          <p:cNvPr id="3" name="Group 3"/>
          <p:cNvGrpSpPr/>
          <p:nvPr/>
        </p:nvGrpSpPr>
        <p:grpSpPr>
          <a:xfrm>
            <a:off x="139065" y="139065"/>
            <a:ext cx="2217420" cy="256145"/>
            <a:chOff x="0" y="0"/>
            <a:chExt cx="3760139" cy="434353"/>
          </a:xfrm>
        </p:grpSpPr>
        <p:sp>
          <p:nvSpPr>
            <p:cNvPr id="4" name="Freeform 4"/>
            <p:cNvSpPr/>
            <p:nvPr/>
          </p:nvSpPr>
          <p:spPr>
            <a:xfrm>
              <a:off x="0" y="0"/>
              <a:ext cx="3760139" cy="434353"/>
            </a:xfrm>
            <a:custGeom>
              <a:avLst/>
              <a:gdLst/>
              <a:ahLst/>
              <a:cxnLst/>
              <a:rect l="l" t="t" r="r" b="b"/>
              <a:pathLst>
                <a:path w="3760139" h="434353">
                  <a:moveTo>
                    <a:pt x="0" y="0"/>
                  </a:moveTo>
                  <a:lnTo>
                    <a:pt x="3760139" y="0"/>
                  </a:lnTo>
                  <a:lnTo>
                    <a:pt x="3760139" y="434353"/>
                  </a:lnTo>
                  <a:lnTo>
                    <a:pt x="0" y="434353"/>
                  </a:lnTo>
                  <a:close/>
                </a:path>
              </a:pathLst>
            </a:custGeom>
            <a:solidFill>
              <a:srgbClr val="FBC02D">
                <a:alpha val="73725"/>
              </a:srgbClr>
            </a:solidFill>
          </p:spPr>
          <p:txBody>
            <a:bodyPr/>
            <a:lstStyle/>
            <a:p>
              <a:endParaRPr lang="en-US"/>
            </a:p>
          </p:txBody>
        </p:sp>
        <p:sp>
          <p:nvSpPr>
            <p:cNvPr id="5" name="TextBox 5"/>
            <p:cNvSpPr txBox="1"/>
            <p:nvPr/>
          </p:nvSpPr>
          <p:spPr>
            <a:xfrm>
              <a:off x="0" y="-19050"/>
              <a:ext cx="3760139" cy="453403"/>
            </a:xfrm>
            <a:prstGeom prst="rect">
              <a:avLst/>
            </a:prstGeom>
          </p:spPr>
          <p:txBody>
            <a:bodyPr lIns="7890" tIns="7890" rIns="7890" bIns="7890" rtlCol="0" anchor="ctr"/>
            <a:lstStyle/>
            <a:p>
              <a:pPr marL="0" lvl="0" indent="0" algn="ctr">
                <a:lnSpc>
                  <a:spcPts val="1530"/>
                </a:lnSpc>
                <a:spcBef>
                  <a:spcPct val="0"/>
                </a:spcBef>
              </a:pPr>
              <a:endParaRPr/>
            </a:p>
          </p:txBody>
        </p:sp>
      </p:grpSp>
      <p:sp>
        <p:nvSpPr>
          <p:cNvPr id="6" name="Freeform 6"/>
          <p:cNvSpPr/>
          <p:nvPr/>
        </p:nvSpPr>
        <p:spPr>
          <a:xfrm rot="-3780990">
            <a:off x="1170908" y="-119387"/>
            <a:ext cx="345718" cy="401414"/>
          </a:xfrm>
          <a:custGeom>
            <a:avLst/>
            <a:gdLst/>
            <a:ahLst/>
            <a:cxnLst/>
            <a:rect l="l" t="t" r="r" b="b"/>
            <a:pathLst>
              <a:path w="345718" h="401414">
                <a:moveTo>
                  <a:pt x="0" y="0"/>
                </a:moveTo>
                <a:lnTo>
                  <a:pt x="345718" y="0"/>
                </a:lnTo>
                <a:lnTo>
                  <a:pt x="345718" y="401414"/>
                </a:lnTo>
                <a:lnTo>
                  <a:pt x="0" y="401414"/>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7" name="Freeform 7"/>
          <p:cNvSpPr/>
          <p:nvPr/>
        </p:nvSpPr>
        <p:spPr>
          <a:xfrm rot="6701426">
            <a:off x="660485" y="1114661"/>
            <a:ext cx="347965" cy="404023"/>
          </a:xfrm>
          <a:custGeom>
            <a:avLst/>
            <a:gdLst/>
            <a:ahLst/>
            <a:cxnLst/>
            <a:rect l="l" t="t" r="r" b="b"/>
            <a:pathLst>
              <a:path w="347965" h="404023">
                <a:moveTo>
                  <a:pt x="0" y="0"/>
                </a:moveTo>
                <a:lnTo>
                  <a:pt x="347965" y="0"/>
                </a:lnTo>
                <a:lnTo>
                  <a:pt x="347965" y="404022"/>
                </a:lnTo>
                <a:lnTo>
                  <a:pt x="0" y="404022"/>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en-US"/>
          </a:p>
        </p:txBody>
      </p:sp>
      <p:sp>
        <p:nvSpPr>
          <p:cNvPr id="8" name="Freeform 8"/>
          <p:cNvSpPr/>
          <p:nvPr/>
        </p:nvSpPr>
        <p:spPr>
          <a:xfrm rot="7895916">
            <a:off x="590448" y="-145353"/>
            <a:ext cx="345718" cy="401414"/>
          </a:xfrm>
          <a:custGeom>
            <a:avLst/>
            <a:gdLst/>
            <a:ahLst/>
            <a:cxnLst/>
            <a:rect l="l" t="t" r="r" b="b"/>
            <a:pathLst>
              <a:path w="345718" h="401414">
                <a:moveTo>
                  <a:pt x="0" y="0"/>
                </a:moveTo>
                <a:lnTo>
                  <a:pt x="345718" y="0"/>
                </a:lnTo>
                <a:lnTo>
                  <a:pt x="345718" y="401414"/>
                </a:lnTo>
                <a:lnTo>
                  <a:pt x="0" y="401414"/>
                </a:lnTo>
                <a:lnTo>
                  <a:pt x="0" y="0"/>
                </a:lnTo>
                <a:close/>
              </a:path>
            </a:pathLst>
          </a:custGeom>
          <a:blipFill>
            <a:blip r:embed="rId6">
              <a:extLst>
                <a:ext uri="{96DAC541-7B7A-43D3-8B79-37D633B846F1}">
                  <asvg:svgBlip xmlns:asvg="http://schemas.microsoft.com/office/drawing/2016/SVG/main" r:embed="rId7"/>
                </a:ext>
              </a:extLst>
            </a:blip>
            <a:stretch>
              <a:fillRect/>
            </a:stretch>
          </a:blipFill>
        </p:spPr>
        <p:txBody>
          <a:bodyPr/>
          <a:lstStyle/>
          <a:p>
            <a:endParaRPr lang="en-US"/>
          </a:p>
        </p:txBody>
      </p:sp>
      <p:sp>
        <p:nvSpPr>
          <p:cNvPr id="9" name="Freeform 9"/>
          <p:cNvSpPr/>
          <p:nvPr/>
        </p:nvSpPr>
        <p:spPr>
          <a:xfrm rot="6284488">
            <a:off x="-22418" y="-67962"/>
            <a:ext cx="345718" cy="401414"/>
          </a:xfrm>
          <a:custGeom>
            <a:avLst/>
            <a:gdLst/>
            <a:ahLst/>
            <a:cxnLst/>
            <a:rect l="l" t="t" r="r" b="b"/>
            <a:pathLst>
              <a:path w="345718" h="401414">
                <a:moveTo>
                  <a:pt x="0" y="0"/>
                </a:moveTo>
                <a:lnTo>
                  <a:pt x="345718" y="0"/>
                </a:lnTo>
                <a:lnTo>
                  <a:pt x="345718" y="401414"/>
                </a:lnTo>
                <a:lnTo>
                  <a:pt x="0" y="401414"/>
                </a:lnTo>
                <a:lnTo>
                  <a:pt x="0" y="0"/>
                </a:lnTo>
                <a:close/>
              </a:path>
            </a:pathLst>
          </a:custGeom>
          <a:blipFill>
            <a:blip r:embed="rId8">
              <a:extLst>
                <a:ext uri="{96DAC541-7B7A-43D3-8B79-37D633B846F1}">
                  <asvg:svgBlip xmlns:asvg="http://schemas.microsoft.com/office/drawing/2016/SVG/main" r:embed="rId9"/>
                </a:ext>
              </a:extLst>
            </a:blip>
            <a:stretch>
              <a:fillRect/>
            </a:stretch>
          </a:blipFill>
        </p:spPr>
        <p:txBody>
          <a:bodyPr/>
          <a:lstStyle/>
          <a:p>
            <a:endParaRPr lang="en-US"/>
          </a:p>
        </p:txBody>
      </p:sp>
      <p:sp>
        <p:nvSpPr>
          <p:cNvPr id="10" name="Freeform 10"/>
          <p:cNvSpPr/>
          <p:nvPr/>
        </p:nvSpPr>
        <p:spPr>
          <a:xfrm rot="-7538693">
            <a:off x="2246184" y="551753"/>
            <a:ext cx="333713" cy="387475"/>
          </a:xfrm>
          <a:custGeom>
            <a:avLst/>
            <a:gdLst/>
            <a:ahLst/>
            <a:cxnLst/>
            <a:rect l="l" t="t" r="r" b="b"/>
            <a:pathLst>
              <a:path w="333713" h="387475">
                <a:moveTo>
                  <a:pt x="0" y="0"/>
                </a:moveTo>
                <a:lnTo>
                  <a:pt x="333713" y="0"/>
                </a:lnTo>
                <a:lnTo>
                  <a:pt x="333713" y="387475"/>
                </a:lnTo>
                <a:lnTo>
                  <a:pt x="0" y="38747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11" name="Freeform 11"/>
          <p:cNvSpPr/>
          <p:nvPr/>
        </p:nvSpPr>
        <p:spPr>
          <a:xfrm rot="-2700000">
            <a:off x="4509" y="1046814"/>
            <a:ext cx="348983" cy="405205"/>
          </a:xfrm>
          <a:custGeom>
            <a:avLst/>
            <a:gdLst/>
            <a:ahLst/>
            <a:cxnLst/>
            <a:rect l="l" t="t" r="r" b="b"/>
            <a:pathLst>
              <a:path w="348983" h="405205">
                <a:moveTo>
                  <a:pt x="0" y="0"/>
                </a:moveTo>
                <a:lnTo>
                  <a:pt x="348983" y="0"/>
                </a:lnTo>
                <a:lnTo>
                  <a:pt x="348983" y="405205"/>
                </a:lnTo>
                <a:lnTo>
                  <a:pt x="0" y="405205"/>
                </a:lnTo>
                <a:lnTo>
                  <a:pt x="0" y="0"/>
                </a:lnTo>
                <a:close/>
              </a:path>
            </a:pathLst>
          </a:custGeom>
          <a:blipFill>
            <a:blip r:embed="rId10">
              <a:extLst>
                <a:ext uri="{96DAC541-7B7A-43D3-8B79-37D633B846F1}">
                  <asvg:svgBlip xmlns:asvg="http://schemas.microsoft.com/office/drawing/2016/SVG/main" r:embed="rId11"/>
                </a:ext>
              </a:extLst>
            </a:blip>
            <a:stretch>
              <a:fillRect/>
            </a:stretch>
          </a:blipFill>
        </p:spPr>
        <p:txBody>
          <a:bodyPr/>
          <a:lstStyle/>
          <a:p>
            <a:endParaRPr lang="en-US"/>
          </a:p>
        </p:txBody>
      </p:sp>
      <p:sp>
        <p:nvSpPr>
          <p:cNvPr id="12" name="Freeform 12"/>
          <p:cNvSpPr/>
          <p:nvPr/>
        </p:nvSpPr>
        <p:spPr>
          <a:xfrm rot="-2700000">
            <a:off x="1408584" y="1141912"/>
            <a:ext cx="335479" cy="389526"/>
          </a:xfrm>
          <a:custGeom>
            <a:avLst/>
            <a:gdLst/>
            <a:ahLst/>
            <a:cxnLst/>
            <a:rect l="l" t="t" r="r" b="b"/>
            <a:pathLst>
              <a:path w="335479" h="389526">
                <a:moveTo>
                  <a:pt x="0" y="0"/>
                </a:moveTo>
                <a:lnTo>
                  <a:pt x="335479" y="0"/>
                </a:lnTo>
                <a:lnTo>
                  <a:pt x="335479" y="389526"/>
                </a:lnTo>
                <a:lnTo>
                  <a:pt x="0" y="389526"/>
                </a:lnTo>
                <a:lnTo>
                  <a:pt x="0" y="0"/>
                </a:lnTo>
                <a:close/>
              </a:path>
            </a:pathLst>
          </a:custGeom>
          <a:blipFill>
            <a:blip r:embed="rId6">
              <a:extLst>
                <a:ext uri="{96DAC541-7B7A-43D3-8B79-37D633B846F1}">
                  <asvg:svgBlip xmlns:asvg="http://schemas.microsoft.com/office/drawing/2016/SVG/main" r:embed="rId7"/>
                </a:ext>
              </a:extLst>
            </a:blip>
            <a:stretch>
              <a:fillRect/>
            </a:stretch>
          </a:blipFill>
        </p:spPr>
        <p:txBody>
          <a:bodyPr/>
          <a:lstStyle/>
          <a:p>
            <a:endParaRPr lang="en-US"/>
          </a:p>
        </p:txBody>
      </p:sp>
      <p:sp>
        <p:nvSpPr>
          <p:cNvPr id="13" name="Freeform 13"/>
          <p:cNvSpPr/>
          <p:nvPr/>
        </p:nvSpPr>
        <p:spPr>
          <a:xfrm rot="6187151">
            <a:off x="1765590" y="-148036"/>
            <a:ext cx="350338" cy="406779"/>
          </a:xfrm>
          <a:custGeom>
            <a:avLst/>
            <a:gdLst/>
            <a:ahLst/>
            <a:cxnLst/>
            <a:rect l="l" t="t" r="r" b="b"/>
            <a:pathLst>
              <a:path w="350338" h="406779">
                <a:moveTo>
                  <a:pt x="0" y="0"/>
                </a:moveTo>
                <a:lnTo>
                  <a:pt x="350338" y="0"/>
                </a:lnTo>
                <a:lnTo>
                  <a:pt x="350338" y="406779"/>
                </a:lnTo>
                <a:lnTo>
                  <a:pt x="0" y="406779"/>
                </a:lnTo>
                <a:lnTo>
                  <a:pt x="0" y="0"/>
                </a:lnTo>
                <a:close/>
              </a:path>
            </a:pathLst>
          </a:custGeom>
          <a:blipFill>
            <a:blip r:embed="rId10">
              <a:extLst>
                <a:ext uri="{96DAC541-7B7A-43D3-8B79-37D633B846F1}">
                  <asvg:svgBlip xmlns:asvg="http://schemas.microsoft.com/office/drawing/2016/SVG/main" r:embed="rId11"/>
                </a:ext>
              </a:extLst>
            </a:blip>
            <a:stretch>
              <a:fillRect/>
            </a:stretch>
          </a:blipFill>
        </p:spPr>
        <p:txBody>
          <a:bodyPr/>
          <a:lstStyle/>
          <a:p>
            <a:endParaRPr lang="en-US"/>
          </a:p>
        </p:txBody>
      </p:sp>
      <p:sp>
        <p:nvSpPr>
          <p:cNvPr id="14" name="Freeform 14"/>
          <p:cNvSpPr/>
          <p:nvPr/>
        </p:nvSpPr>
        <p:spPr>
          <a:xfrm rot="-2700000">
            <a:off x="2291818" y="11665"/>
            <a:ext cx="242444" cy="227898"/>
          </a:xfrm>
          <a:custGeom>
            <a:avLst/>
            <a:gdLst/>
            <a:ahLst/>
            <a:cxnLst/>
            <a:rect l="l" t="t" r="r" b="b"/>
            <a:pathLst>
              <a:path w="242444" h="227898">
                <a:moveTo>
                  <a:pt x="0" y="0"/>
                </a:moveTo>
                <a:lnTo>
                  <a:pt x="242445" y="0"/>
                </a:lnTo>
                <a:lnTo>
                  <a:pt x="242445" y="227898"/>
                </a:lnTo>
                <a:lnTo>
                  <a:pt x="0" y="227898"/>
                </a:lnTo>
                <a:lnTo>
                  <a:pt x="0" y="0"/>
                </a:lnTo>
                <a:close/>
              </a:path>
            </a:pathLst>
          </a:custGeom>
          <a:blipFill>
            <a:blip r:embed="rId12">
              <a:extLst>
                <a:ext uri="{96DAC541-7B7A-43D3-8B79-37D633B846F1}">
                  <asvg:svgBlip xmlns:asvg="http://schemas.microsoft.com/office/drawing/2016/SVG/main" r:embed="rId13"/>
                </a:ext>
              </a:extLst>
            </a:blip>
            <a:stretch>
              <a:fillRect/>
            </a:stretch>
          </a:blipFill>
        </p:spPr>
        <p:txBody>
          <a:bodyPr/>
          <a:lstStyle/>
          <a:p>
            <a:endParaRPr lang="en-US"/>
          </a:p>
        </p:txBody>
      </p:sp>
      <p:sp>
        <p:nvSpPr>
          <p:cNvPr id="15" name="Freeform 15"/>
          <p:cNvSpPr/>
          <p:nvPr/>
        </p:nvSpPr>
        <p:spPr>
          <a:xfrm rot="2700000" flipH="1">
            <a:off x="-111359" y="573914"/>
            <a:ext cx="244844" cy="230153"/>
          </a:xfrm>
          <a:custGeom>
            <a:avLst/>
            <a:gdLst/>
            <a:ahLst/>
            <a:cxnLst/>
            <a:rect l="l" t="t" r="r" b="b"/>
            <a:pathLst>
              <a:path w="244844" h="230153">
                <a:moveTo>
                  <a:pt x="244845" y="0"/>
                </a:moveTo>
                <a:lnTo>
                  <a:pt x="0" y="0"/>
                </a:lnTo>
                <a:lnTo>
                  <a:pt x="0" y="230153"/>
                </a:lnTo>
                <a:lnTo>
                  <a:pt x="244845" y="230153"/>
                </a:lnTo>
                <a:lnTo>
                  <a:pt x="244845" y="0"/>
                </a:lnTo>
                <a:close/>
              </a:path>
            </a:pathLst>
          </a:custGeom>
          <a:blipFill>
            <a:blip r:embed="rId14">
              <a:extLst>
                <a:ext uri="{96DAC541-7B7A-43D3-8B79-37D633B846F1}">
                  <asvg:svgBlip xmlns:asvg="http://schemas.microsoft.com/office/drawing/2016/SVG/main" r:embed="rId15"/>
                </a:ext>
              </a:extLst>
            </a:blip>
            <a:stretch>
              <a:fillRect/>
            </a:stretch>
          </a:blipFill>
        </p:spPr>
        <p:txBody>
          <a:bodyPr/>
          <a:lstStyle/>
          <a:p>
            <a:endParaRPr lang="en-US"/>
          </a:p>
        </p:txBody>
      </p:sp>
      <p:sp>
        <p:nvSpPr>
          <p:cNvPr id="16" name="Freeform 16"/>
          <p:cNvSpPr/>
          <p:nvPr/>
        </p:nvSpPr>
        <p:spPr>
          <a:xfrm rot="-2895308">
            <a:off x="2127970" y="1086312"/>
            <a:ext cx="339705" cy="394432"/>
          </a:xfrm>
          <a:custGeom>
            <a:avLst/>
            <a:gdLst/>
            <a:ahLst/>
            <a:cxnLst/>
            <a:rect l="l" t="t" r="r" b="b"/>
            <a:pathLst>
              <a:path w="339705" h="394432">
                <a:moveTo>
                  <a:pt x="0" y="0"/>
                </a:moveTo>
                <a:lnTo>
                  <a:pt x="339705" y="0"/>
                </a:lnTo>
                <a:lnTo>
                  <a:pt x="339705" y="394433"/>
                </a:lnTo>
                <a:lnTo>
                  <a:pt x="0" y="394433"/>
                </a:lnTo>
                <a:lnTo>
                  <a:pt x="0" y="0"/>
                </a:lnTo>
                <a:close/>
              </a:path>
            </a:pathLst>
          </a:custGeom>
          <a:blipFill>
            <a:blip r:embed="rId8">
              <a:extLst>
                <a:ext uri="{96DAC541-7B7A-43D3-8B79-37D633B846F1}">
                  <asvg:svgBlip xmlns:asvg="http://schemas.microsoft.com/office/drawing/2016/SVG/main" r:embed="rId9"/>
                </a:ext>
              </a:extLst>
            </a:blip>
            <a:stretch>
              <a:fillRect/>
            </a:stretch>
          </a:blipFill>
        </p:spPr>
        <p:txBody>
          <a:bodyPr/>
          <a:lstStyle/>
          <a:p>
            <a:endParaRPr lang="en-US"/>
          </a:p>
        </p:txBody>
      </p:sp>
      <p:sp>
        <p:nvSpPr>
          <p:cNvPr id="17" name="Freeform 17"/>
          <p:cNvSpPr/>
          <p:nvPr/>
        </p:nvSpPr>
        <p:spPr>
          <a:xfrm>
            <a:off x="179000" y="521053"/>
            <a:ext cx="707995" cy="504436"/>
          </a:xfrm>
          <a:custGeom>
            <a:avLst/>
            <a:gdLst/>
            <a:ahLst/>
            <a:cxnLst/>
            <a:rect l="l" t="t" r="r" b="b"/>
            <a:pathLst>
              <a:path w="707995" h="504436">
                <a:moveTo>
                  <a:pt x="0" y="0"/>
                </a:moveTo>
                <a:lnTo>
                  <a:pt x="707995" y="0"/>
                </a:lnTo>
                <a:lnTo>
                  <a:pt x="707995" y="504436"/>
                </a:lnTo>
                <a:lnTo>
                  <a:pt x="0" y="504436"/>
                </a:lnTo>
                <a:lnTo>
                  <a:pt x="0" y="0"/>
                </a:lnTo>
                <a:close/>
              </a:path>
            </a:pathLst>
          </a:custGeom>
          <a:blipFill>
            <a:blip r:embed="rId16"/>
            <a:stretch>
              <a:fillRect l="-19789" r="-6874"/>
            </a:stretch>
          </a:blipFill>
        </p:spPr>
        <p:txBody>
          <a:bodyPr/>
          <a:lstStyle/>
          <a:p>
            <a:endParaRPr lang="en-US"/>
          </a:p>
        </p:txBody>
      </p:sp>
      <p:sp>
        <p:nvSpPr>
          <p:cNvPr id="18" name="TextBox 18"/>
          <p:cNvSpPr txBox="1"/>
          <p:nvPr/>
        </p:nvSpPr>
        <p:spPr>
          <a:xfrm>
            <a:off x="498453" y="171570"/>
            <a:ext cx="1498644" cy="181610"/>
          </a:xfrm>
          <a:prstGeom prst="rect">
            <a:avLst/>
          </a:prstGeom>
        </p:spPr>
        <p:txBody>
          <a:bodyPr lIns="0" tIns="0" rIns="0" bIns="0" rtlCol="0" anchor="t">
            <a:spAutoFit/>
          </a:bodyPr>
          <a:lstStyle/>
          <a:p>
            <a:pPr marL="0" lvl="0" indent="0" algn="ctr">
              <a:lnSpc>
                <a:spcPts val="1375"/>
              </a:lnSpc>
            </a:pPr>
            <a:r>
              <a:rPr lang="en-US" sz="1100" b="1">
                <a:solidFill>
                  <a:srgbClr val="001A31"/>
                </a:solidFill>
                <a:latin typeface="Now Heavy"/>
                <a:ea typeface="Now Heavy"/>
                <a:cs typeface="Now Heavy"/>
                <a:sym typeface="Now Heavy"/>
              </a:rPr>
              <a:t>Mentorship</a:t>
            </a:r>
          </a:p>
        </p:txBody>
      </p:sp>
      <p:sp>
        <p:nvSpPr>
          <p:cNvPr id="19" name="TextBox 19"/>
          <p:cNvSpPr txBox="1"/>
          <p:nvPr/>
        </p:nvSpPr>
        <p:spPr>
          <a:xfrm>
            <a:off x="920898" y="491256"/>
            <a:ext cx="1366611" cy="534233"/>
          </a:xfrm>
          <a:prstGeom prst="rect">
            <a:avLst/>
          </a:prstGeom>
        </p:spPr>
        <p:txBody>
          <a:bodyPr lIns="0" tIns="0" rIns="0" bIns="0" rtlCol="0" anchor="t">
            <a:spAutoFit/>
          </a:bodyPr>
          <a:lstStyle/>
          <a:p>
            <a:pPr marL="122663" lvl="1" indent="-61331" algn="l">
              <a:lnSpc>
                <a:spcPts val="886"/>
              </a:lnSpc>
              <a:buFont typeface="Arial"/>
              <a:buChar char="•"/>
            </a:pPr>
            <a:r>
              <a:rPr lang="en-US" sz="568" b="1">
                <a:solidFill>
                  <a:srgbClr val="001A31"/>
                </a:solidFill>
                <a:latin typeface="Now Bold"/>
                <a:ea typeface="Now Bold"/>
                <a:cs typeface="Now Bold"/>
                <a:sym typeface="Now Bold"/>
              </a:rPr>
              <a:t>What does mentorship look like? </a:t>
            </a:r>
          </a:p>
          <a:p>
            <a:pPr algn="l">
              <a:lnSpc>
                <a:spcPts val="886"/>
              </a:lnSpc>
            </a:pPr>
            <a:endParaRPr lang="en-US" sz="568" b="1">
              <a:solidFill>
                <a:srgbClr val="001A31"/>
              </a:solidFill>
              <a:latin typeface="Now Bold"/>
              <a:ea typeface="Now Bold"/>
              <a:cs typeface="Now Bold"/>
              <a:sym typeface="Now Bold"/>
            </a:endParaRPr>
          </a:p>
          <a:p>
            <a:pPr marL="122663" lvl="1" indent="-61331" algn="l">
              <a:lnSpc>
                <a:spcPts val="886"/>
              </a:lnSpc>
              <a:buFont typeface="Arial"/>
              <a:buChar char="•"/>
            </a:pPr>
            <a:r>
              <a:rPr lang="en-US" sz="568" b="1">
                <a:solidFill>
                  <a:srgbClr val="001A31"/>
                </a:solidFill>
                <a:latin typeface="Now Bold"/>
                <a:ea typeface="Now Bold"/>
                <a:cs typeface="Now Bold"/>
                <a:sym typeface="Now Bold"/>
              </a:rPr>
              <a:t>Why should you have a mentor</a:t>
            </a:r>
          </a:p>
          <a:p>
            <a:pPr algn="l">
              <a:lnSpc>
                <a:spcPts val="886"/>
              </a:lnSpc>
            </a:pPr>
            <a:endParaRPr lang="en-US" sz="568" b="1">
              <a:solidFill>
                <a:srgbClr val="001A31"/>
              </a:solidFill>
              <a:latin typeface="Now Bold"/>
              <a:ea typeface="Now Bold"/>
              <a:cs typeface="Now Bold"/>
              <a:sym typeface="Now Bold"/>
            </a:endParaRPr>
          </a:p>
          <a:p>
            <a:pPr marL="122663" lvl="1" indent="-61331" algn="l">
              <a:lnSpc>
                <a:spcPts val="886"/>
              </a:lnSpc>
              <a:buFont typeface="Arial"/>
              <a:buChar char="•"/>
            </a:pPr>
            <a:r>
              <a:rPr lang="en-US" sz="568" b="1" u="none">
                <a:solidFill>
                  <a:srgbClr val="001A31"/>
                </a:solidFill>
                <a:latin typeface="Now Bold"/>
                <a:ea typeface="Now Bold"/>
                <a:cs typeface="Now Bold"/>
                <a:sym typeface="Now Bold"/>
              </a:rPr>
              <a:t>How do you find a mentor</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5AC9E5"/>
        </a:solidFill>
        <a:effectLst/>
      </p:bgPr>
    </p:bg>
    <p:spTree>
      <p:nvGrpSpPr>
        <p:cNvPr id="1" name=""/>
        <p:cNvGrpSpPr/>
        <p:nvPr/>
      </p:nvGrpSpPr>
      <p:grpSpPr>
        <a:xfrm>
          <a:off x="0" y="0"/>
          <a:ext cx="0" cy="0"/>
          <a:chOff x="0" y="0"/>
          <a:chExt cx="0" cy="0"/>
        </a:xfrm>
      </p:grpSpPr>
      <p:sp>
        <p:nvSpPr>
          <p:cNvPr id="2" name="AutoShape 2"/>
          <p:cNvSpPr/>
          <p:nvPr/>
        </p:nvSpPr>
        <p:spPr>
          <a:xfrm>
            <a:off x="139065" y="139065"/>
            <a:ext cx="2217420" cy="1112520"/>
          </a:xfrm>
          <a:prstGeom prst="rect">
            <a:avLst/>
          </a:prstGeom>
          <a:solidFill>
            <a:srgbClr val="FFFFFF"/>
          </a:solidFill>
        </p:spPr>
        <p:txBody>
          <a:bodyPr/>
          <a:lstStyle/>
          <a:p>
            <a:endParaRPr lang="en-US"/>
          </a:p>
        </p:txBody>
      </p:sp>
      <p:grpSp>
        <p:nvGrpSpPr>
          <p:cNvPr id="3" name="Group 3"/>
          <p:cNvGrpSpPr/>
          <p:nvPr/>
        </p:nvGrpSpPr>
        <p:grpSpPr>
          <a:xfrm>
            <a:off x="139065" y="139065"/>
            <a:ext cx="2217420" cy="256145"/>
            <a:chOff x="0" y="0"/>
            <a:chExt cx="3760139" cy="434353"/>
          </a:xfrm>
        </p:grpSpPr>
        <p:sp>
          <p:nvSpPr>
            <p:cNvPr id="4" name="Freeform 4"/>
            <p:cNvSpPr/>
            <p:nvPr/>
          </p:nvSpPr>
          <p:spPr>
            <a:xfrm>
              <a:off x="0" y="0"/>
              <a:ext cx="3760139" cy="434353"/>
            </a:xfrm>
            <a:custGeom>
              <a:avLst/>
              <a:gdLst/>
              <a:ahLst/>
              <a:cxnLst/>
              <a:rect l="l" t="t" r="r" b="b"/>
              <a:pathLst>
                <a:path w="3760139" h="434353">
                  <a:moveTo>
                    <a:pt x="0" y="0"/>
                  </a:moveTo>
                  <a:lnTo>
                    <a:pt x="3760139" y="0"/>
                  </a:lnTo>
                  <a:lnTo>
                    <a:pt x="3760139" y="434353"/>
                  </a:lnTo>
                  <a:lnTo>
                    <a:pt x="0" y="434353"/>
                  </a:lnTo>
                  <a:close/>
                </a:path>
              </a:pathLst>
            </a:custGeom>
            <a:solidFill>
              <a:srgbClr val="0067C5">
                <a:alpha val="73725"/>
              </a:srgbClr>
            </a:solidFill>
          </p:spPr>
          <p:txBody>
            <a:bodyPr/>
            <a:lstStyle/>
            <a:p>
              <a:endParaRPr lang="en-US"/>
            </a:p>
          </p:txBody>
        </p:sp>
        <p:sp>
          <p:nvSpPr>
            <p:cNvPr id="5" name="TextBox 5"/>
            <p:cNvSpPr txBox="1"/>
            <p:nvPr/>
          </p:nvSpPr>
          <p:spPr>
            <a:xfrm>
              <a:off x="0" y="-19050"/>
              <a:ext cx="3760139" cy="453403"/>
            </a:xfrm>
            <a:prstGeom prst="rect">
              <a:avLst/>
            </a:prstGeom>
          </p:spPr>
          <p:txBody>
            <a:bodyPr lIns="7890" tIns="7890" rIns="7890" bIns="7890" rtlCol="0" anchor="ctr"/>
            <a:lstStyle/>
            <a:p>
              <a:pPr marL="0" lvl="0" indent="0" algn="ctr">
                <a:lnSpc>
                  <a:spcPts val="1530"/>
                </a:lnSpc>
                <a:spcBef>
                  <a:spcPct val="0"/>
                </a:spcBef>
              </a:pPr>
              <a:endParaRPr/>
            </a:p>
          </p:txBody>
        </p:sp>
      </p:grpSp>
      <p:sp>
        <p:nvSpPr>
          <p:cNvPr id="6" name="Freeform 6"/>
          <p:cNvSpPr/>
          <p:nvPr/>
        </p:nvSpPr>
        <p:spPr>
          <a:xfrm rot="-3780990">
            <a:off x="1170908" y="-119387"/>
            <a:ext cx="345718" cy="401414"/>
          </a:xfrm>
          <a:custGeom>
            <a:avLst/>
            <a:gdLst/>
            <a:ahLst/>
            <a:cxnLst/>
            <a:rect l="l" t="t" r="r" b="b"/>
            <a:pathLst>
              <a:path w="345718" h="401414">
                <a:moveTo>
                  <a:pt x="0" y="0"/>
                </a:moveTo>
                <a:lnTo>
                  <a:pt x="345718" y="0"/>
                </a:lnTo>
                <a:lnTo>
                  <a:pt x="345718" y="401414"/>
                </a:lnTo>
                <a:lnTo>
                  <a:pt x="0" y="401414"/>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7" name="Freeform 7"/>
          <p:cNvSpPr/>
          <p:nvPr/>
        </p:nvSpPr>
        <p:spPr>
          <a:xfrm rot="6701426">
            <a:off x="660485" y="1114661"/>
            <a:ext cx="347965" cy="404023"/>
          </a:xfrm>
          <a:custGeom>
            <a:avLst/>
            <a:gdLst/>
            <a:ahLst/>
            <a:cxnLst/>
            <a:rect l="l" t="t" r="r" b="b"/>
            <a:pathLst>
              <a:path w="347965" h="404023">
                <a:moveTo>
                  <a:pt x="0" y="0"/>
                </a:moveTo>
                <a:lnTo>
                  <a:pt x="347965" y="0"/>
                </a:lnTo>
                <a:lnTo>
                  <a:pt x="347965" y="404022"/>
                </a:lnTo>
                <a:lnTo>
                  <a:pt x="0" y="404022"/>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en-US"/>
          </a:p>
        </p:txBody>
      </p:sp>
      <p:sp>
        <p:nvSpPr>
          <p:cNvPr id="8" name="Freeform 8"/>
          <p:cNvSpPr/>
          <p:nvPr/>
        </p:nvSpPr>
        <p:spPr>
          <a:xfrm rot="7895916">
            <a:off x="590448" y="-145353"/>
            <a:ext cx="345718" cy="401414"/>
          </a:xfrm>
          <a:custGeom>
            <a:avLst/>
            <a:gdLst/>
            <a:ahLst/>
            <a:cxnLst/>
            <a:rect l="l" t="t" r="r" b="b"/>
            <a:pathLst>
              <a:path w="345718" h="401414">
                <a:moveTo>
                  <a:pt x="0" y="0"/>
                </a:moveTo>
                <a:lnTo>
                  <a:pt x="345718" y="0"/>
                </a:lnTo>
                <a:lnTo>
                  <a:pt x="345718" y="401414"/>
                </a:lnTo>
                <a:lnTo>
                  <a:pt x="0" y="401414"/>
                </a:lnTo>
                <a:lnTo>
                  <a:pt x="0" y="0"/>
                </a:lnTo>
                <a:close/>
              </a:path>
            </a:pathLst>
          </a:custGeom>
          <a:blipFill>
            <a:blip r:embed="rId6">
              <a:extLst>
                <a:ext uri="{96DAC541-7B7A-43D3-8B79-37D633B846F1}">
                  <asvg:svgBlip xmlns:asvg="http://schemas.microsoft.com/office/drawing/2016/SVG/main" r:embed="rId7"/>
                </a:ext>
              </a:extLst>
            </a:blip>
            <a:stretch>
              <a:fillRect/>
            </a:stretch>
          </a:blipFill>
        </p:spPr>
        <p:txBody>
          <a:bodyPr/>
          <a:lstStyle/>
          <a:p>
            <a:endParaRPr lang="en-US"/>
          </a:p>
        </p:txBody>
      </p:sp>
      <p:sp>
        <p:nvSpPr>
          <p:cNvPr id="9" name="Freeform 9"/>
          <p:cNvSpPr/>
          <p:nvPr/>
        </p:nvSpPr>
        <p:spPr>
          <a:xfrm rot="6284488">
            <a:off x="-22418" y="-67962"/>
            <a:ext cx="345718" cy="401414"/>
          </a:xfrm>
          <a:custGeom>
            <a:avLst/>
            <a:gdLst/>
            <a:ahLst/>
            <a:cxnLst/>
            <a:rect l="l" t="t" r="r" b="b"/>
            <a:pathLst>
              <a:path w="345718" h="401414">
                <a:moveTo>
                  <a:pt x="0" y="0"/>
                </a:moveTo>
                <a:lnTo>
                  <a:pt x="345718" y="0"/>
                </a:lnTo>
                <a:lnTo>
                  <a:pt x="345718" y="401414"/>
                </a:lnTo>
                <a:lnTo>
                  <a:pt x="0" y="401414"/>
                </a:lnTo>
                <a:lnTo>
                  <a:pt x="0" y="0"/>
                </a:lnTo>
                <a:close/>
              </a:path>
            </a:pathLst>
          </a:custGeom>
          <a:blipFill>
            <a:blip r:embed="rId8">
              <a:extLst>
                <a:ext uri="{96DAC541-7B7A-43D3-8B79-37D633B846F1}">
                  <asvg:svgBlip xmlns:asvg="http://schemas.microsoft.com/office/drawing/2016/SVG/main" r:embed="rId9"/>
                </a:ext>
              </a:extLst>
            </a:blip>
            <a:stretch>
              <a:fillRect/>
            </a:stretch>
          </a:blipFill>
        </p:spPr>
        <p:txBody>
          <a:bodyPr/>
          <a:lstStyle/>
          <a:p>
            <a:endParaRPr lang="en-US"/>
          </a:p>
        </p:txBody>
      </p:sp>
      <p:sp>
        <p:nvSpPr>
          <p:cNvPr id="10" name="Freeform 10"/>
          <p:cNvSpPr/>
          <p:nvPr/>
        </p:nvSpPr>
        <p:spPr>
          <a:xfrm rot="-7538693">
            <a:off x="2246184" y="551753"/>
            <a:ext cx="333713" cy="387475"/>
          </a:xfrm>
          <a:custGeom>
            <a:avLst/>
            <a:gdLst/>
            <a:ahLst/>
            <a:cxnLst/>
            <a:rect l="l" t="t" r="r" b="b"/>
            <a:pathLst>
              <a:path w="333713" h="387475">
                <a:moveTo>
                  <a:pt x="0" y="0"/>
                </a:moveTo>
                <a:lnTo>
                  <a:pt x="333713" y="0"/>
                </a:lnTo>
                <a:lnTo>
                  <a:pt x="333713" y="387475"/>
                </a:lnTo>
                <a:lnTo>
                  <a:pt x="0" y="387475"/>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11" name="Freeform 11"/>
          <p:cNvSpPr/>
          <p:nvPr/>
        </p:nvSpPr>
        <p:spPr>
          <a:xfrm rot="-2700000">
            <a:off x="4509" y="1046814"/>
            <a:ext cx="348983" cy="405205"/>
          </a:xfrm>
          <a:custGeom>
            <a:avLst/>
            <a:gdLst/>
            <a:ahLst/>
            <a:cxnLst/>
            <a:rect l="l" t="t" r="r" b="b"/>
            <a:pathLst>
              <a:path w="348983" h="405205">
                <a:moveTo>
                  <a:pt x="0" y="0"/>
                </a:moveTo>
                <a:lnTo>
                  <a:pt x="348983" y="0"/>
                </a:lnTo>
                <a:lnTo>
                  <a:pt x="348983" y="405205"/>
                </a:lnTo>
                <a:lnTo>
                  <a:pt x="0" y="405205"/>
                </a:lnTo>
                <a:lnTo>
                  <a:pt x="0" y="0"/>
                </a:lnTo>
                <a:close/>
              </a:path>
            </a:pathLst>
          </a:custGeom>
          <a:blipFill>
            <a:blip r:embed="rId10">
              <a:extLst>
                <a:ext uri="{96DAC541-7B7A-43D3-8B79-37D633B846F1}">
                  <asvg:svgBlip xmlns:asvg="http://schemas.microsoft.com/office/drawing/2016/SVG/main" r:embed="rId11"/>
                </a:ext>
              </a:extLst>
            </a:blip>
            <a:stretch>
              <a:fillRect/>
            </a:stretch>
          </a:blipFill>
        </p:spPr>
        <p:txBody>
          <a:bodyPr/>
          <a:lstStyle/>
          <a:p>
            <a:endParaRPr lang="en-US"/>
          </a:p>
        </p:txBody>
      </p:sp>
      <p:sp>
        <p:nvSpPr>
          <p:cNvPr id="12" name="Freeform 12"/>
          <p:cNvSpPr/>
          <p:nvPr/>
        </p:nvSpPr>
        <p:spPr>
          <a:xfrm rot="-2700000">
            <a:off x="1408584" y="1141912"/>
            <a:ext cx="335479" cy="389526"/>
          </a:xfrm>
          <a:custGeom>
            <a:avLst/>
            <a:gdLst/>
            <a:ahLst/>
            <a:cxnLst/>
            <a:rect l="l" t="t" r="r" b="b"/>
            <a:pathLst>
              <a:path w="335479" h="389526">
                <a:moveTo>
                  <a:pt x="0" y="0"/>
                </a:moveTo>
                <a:lnTo>
                  <a:pt x="335479" y="0"/>
                </a:lnTo>
                <a:lnTo>
                  <a:pt x="335479" y="389526"/>
                </a:lnTo>
                <a:lnTo>
                  <a:pt x="0" y="389526"/>
                </a:lnTo>
                <a:lnTo>
                  <a:pt x="0" y="0"/>
                </a:lnTo>
                <a:close/>
              </a:path>
            </a:pathLst>
          </a:custGeom>
          <a:blipFill>
            <a:blip r:embed="rId6">
              <a:extLst>
                <a:ext uri="{96DAC541-7B7A-43D3-8B79-37D633B846F1}">
                  <asvg:svgBlip xmlns:asvg="http://schemas.microsoft.com/office/drawing/2016/SVG/main" r:embed="rId7"/>
                </a:ext>
              </a:extLst>
            </a:blip>
            <a:stretch>
              <a:fillRect/>
            </a:stretch>
          </a:blipFill>
        </p:spPr>
        <p:txBody>
          <a:bodyPr/>
          <a:lstStyle/>
          <a:p>
            <a:endParaRPr lang="en-US"/>
          </a:p>
        </p:txBody>
      </p:sp>
      <p:sp>
        <p:nvSpPr>
          <p:cNvPr id="13" name="Freeform 13"/>
          <p:cNvSpPr/>
          <p:nvPr/>
        </p:nvSpPr>
        <p:spPr>
          <a:xfrm rot="6187151">
            <a:off x="1765590" y="-148036"/>
            <a:ext cx="350338" cy="406779"/>
          </a:xfrm>
          <a:custGeom>
            <a:avLst/>
            <a:gdLst/>
            <a:ahLst/>
            <a:cxnLst/>
            <a:rect l="l" t="t" r="r" b="b"/>
            <a:pathLst>
              <a:path w="350338" h="406779">
                <a:moveTo>
                  <a:pt x="0" y="0"/>
                </a:moveTo>
                <a:lnTo>
                  <a:pt x="350338" y="0"/>
                </a:lnTo>
                <a:lnTo>
                  <a:pt x="350338" y="406779"/>
                </a:lnTo>
                <a:lnTo>
                  <a:pt x="0" y="406779"/>
                </a:lnTo>
                <a:lnTo>
                  <a:pt x="0" y="0"/>
                </a:lnTo>
                <a:close/>
              </a:path>
            </a:pathLst>
          </a:custGeom>
          <a:blipFill>
            <a:blip r:embed="rId10">
              <a:extLst>
                <a:ext uri="{96DAC541-7B7A-43D3-8B79-37D633B846F1}">
                  <asvg:svgBlip xmlns:asvg="http://schemas.microsoft.com/office/drawing/2016/SVG/main" r:embed="rId11"/>
                </a:ext>
              </a:extLst>
            </a:blip>
            <a:stretch>
              <a:fillRect/>
            </a:stretch>
          </a:blipFill>
        </p:spPr>
        <p:txBody>
          <a:bodyPr/>
          <a:lstStyle/>
          <a:p>
            <a:endParaRPr lang="en-US"/>
          </a:p>
        </p:txBody>
      </p:sp>
      <p:sp>
        <p:nvSpPr>
          <p:cNvPr id="14" name="Freeform 14"/>
          <p:cNvSpPr/>
          <p:nvPr/>
        </p:nvSpPr>
        <p:spPr>
          <a:xfrm rot="-2700000">
            <a:off x="2291818" y="11665"/>
            <a:ext cx="242444" cy="227898"/>
          </a:xfrm>
          <a:custGeom>
            <a:avLst/>
            <a:gdLst/>
            <a:ahLst/>
            <a:cxnLst/>
            <a:rect l="l" t="t" r="r" b="b"/>
            <a:pathLst>
              <a:path w="242444" h="227898">
                <a:moveTo>
                  <a:pt x="0" y="0"/>
                </a:moveTo>
                <a:lnTo>
                  <a:pt x="242445" y="0"/>
                </a:lnTo>
                <a:lnTo>
                  <a:pt x="242445" y="227898"/>
                </a:lnTo>
                <a:lnTo>
                  <a:pt x="0" y="227898"/>
                </a:lnTo>
                <a:lnTo>
                  <a:pt x="0" y="0"/>
                </a:lnTo>
                <a:close/>
              </a:path>
            </a:pathLst>
          </a:custGeom>
          <a:blipFill>
            <a:blip r:embed="rId12">
              <a:extLst>
                <a:ext uri="{96DAC541-7B7A-43D3-8B79-37D633B846F1}">
                  <asvg:svgBlip xmlns:asvg="http://schemas.microsoft.com/office/drawing/2016/SVG/main" r:embed="rId13"/>
                </a:ext>
              </a:extLst>
            </a:blip>
            <a:stretch>
              <a:fillRect/>
            </a:stretch>
          </a:blipFill>
        </p:spPr>
        <p:txBody>
          <a:bodyPr/>
          <a:lstStyle/>
          <a:p>
            <a:endParaRPr lang="en-US"/>
          </a:p>
        </p:txBody>
      </p:sp>
      <p:sp>
        <p:nvSpPr>
          <p:cNvPr id="15" name="Freeform 15"/>
          <p:cNvSpPr/>
          <p:nvPr/>
        </p:nvSpPr>
        <p:spPr>
          <a:xfrm rot="2700000" flipH="1">
            <a:off x="-18115" y="580248"/>
            <a:ext cx="244844" cy="230153"/>
          </a:xfrm>
          <a:custGeom>
            <a:avLst/>
            <a:gdLst/>
            <a:ahLst/>
            <a:cxnLst/>
            <a:rect l="l" t="t" r="r" b="b"/>
            <a:pathLst>
              <a:path w="244844" h="230153">
                <a:moveTo>
                  <a:pt x="244844" y="0"/>
                </a:moveTo>
                <a:lnTo>
                  <a:pt x="0" y="0"/>
                </a:lnTo>
                <a:lnTo>
                  <a:pt x="0" y="230154"/>
                </a:lnTo>
                <a:lnTo>
                  <a:pt x="244844" y="230154"/>
                </a:lnTo>
                <a:lnTo>
                  <a:pt x="244844" y="0"/>
                </a:lnTo>
                <a:close/>
              </a:path>
            </a:pathLst>
          </a:custGeom>
          <a:blipFill>
            <a:blip r:embed="rId14">
              <a:extLst>
                <a:ext uri="{96DAC541-7B7A-43D3-8B79-37D633B846F1}">
                  <asvg:svgBlip xmlns:asvg="http://schemas.microsoft.com/office/drawing/2016/SVG/main" r:embed="rId15"/>
                </a:ext>
              </a:extLst>
            </a:blip>
            <a:stretch>
              <a:fillRect/>
            </a:stretch>
          </a:blipFill>
        </p:spPr>
        <p:txBody>
          <a:bodyPr/>
          <a:lstStyle/>
          <a:p>
            <a:endParaRPr lang="en-US"/>
          </a:p>
        </p:txBody>
      </p:sp>
      <p:sp>
        <p:nvSpPr>
          <p:cNvPr id="16" name="Freeform 16"/>
          <p:cNvSpPr/>
          <p:nvPr/>
        </p:nvSpPr>
        <p:spPr>
          <a:xfrm rot="-2895308">
            <a:off x="2127970" y="1086312"/>
            <a:ext cx="339705" cy="394432"/>
          </a:xfrm>
          <a:custGeom>
            <a:avLst/>
            <a:gdLst/>
            <a:ahLst/>
            <a:cxnLst/>
            <a:rect l="l" t="t" r="r" b="b"/>
            <a:pathLst>
              <a:path w="339705" h="394432">
                <a:moveTo>
                  <a:pt x="0" y="0"/>
                </a:moveTo>
                <a:lnTo>
                  <a:pt x="339705" y="0"/>
                </a:lnTo>
                <a:lnTo>
                  <a:pt x="339705" y="394433"/>
                </a:lnTo>
                <a:lnTo>
                  <a:pt x="0" y="394433"/>
                </a:lnTo>
                <a:lnTo>
                  <a:pt x="0" y="0"/>
                </a:lnTo>
                <a:close/>
              </a:path>
            </a:pathLst>
          </a:custGeom>
          <a:blipFill>
            <a:blip r:embed="rId8">
              <a:extLst>
                <a:ext uri="{96DAC541-7B7A-43D3-8B79-37D633B846F1}">
                  <asvg:svgBlip xmlns:asvg="http://schemas.microsoft.com/office/drawing/2016/SVG/main" r:embed="rId9"/>
                </a:ext>
              </a:extLst>
            </a:blip>
            <a:stretch>
              <a:fillRect/>
            </a:stretch>
          </a:blipFill>
        </p:spPr>
        <p:txBody>
          <a:bodyPr/>
          <a:lstStyle/>
          <a:p>
            <a:endParaRPr lang="en-US"/>
          </a:p>
        </p:txBody>
      </p:sp>
      <p:sp>
        <p:nvSpPr>
          <p:cNvPr id="17" name="TextBox 17"/>
          <p:cNvSpPr txBox="1"/>
          <p:nvPr/>
        </p:nvSpPr>
        <p:spPr>
          <a:xfrm>
            <a:off x="498453" y="171570"/>
            <a:ext cx="1498644" cy="181610"/>
          </a:xfrm>
          <a:prstGeom prst="rect">
            <a:avLst/>
          </a:prstGeom>
        </p:spPr>
        <p:txBody>
          <a:bodyPr lIns="0" tIns="0" rIns="0" bIns="0" rtlCol="0" anchor="t">
            <a:spAutoFit/>
          </a:bodyPr>
          <a:lstStyle/>
          <a:p>
            <a:pPr marL="0" lvl="0" indent="0" algn="ctr">
              <a:lnSpc>
                <a:spcPts val="1375"/>
              </a:lnSpc>
            </a:pPr>
            <a:r>
              <a:rPr lang="en-US" sz="1100" b="1">
                <a:solidFill>
                  <a:srgbClr val="001A31"/>
                </a:solidFill>
                <a:latin typeface="Now Heavy"/>
                <a:ea typeface="Now Heavy"/>
                <a:cs typeface="Now Heavy"/>
                <a:sym typeface="Now Heavy"/>
              </a:rPr>
              <a:t>Next Steps Up</a:t>
            </a:r>
          </a:p>
        </p:txBody>
      </p:sp>
      <p:sp>
        <p:nvSpPr>
          <p:cNvPr id="18" name="TextBox 18"/>
          <p:cNvSpPr txBox="1"/>
          <p:nvPr/>
        </p:nvSpPr>
        <p:spPr>
          <a:xfrm>
            <a:off x="179000" y="432435"/>
            <a:ext cx="2089785" cy="763671"/>
          </a:xfrm>
          <a:prstGeom prst="rect">
            <a:avLst/>
          </a:prstGeom>
        </p:spPr>
        <p:txBody>
          <a:bodyPr lIns="0" tIns="0" rIns="0" bIns="0" rtlCol="0" anchor="t">
            <a:spAutoFit/>
          </a:bodyPr>
          <a:lstStyle/>
          <a:p>
            <a:pPr marL="86360" lvl="1" indent="-43180" algn="l">
              <a:lnSpc>
                <a:spcPts val="623"/>
              </a:lnSpc>
              <a:buFont typeface="Arial"/>
              <a:buChar char="•"/>
            </a:pPr>
            <a:r>
              <a:rPr lang="en-US" sz="350" b="1" dirty="0">
                <a:solidFill>
                  <a:srgbClr val="001A31"/>
                </a:solidFill>
                <a:latin typeface="Now Bold"/>
                <a:ea typeface="Now Bold"/>
                <a:cs typeface="Now Bold"/>
                <a:sym typeface="Now Bold"/>
              </a:rPr>
              <a:t>Stay current with industry trends</a:t>
            </a:r>
          </a:p>
          <a:p>
            <a:pPr marL="172720" lvl="2" indent="-57150" algn="l">
              <a:lnSpc>
                <a:spcPts val="623"/>
              </a:lnSpc>
              <a:buFont typeface="Arial"/>
              <a:buChar char="⚬"/>
            </a:pPr>
            <a:r>
              <a:rPr lang="en-US" sz="350" b="1" dirty="0">
                <a:solidFill>
                  <a:srgbClr val="001A31"/>
                </a:solidFill>
                <a:latin typeface="Now Bold"/>
                <a:ea typeface="Now Bold"/>
                <a:cs typeface="Now Bold"/>
                <a:sym typeface="Now Bold"/>
              </a:rPr>
              <a:t>Google is a great tool!</a:t>
            </a:r>
            <a:endParaRPr lang="en-US" sz="350" b="1" dirty="0">
              <a:solidFill>
                <a:srgbClr val="001A31"/>
              </a:solidFill>
              <a:latin typeface="Now Bold"/>
              <a:ea typeface="Now Bold"/>
              <a:cs typeface="Now Bold"/>
            </a:endParaRPr>
          </a:p>
          <a:p>
            <a:pPr marL="172720" lvl="2" indent="-57150">
              <a:lnSpc>
                <a:spcPts val="623"/>
              </a:lnSpc>
              <a:buFont typeface="Arial"/>
              <a:buChar char="⚬"/>
            </a:pPr>
            <a:r>
              <a:rPr lang="en-US" sz="350" b="1" dirty="0">
                <a:solidFill>
                  <a:srgbClr val="001A31"/>
                </a:solidFill>
                <a:latin typeface="Now Bold"/>
                <a:ea typeface="Now Bold"/>
                <a:cs typeface="Now Bold"/>
              </a:rPr>
              <a:t>AI is a great tool...</a:t>
            </a:r>
            <a:endParaRPr lang="en-US" sz="350" b="1" dirty="0">
              <a:solidFill>
                <a:srgbClr val="001A31"/>
              </a:solidFill>
              <a:latin typeface="Now Bold"/>
              <a:ea typeface="Now Bold"/>
              <a:cs typeface="Now Bold"/>
              <a:sym typeface="Now Bold"/>
            </a:endParaRPr>
          </a:p>
          <a:p>
            <a:pPr marL="86360" lvl="1" indent="-43180" algn="l">
              <a:lnSpc>
                <a:spcPts val="623"/>
              </a:lnSpc>
              <a:buFont typeface="Arial"/>
              <a:buChar char="•"/>
            </a:pPr>
            <a:r>
              <a:rPr lang="en-US" sz="350" b="1" dirty="0">
                <a:solidFill>
                  <a:srgbClr val="001A31"/>
                </a:solidFill>
                <a:latin typeface="Now Bold"/>
                <a:ea typeface="Now Bold"/>
                <a:cs typeface="Now Bold"/>
                <a:sym typeface="Now Bold"/>
              </a:rPr>
              <a:t>Know your tools</a:t>
            </a:r>
            <a:endParaRPr lang="en-US" sz="350" b="1" dirty="0">
              <a:solidFill>
                <a:srgbClr val="001A31"/>
              </a:solidFill>
              <a:latin typeface="Now Bold"/>
              <a:ea typeface="Now Bold"/>
              <a:cs typeface="Now Bold"/>
            </a:endParaRPr>
          </a:p>
          <a:p>
            <a:pPr marL="172720" lvl="2" indent="-57150" algn="l">
              <a:lnSpc>
                <a:spcPts val="623"/>
              </a:lnSpc>
              <a:buFont typeface="Arial"/>
              <a:buChar char="⚬"/>
            </a:pPr>
            <a:r>
              <a:rPr lang="en-US" sz="350" b="1" dirty="0">
                <a:solidFill>
                  <a:srgbClr val="001A31"/>
                </a:solidFill>
                <a:latin typeface="Now Bold"/>
                <a:ea typeface="Now Bold"/>
                <a:cs typeface="Now Bold"/>
                <a:sym typeface="Now Bold"/>
              </a:rPr>
              <a:t>Social media </a:t>
            </a:r>
            <a:endParaRPr lang="en-US" sz="350" b="1" dirty="0">
              <a:solidFill>
                <a:srgbClr val="001A31"/>
              </a:solidFill>
              <a:latin typeface="Now Bold"/>
              <a:ea typeface="Now Bold"/>
              <a:cs typeface="Now Bold"/>
            </a:endParaRPr>
          </a:p>
          <a:p>
            <a:pPr marL="172720" lvl="2" indent="-57150" algn="l">
              <a:lnSpc>
                <a:spcPts val="623"/>
              </a:lnSpc>
              <a:buFont typeface="Arial"/>
              <a:buChar char="⚬"/>
            </a:pPr>
            <a:r>
              <a:rPr lang="en-US" sz="350" b="1" dirty="0">
                <a:solidFill>
                  <a:srgbClr val="001A31"/>
                </a:solidFill>
                <a:latin typeface="Now Bold"/>
                <a:ea typeface="Now Bold"/>
                <a:cs typeface="Now Bold"/>
                <a:sym typeface="Now Bold"/>
              </a:rPr>
              <a:t>Appropriate journals, online courses, engage with professional committees</a:t>
            </a:r>
            <a:endParaRPr lang="en-US" sz="350" b="1" dirty="0">
              <a:solidFill>
                <a:srgbClr val="001A31"/>
              </a:solidFill>
              <a:latin typeface="Now Bold"/>
              <a:ea typeface="Now Bold"/>
              <a:cs typeface="Now Bold"/>
            </a:endParaRPr>
          </a:p>
          <a:p>
            <a:pPr marL="86360" lvl="1" indent="-43180" algn="l">
              <a:lnSpc>
                <a:spcPts val="623"/>
              </a:lnSpc>
              <a:buFont typeface="Arial"/>
              <a:buChar char="•"/>
            </a:pPr>
            <a:r>
              <a:rPr lang="en-US" sz="350" b="1" dirty="0">
                <a:solidFill>
                  <a:srgbClr val="001A31"/>
                </a:solidFill>
                <a:latin typeface="Now Bold"/>
                <a:ea typeface="Now Bold"/>
                <a:cs typeface="Now Bold"/>
                <a:sym typeface="Now Bold"/>
              </a:rPr>
              <a:t>Be adaptable</a:t>
            </a:r>
            <a:endParaRPr lang="en-US" sz="350" b="1" dirty="0">
              <a:solidFill>
                <a:srgbClr val="001A31"/>
              </a:solidFill>
              <a:latin typeface="Now Bold"/>
              <a:ea typeface="Now Bold"/>
              <a:cs typeface="Now Bold"/>
            </a:endParaRPr>
          </a:p>
          <a:p>
            <a:pPr marL="172720" lvl="2" indent="-57150" algn="l">
              <a:lnSpc>
                <a:spcPts val="623"/>
              </a:lnSpc>
              <a:buFont typeface="Arial"/>
              <a:buChar char="⚬"/>
            </a:pPr>
            <a:r>
              <a:rPr lang="en-US" sz="350" b="1" dirty="0">
                <a:solidFill>
                  <a:srgbClr val="001A31"/>
                </a:solidFill>
                <a:latin typeface="Now Bold"/>
                <a:ea typeface="Now Bold"/>
                <a:cs typeface="Now Bold"/>
                <a:sym typeface="Now Bold"/>
              </a:rPr>
              <a:t>Higher Education is ever changing</a:t>
            </a:r>
            <a:endParaRPr lang="en-US" sz="350" b="1" dirty="0">
              <a:solidFill>
                <a:srgbClr val="001A31"/>
              </a:solidFill>
              <a:latin typeface="Now Bold"/>
              <a:ea typeface="Now Bold"/>
              <a:cs typeface="Now Bold"/>
            </a:endParaRPr>
          </a:p>
          <a:p>
            <a:pPr marL="172720" lvl="2" indent="-57150" algn="l">
              <a:lnSpc>
                <a:spcPts val="623"/>
              </a:lnSpc>
              <a:buFont typeface="Arial"/>
              <a:buChar char="⚬"/>
            </a:pPr>
            <a:r>
              <a:rPr lang="en-US" sz="350" b="1" dirty="0">
                <a:solidFill>
                  <a:srgbClr val="001A31"/>
                </a:solidFill>
                <a:latin typeface="Now Bold"/>
                <a:ea typeface="Now Bold"/>
                <a:cs typeface="Now Bold"/>
                <a:sym typeface="Now Bold"/>
              </a:rPr>
              <a:t>Stay flexible, learn new technology and software</a:t>
            </a:r>
            <a:endParaRPr lang="en-US" sz="350" b="1" dirty="0">
              <a:solidFill>
                <a:srgbClr val="001A31"/>
              </a:solidFill>
              <a:latin typeface="Now Bold"/>
              <a:ea typeface="Now Bold"/>
              <a:cs typeface="Now Bold"/>
            </a:endParaRPr>
          </a:p>
          <a:p>
            <a:pPr marL="172720" lvl="2" indent="-57150" algn="l">
              <a:lnSpc>
                <a:spcPts val="623"/>
              </a:lnSpc>
              <a:buFont typeface="Arial"/>
              <a:buChar char="⚬"/>
            </a:pPr>
            <a:r>
              <a:rPr lang="en-US" sz="350" b="1" dirty="0">
                <a:solidFill>
                  <a:srgbClr val="001A31"/>
                </a:solidFill>
                <a:latin typeface="Now Bold"/>
                <a:ea typeface="Now Bold"/>
                <a:cs typeface="Now Bold"/>
                <a:sym typeface="Now Bold"/>
              </a:rPr>
              <a:t>Be open to new ideas and strategies especially with turnover</a:t>
            </a:r>
            <a:endParaRPr lang="en-US" sz="350" b="1" dirty="0">
              <a:solidFill>
                <a:srgbClr val="001A31"/>
              </a:solidFill>
              <a:latin typeface="Now Bold"/>
              <a:ea typeface="Now Bold"/>
              <a:cs typeface="Now Bold"/>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486</Words>
  <Application>Microsoft Office PowerPoint</Application>
  <PresentationFormat>Custom</PresentationFormat>
  <Paragraphs>101</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Epic Presentation: Building Blocks for New Professionals</dc:title>
  <dc:creator>Glasgow, Laura</dc:creator>
  <cp:lastModifiedBy>Glasgow, Laura</cp:lastModifiedBy>
  <cp:revision>28</cp:revision>
  <dcterms:created xsi:type="dcterms:W3CDTF">2006-08-16T00:00:00Z</dcterms:created>
  <dcterms:modified xsi:type="dcterms:W3CDTF">2024-11-14T16:08:26Z</dcterms:modified>
  <dc:identifier>DAGVQHAhN7g</dc:identifier>
</cp:coreProperties>
</file>